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9"/>
  </p:notesMasterIdLst>
  <p:sldIdLst>
    <p:sldId id="258" r:id="rId2"/>
    <p:sldId id="303" r:id="rId3"/>
    <p:sldId id="297" r:id="rId4"/>
    <p:sldId id="269" r:id="rId5"/>
    <p:sldId id="275" r:id="rId6"/>
    <p:sldId id="277" r:id="rId7"/>
    <p:sldId id="276" r:id="rId8"/>
    <p:sldId id="278" r:id="rId9"/>
    <p:sldId id="300" r:id="rId10"/>
    <p:sldId id="301" r:id="rId11"/>
    <p:sldId id="279" r:id="rId12"/>
    <p:sldId id="292" r:id="rId13"/>
    <p:sldId id="290" r:id="rId14"/>
    <p:sldId id="287" r:id="rId15"/>
    <p:sldId id="302" r:id="rId16"/>
    <p:sldId id="288" r:id="rId17"/>
    <p:sldId id="286" r:id="rId1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E7675"/>
    <a:srgbClr val="FFAFAD"/>
    <a:srgbClr val="5F5F5F"/>
    <a:srgbClr val="BACDE6"/>
    <a:srgbClr val="3E3E3E"/>
    <a:srgbClr val="B1B1B1"/>
    <a:srgbClr val="CDCDCD"/>
    <a:srgbClr val="8085E8"/>
    <a:srgbClr val="90A0B4"/>
    <a:srgbClr val="9FAF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91"/>
    <p:restoredTop sz="77215"/>
  </p:normalViewPr>
  <p:slideViewPr>
    <p:cSldViewPr snapToGrid="0" snapToObjects="1">
      <p:cViewPr varScale="1">
        <p:scale>
          <a:sx n="70" d="100"/>
          <a:sy n="70" d="100"/>
        </p:scale>
        <p:origin x="-1182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B1AA18-52C5-7D4E-B717-71B345CF8917}" type="datetimeFigureOut">
              <a:rPr lang="en-US" smtClean="0"/>
              <a:t>4/15/2016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9D5DC3-7CD1-974F-8E4B-0079DF5AD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805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D5DC3-7CD1-974F-8E4B-0079DF5ADDB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294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D5DC3-7CD1-974F-8E4B-0079DF5ADDB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3492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D5DC3-7CD1-974F-8E4B-0079DF5ADDB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1380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D5DC3-7CD1-974F-8E4B-0079DF5ADDB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1447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D5DC3-7CD1-974F-8E4B-0079DF5ADDB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3115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D5DC3-7CD1-974F-8E4B-0079DF5ADDB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693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D5DC3-7CD1-974F-8E4B-0079DF5ADDB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527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D5DC3-7CD1-974F-8E4B-0079DF5ADDB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5622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D5DC3-7CD1-974F-8E4B-0079DF5ADDB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5854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D5DC3-7CD1-974F-8E4B-0079DF5ADDB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5283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D5DC3-7CD1-974F-8E4B-0079DF5ADDB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7456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D5DC3-7CD1-974F-8E4B-0079DF5ADDB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051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D5DC3-7CD1-974F-8E4B-0079DF5ADDB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3956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D5DC3-7CD1-974F-8E4B-0079DF5ADDB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516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D5DC3-7CD1-974F-8E4B-0079DF5ADDB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5643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D5DC3-7CD1-974F-8E4B-0079DF5ADDB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0505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D5DC3-7CD1-974F-8E4B-0079DF5ADDB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03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>
            <a:lvl1pPr>
              <a:defRPr>
                <a:latin typeface="Helvetica"/>
                <a:cs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DE18C-6B52-DA4A-9316-1D8E5C7B2A1E}" type="datetime1">
              <a:t>4/3/16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UIUC		Georgia Tech		ETH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56515-33A5-6948-9EAC-4BC7FDD2EA7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7662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B227C-6297-814D-AC27-28835A32FB2C}" type="datetime1">
              <a:t>4/3/16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UIUC		Georgia Tech		ETH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56515-33A5-6948-9EAC-4BC7FDD2EA7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297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A6369-52A8-DD42-8ECA-7E08F0D5AE9A}" type="datetime1">
              <a:t>4/3/16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UIUC		Georgia Tech		ETH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56515-33A5-6948-9EAC-4BC7FDD2EA7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636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"/>
                <a:cs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Helvetica"/>
                <a:cs typeface="Helvetica"/>
              </a:defRPr>
            </a:lvl1pPr>
            <a:lvl2pPr>
              <a:defRPr>
                <a:latin typeface="Helvetica"/>
                <a:cs typeface="Helvetica"/>
              </a:defRPr>
            </a:lvl2pPr>
            <a:lvl3pPr>
              <a:defRPr>
                <a:latin typeface="Helvetica"/>
                <a:cs typeface="Helvetica"/>
              </a:defRPr>
            </a:lvl3pPr>
            <a:lvl4pPr>
              <a:defRPr>
                <a:latin typeface="Helvetica"/>
                <a:cs typeface="Helvetica"/>
              </a:defRPr>
            </a:lvl4pPr>
            <a:lvl5pPr>
              <a:defRPr>
                <a:latin typeface="Helvetica"/>
                <a:cs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Helvetica"/>
                <a:cs typeface="Helvetica"/>
              </a:defRPr>
            </a:lvl1pPr>
          </a:lstStyle>
          <a:p>
            <a:fld id="{B5B7080E-EAD9-644B-BF35-5D497D7558E8}" type="datetime1">
              <a:t>4/3/16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Helvetica"/>
                <a:cs typeface="Helvetica"/>
              </a:defRPr>
            </a:lvl1pPr>
          </a:lstStyle>
          <a:p>
            <a:r>
              <a:rPr lang="en-US"/>
              <a:t>UIUC		Georgia Tech		ETH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Helvetica"/>
                <a:cs typeface="Helvetica"/>
              </a:defRPr>
            </a:lvl1pPr>
          </a:lstStyle>
          <a:p>
            <a:fld id="{94E56515-33A5-6948-9EAC-4BC7FDD2EA7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806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BFE81-8DA1-5B48-B9BA-05362C9F856A}" type="datetime1">
              <a:t>4/3/16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UIUC		Georgia Tech		ETH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56515-33A5-6948-9EAC-4BC7FDD2EA7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6324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11A7F-7629-B94F-A1EE-E22236672DA2}" type="datetime1">
              <a:t>4/3/16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UIUC		Georgia Tech		ETH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56515-33A5-6948-9EAC-4BC7FDD2EA7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214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98B99-4CF4-7241-BD0B-0FB3D2595691}" type="datetime1">
              <a:t>4/3/16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UIUC		Georgia Tech		ETH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56515-33A5-6948-9EAC-4BC7FDD2EA7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820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C22A7-5A12-6A4C-A566-F06F554B1D3E}" type="datetime1">
              <a:t>4/3/16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UIUC		Georgia Tech		ETH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56515-33A5-6948-9EAC-4BC7FDD2EA7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137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D6880-2CA4-B944-8B37-F9592D5BFA1E}" type="datetime1">
              <a:t>4/3/16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UIUC		Georgia Tech		ETH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56515-33A5-6948-9EAC-4BC7FDD2EA7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151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B7C3-17B4-2F4E-AEAA-EEE15A04E879}" type="datetime1">
              <a:t>4/3/16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UIUC		Georgia Tech		ETH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56515-33A5-6948-9EAC-4BC7FDD2EA7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299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A2484-5F0E-7442-B503-CE3DA1238EB1}" type="datetime1">
              <a:t>4/3/16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UIUC		Georgia Tech		ETH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56515-33A5-6948-9EAC-4BC7FDD2EA7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684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defRPr>
            </a:lvl1pPr>
          </a:lstStyle>
          <a:p>
            <a:fld id="{64F585AC-8D80-6941-9957-9DA4A2803C52}" type="datetime1">
              <a:t>4/3/16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defRPr>
            </a:lvl1pPr>
          </a:lstStyle>
          <a:p>
            <a:r>
              <a:rPr lang="en-US"/>
              <a:t>UIUC		Georgia Tech		ETH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defRPr>
            </a:lvl1pPr>
          </a:lstStyle>
          <a:p>
            <a:fld id="{94E56515-33A5-6948-9EAC-4BC7FDD2EA7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738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Helvetica"/>
          <a:ea typeface="+mn-ea"/>
          <a:cs typeface="Helvetic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Helvetica"/>
          <a:ea typeface="+mn-ea"/>
          <a:cs typeface="Helvetic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Helvetica"/>
          <a:ea typeface="+mn-ea"/>
          <a:cs typeface="Helvetic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jpg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jpg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0"/>
            <a:ext cx="3429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365" y="367448"/>
            <a:ext cx="5463988" cy="1335951"/>
          </a:xfrm>
        </p:spPr>
        <p:txBody>
          <a:bodyPr>
            <a:noAutofit/>
          </a:bodyPr>
          <a:lstStyle/>
          <a:p>
            <a:r>
              <a:rPr lang="en-US" sz="4000" dirty="0" err="1" smtClean="0">
                <a:latin typeface="Helvetica" charset="0"/>
                <a:ea typeface="Helvetica" charset="0"/>
                <a:cs typeface="Helvetica" charset="0"/>
              </a:rPr>
              <a:t>SpaceJMP</a:t>
            </a:r>
            <a:r>
              <a:rPr lang="en-US" sz="4000" dirty="0" smtClean="0">
                <a:latin typeface="Helvetica" charset="0"/>
                <a:ea typeface="Helvetica" charset="0"/>
                <a:cs typeface="Helvetica" charset="0"/>
              </a:rPr>
              <a:t>:</a:t>
            </a:r>
            <a:br>
              <a:rPr lang="en-US" sz="4000" dirty="0" smtClean="0">
                <a:latin typeface="Helvetica" charset="0"/>
                <a:ea typeface="Helvetica" charset="0"/>
                <a:cs typeface="Helvetica" charset="0"/>
              </a:rPr>
            </a:br>
            <a:r>
              <a:rPr lang="en-US" sz="2800" dirty="0" smtClean="0">
                <a:latin typeface="Helvetica" charset="0"/>
                <a:ea typeface="Helvetica" charset="0"/>
                <a:cs typeface="Helvetica" charset="0"/>
              </a:rPr>
              <a:t>Programming with Multiple Virtual Address Spaces</a:t>
            </a:r>
            <a:endParaRPr lang="en-US" sz="4000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6541" y="1981200"/>
            <a:ext cx="55536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mtClean="0">
                <a:latin typeface="Helvetica" charset="0"/>
                <a:ea typeface="Helvetica" charset="0"/>
                <a:cs typeface="Helvetica" charset="0"/>
              </a:rPr>
              <a:t>Izzat El Hajj, Alexander Merritt, Gerd Zellweger,</a:t>
            </a:r>
          </a:p>
          <a:p>
            <a:pPr algn="ctr"/>
            <a:r>
              <a:rPr lang="en-US" smtClean="0">
                <a:latin typeface="Helvetica" charset="0"/>
                <a:ea typeface="Helvetica" charset="0"/>
                <a:cs typeface="Helvetica" charset="0"/>
              </a:rPr>
              <a:t>Dejan Milojicic, Reto Achermann, Paolo Faraboschi,</a:t>
            </a:r>
          </a:p>
          <a:p>
            <a:pPr algn="ctr"/>
            <a:r>
              <a:rPr lang="en-US" smtClean="0">
                <a:latin typeface="Helvetica" charset="0"/>
                <a:ea typeface="Helvetica" charset="0"/>
                <a:cs typeface="Helvetica" charset="0"/>
              </a:rPr>
              <a:t>Wen-mei Hwu, Timothy Roscoe, Karsten Schwan</a:t>
            </a:r>
            <a:endParaRPr lang="en-US"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393" y="3214783"/>
            <a:ext cx="1541929" cy="616772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83493" y="4094833"/>
            <a:ext cx="5152603" cy="834614"/>
            <a:chOff x="-68793" y="4076903"/>
            <a:chExt cx="5152603" cy="83461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8793" y="4076903"/>
              <a:ext cx="788247" cy="834614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1878" y="4123878"/>
              <a:ext cx="1618488" cy="740664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2790" y="4356777"/>
              <a:ext cx="1341020" cy="274867"/>
            </a:xfrm>
            <a:prstGeom prst="rect">
              <a:avLst/>
            </a:prstGeom>
          </p:spPr>
        </p:pic>
      </p:grp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56515-33A5-6948-9EAC-4BC7FDD2EA78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562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457200" y="945234"/>
            <a:ext cx="6956597" cy="1319692"/>
            <a:chOff x="457200" y="945234"/>
            <a:chExt cx="6956597" cy="1319692"/>
          </a:xfrm>
        </p:grpSpPr>
        <p:grpSp>
          <p:nvGrpSpPr>
            <p:cNvPr id="11" name="Group 10"/>
            <p:cNvGrpSpPr/>
            <p:nvPr/>
          </p:nvGrpSpPr>
          <p:grpSpPr>
            <a:xfrm>
              <a:off x="457200" y="945234"/>
              <a:ext cx="6956597" cy="1319692"/>
              <a:chOff x="457200" y="945234"/>
              <a:chExt cx="6956597" cy="1319692"/>
            </a:xfrm>
          </p:grpSpPr>
          <p:sp>
            <p:nvSpPr>
              <p:cNvPr id="21" name="Rounded Rectangle 20"/>
              <p:cNvSpPr/>
              <p:nvPr/>
            </p:nvSpPr>
            <p:spPr>
              <a:xfrm>
                <a:off x="457200" y="945234"/>
                <a:ext cx="6956597" cy="1319692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9050">
                <a:solidFill>
                  <a:srgbClr val="5F5F5F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endParaRPr lang="en-US" dirty="0">
                  <a:latin typeface="Helvetica" charset="0"/>
                  <a:ea typeface="Helvetica" charset="0"/>
                  <a:cs typeface="Helvetica" charset="0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457201" y="1026229"/>
                <a:ext cx="1077406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400" b="1">
                    <a:latin typeface="Helvetica" charset="0"/>
                    <a:ea typeface="Helvetica" charset="0"/>
                    <a:cs typeface="Helvetica" charset="0"/>
                  </a:rPr>
                  <a:t>Process A</a:t>
                </a: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712032" y="1318523"/>
              <a:ext cx="1032908" cy="521904"/>
              <a:chOff x="712032" y="1318523"/>
              <a:chExt cx="1032908" cy="521904"/>
            </a:xfrm>
          </p:grpSpPr>
          <p:sp>
            <p:nvSpPr>
              <p:cNvPr id="13" name="Rounded Rectangle 12"/>
              <p:cNvSpPr/>
              <p:nvPr/>
            </p:nvSpPr>
            <p:spPr>
              <a:xfrm>
                <a:off x="712032" y="1608271"/>
                <a:ext cx="806986" cy="232156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19050"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US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Helvetica" charset="0"/>
                    <a:ea typeface="Helvetica" charset="0"/>
                    <a:cs typeface="Helvetica" charset="0"/>
                  </a:rPr>
                  <a:t>registers</a:t>
                </a:r>
              </a:p>
            </p:txBody>
          </p:sp>
          <p:sp>
            <p:nvSpPr>
              <p:cNvPr id="14" name="Rounded Rectangle 13"/>
              <p:cNvSpPr/>
              <p:nvPr/>
            </p:nvSpPr>
            <p:spPr>
              <a:xfrm>
                <a:off x="712032" y="1318523"/>
                <a:ext cx="434150" cy="232156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19050"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US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Helvetica" charset="0"/>
                    <a:ea typeface="Helvetica" charset="0"/>
                    <a:cs typeface="Helvetica" charset="0"/>
                  </a:rPr>
                  <a:t>PC</a:t>
                </a:r>
              </a:p>
            </p:txBody>
          </p:sp>
          <p:sp>
            <p:nvSpPr>
              <p:cNvPr id="15" name="Rounded Rectangle 14"/>
              <p:cNvSpPr/>
              <p:nvPr/>
            </p:nvSpPr>
            <p:spPr>
              <a:xfrm>
                <a:off x="1193812" y="1318523"/>
                <a:ext cx="551128" cy="232156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19050"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US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Helvetica" charset="0"/>
                    <a:ea typeface="Helvetica" charset="0"/>
                    <a:cs typeface="Helvetica" charset="0"/>
                  </a:rPr>
                  <a:t>VAS*</a:t>
                </a:r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2624480" y="1029825"/>
            <a:ext cx="4675018" cy="551125"/>
            <a:chOff x="2624480" y="1029825"/>
            <a:chExt cx="4675018" cy="551125"/>
          </a:xfrm>
        </p:grpSpPr>
        <p:sp>
          <p:nvSpPr>
            <p:cNvPr id="4" name="Rounded Rectangle 3"/>
            <p:cNvSpPr/>
            <p:nvPr/>
          </p:nvSpPr>
          <p:spPr>
            <a:xfrm>
              <a:off x="2624480" y="1286504"/>
              <a:ext cx="4613362" cy="29444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dirty="0">
                <a:latin typeface="Helvetica" charset="0"/>
                <a:ea typeface="Helvetica" charset="0"/>
                <a:cs typeface="Helvetica" charset="0"/>
              </a:endParaRP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3129595" y="1286504"/>
              <a:ext cx="397796" cy="294446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rgbClr val="3E3E3E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1100" dirty="0">
                  <a:latin typeface="Helvetica" charset="0"/>
                  <a:ea typeface="Helvetica" charset="0"/>
                  <a:cs typeface="Helvetica" charset="0"/>
                </a:rPr>
                <a:t>code</a:t>
              </a: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593019" y="1286504"/>
              <a:ext cx="713524" cy="294446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rgbClr val="3E3E3E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1100" dirty="0">
                  <a:latin typeface="Helvetica" charset="0"/>
                  <a:ea typeface="Helvetica" charset="0"/>
                  <a:cs typeface="Helvetica" charset="0"/>
                </a:rPr>
                <a:t>heap</a:t>
              </a: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5843752" y="1285955"/>
              <a:ext cx="230517" cy="294446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rgbClr val="3E3E3E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1100" dirty="0">
                  <a:latin typeface="Helvetica" charset="0"/>
                  <a:ea typeface="Helvetica" charset="0"/>
                  <a:cs typeface="Helvetica" charset="0"/>
                </a:rPr>
                <a:t>lib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591228" y="1286504"/>
              <a:ext cx="449035" cy="294446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rgbClr val="3E3E3E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1100" dirty="0">
                  <a:latin typeface="Helvetica" charset="0"/>
                  <a:ea typeface="Helvetica" charset="0"/>
                  <a:cs typeface="Helvetica" charset="0"/>
                </a:rPr>
                <a:t>stack</a:t>
              </a: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2724272" y="1286504"/>
              <a:ext cx="351447" cy="294446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rgbClr val="3E3E3E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1100" dirty="0">
                  <a:latin typeface="Helvetica" charset="0"/>
                  <a:ea typeface="Helvetica" charset="0"/>
                  <a:cs typeface="Helvetica" charset="0"/>
                </a:rPr>
                <a:t>glob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063601" y="1029825"/>
              <a:ext cx="323589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>
                  <a:latin typeface="Helvetica" charset="0"/>
                  <a:ea typeface="Helvetica" charset="0"/>
                  <a:cs typeface="Helvetica" charset="0"/>
                </a:rPr>
                <a:t>[private] Virtual Address Space</a:t>
              </a:r>
              <a:endParaRPr lang="en-US" sz="1400">
                <a:latin typeface="Helvetica" charset="0"/>
                <a:ea typeface="Helvetica" charset="0"/>
                <a:cs typeface="Helvetica" charset="0"/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2616412" y="2833006"/>
            <a:ext cx="4621430" cy="294446"/>
            <a:chOff x="2624480" y="2615982"/>
            <a:chExt cx="4621430" cy="294446"/>
          </a:xfrm>
        </p:grpSpPr>
        <p:sp>
          <p:nvSpPr>
            <p:cNvPr id="20" name="Rounded Rectangle 19"/>
            <p:cNvSpPr/>
            <p:nvPr/>
          </p:nvSpPr>
          <p:spPr>
            <a:xfrm>
              <a:off x="2624480" y="2615982"/>
              <a:ext cx="4613362" cy="294446"/>
            </a:xfrm>
            <a:prstGeom prst="roundRect">
              <a:avLst/>
            </a:prstGeom>
            <a:solidFill>
              <a:srgbClr val="BACDE6"/>
            </a:solidFill>
            <a:ln w="19050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dirty="0">
                <a:latin typeface="Helvetica" charset="0"/>
                <a:ea typeface="Helvetica" charset="0"/>
                <a:cs typeface="Helvetica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834615" y="2624705"/>
              <a:ext cx="4112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>
                  <a:latin typeface="Helvetica" charset="0"/>
                  <a:ea typeface="Helvetica" charset="0"/>
                  <a:cs typeface="Helvetica" charset="0"/>
                </a:rPr>
                <a:t>B</a:t>
              </a:r>
              <a:endParaRPr lang="en-US" sz="1400" b="1">
                <a:latin typeface="Helvetica" charset="0"/>
                <a:ea typeface="Helvetica" charset="0"/>
                <a:cs typeface="Helvetica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457200" y="3398235"/>
            <a:ext cx="6956597" cy="1319692"/>
            <a:chOff x="457200" y="3398235"/>
            <a:chExt cx="6956597" cy="1319692"/>
          </a:xfrm>
        </p:grpSpPr>
        <p:grpSp>
          <p:nvGrpSpPr>
            <p:cNvPr id="12" name="Group 11"/>
            <p:cNvGrpSpPr/>
            <p:nvPr/>
          </p:nvGrpSpPr>
          <p:grpSpPr>
            <a:xfrm>
              <a:off x="457200" y="3398235"/>
              <a:ext cx="6956597" cy="1319692"/>
              <a:chOff x="457200" y="3398235"/>
              <a:chExt cx="6956597" cy="1319692"/>
            </a:xfrm>
          </p:grpSpPr>
          <p:sp>
            <p:nvSpPr>
              <p:cNvPr id="23" name="Rounded Rectangle 22"/>
              <p:cNvSpPr/>
              <p:nvPr/>
            </p:nvSpPr>
            <p:spPr>
              <a:xfrm>
                <a:off x="457200" y="3398235"/>
                <a:ext cx="6956597" cy="1319692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9050">
                <a:solidFill>
                  <a:srgbClr val="5F5F5F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endParaRPr lang="en-US" dirty="0">
                  <a:latin typeface="Helvetica" charset="0"/>
                  <a:ea typeface="Helvetica" charset="0"/>
                  <a:cs typeface="Helvetica" charset="0"/>
                </a:endParaRP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457201" y="3466479"/>
                <a:ext cx="1077406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400" b="1">
                    <a:latin typeface="Helvetica" charset="0"/>
                    <a:ea typeface="Helvetica" charset="0"/>
                    <a:cs typeface="Helvetica" charset="0"/>
                  </a:rPr>
                  <a:t>Process B</a:t>
                </a:r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712032" y="3910739"/>
              <a:ext cx="1033278" cy="501027"/>
              <a:chOff x="712032" y="3910739"/>
              <a:chExt cx="1033278" cy="501027"/>
            </a:xfrm>
          </p:grpSpPr>
          <p:sp>
            <p:nvSpPr>
              <p:cNvPr id="46" name="Rounded Rectangle 45"/>
              <p:cNvSpPr/>
              <p:nvPr/>
            </p:nvSpPr>
            <p:spPr>
              <a:xfrm>
                <a:off x="712032" y="3910739"/>
                <a:ext cx="806986" cy="232156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19050"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US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Helvetica" charset="0"/>
                    <a:ea typeface="Helvetica" charset="0"/>
                    <a:cs typeface="Helvetica" charset="0"/>
                  </a:rPr>
                  <a:t>registers</a:t>
                </a:r>
              </a:p>
            </p:txBody>
          </p:sp>
          <p:sp>
            <p:nvSpPr>
              <p:cNvPr id="47" name="Rounded Rectangle 46"/>
              <p:cNvSpPr/>
              <p:nvPr/>
            </p:nvSpPr>
            <p:spPr>
              <a:xfrm>
                <a:off x="712402" y="4179610"/>
                <a:ext cx="434150" cy="232156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19050"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US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Helvetica" charset="0"/>
                    <a:ea typeface="Helvetica" charset="0"/>
                    <a:cs typeface="Helvetica" charset="0"/>
                  </a:rPr>
                  <a:t>PC</a:t>
                </a:r>
              </a:p>
            </p:txBody>
          </p:sp>
          <p:sp>
            <p:nvSpPr>
              <p:cNvPr id="48" name="Rounded Rectangle 47"/>
              <p:cNvSpPr/>
              <p:nvPr/>
            </p:nvSpPr>
            <p:spPr>
              <a:xfrm>
                <a:off x="1194182" y="4179610"/>
                <a:ext cx="551128" cy="232156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19050"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US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Helvetica" charset="0"/>
                    <a:ea typeface="Helvetica" charset="0"/>
                    <a:cs typeface="Helvetica" charset="0"/>
                  </a:rPr>
                  <a:t>VAS*</a:t>
                </a:r>
              </a:p>
            </p:txBody>
          </p:sp>
        </p:grpSp>
      </p:grpSp>
      <p:grpSp>
        <p:nvGrpSpPr>
          <p:cNvPr id="22" name="Group 21"/>
          <p:cNvGrpSpPr/>
          <p:nvPr/>
        </p:nvGrpSpPr>
        <p:grpSpPr>
          <a:xfrm>
            <a:off x="2615188" y="4142895"/>
            <a:ext cx="4678990" cy="545870"/>
            <a:chOff x="2615188" y="4142895"/>
            <a:chExt cx="4678990" cy="545870"/>
          </a:xfrm>
        </p:grpSpPr>
        <p:sp>
          <p:nvSpPr>
            <p:cNvPr id="40" name="Rounded Rectangle 39"/>
            <p:cNvSpPr/>
            <p:nvPr/>
          </p:nvSpPr>
          <p:spPr>
            <a:xfrm>
              <a:off x="2615188" y="4142895"/>
              <a:ext cx="4613362" cy="29444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dirty="0">
                <a:latin typeface="Helvetica" charset="0"/>
                <a:ea typeface="Helvetica" charset="0"/>
                <a:cs typeface="Helvetica" charset="0"/>
              </a:endParaRPr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3063659" y="4142895"/>
              <a:ext cx="563592" cy="294446"/>
            </a:xfrm>
            <a:prstGeom prst="roundRect">
              <a:avLst/>
            </a:prstGeom>
            <a:solidFill>
              <a:srgbClr val="B1B1B1"/>
            </a:solidFill>
            <a:ln w="19050">
              <a:solidFill>
                <a:srgbClr val="5F5F5F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1100" dirty="0">
                  <a:solidFill>
                    <a:schemeClr val="tx1"/>
                  </a:solidFill>
                  <a:latin typeface="Helvetica" charset="0"/>
                  <a:ea typeface="Helvetica" charset="0"/>
                  <a:cs typeface="Helvetica" charset="0"/>
                </a:rPr>
                <a:t>code</a:t>
              </a:r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3824830" y="4142895"/>
              <a:ext cx="713524" cy="294446"/>
            </a:xfrm>
            <a:prstGeom prst="roundRect">
              <a:avLst/>
            </a:prstGeom>
            <a:solidFill>
              <a:srgbClr val="B1B1B1"/>
            </a:solidFill>
            <a:ln w="19050">
              <a:solidFill>
                <a:srgbClr val="5F5F5F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1100" dirty="0">
                  <a:solidFill>
                    <a:schemeClr val="tx1"/>
                  </a:solidFill>
                  <a:latin typeface="Helvetica" charset="0"/>
                  <a:ea typeface="Helvetica" charset="0"/>
                  <a:cs typeface="Helvetica" charset="0"/>
                </a:rPr>
                <a:t>heap</a:t>
              </a:r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6249551" y="4142895"/>
              <a:ext cx="230517" cy="294446"/>
            </a:xfrm>
            <a:prstGeom prst="roundRect">
              <a:avLst/>
            </a:prstGeom>
            <a:solidFill>
              <a:srgbClr val="B1B1B1"/>
            </a:solidFill>
            <a:ln w="19050">
              <a:solidFill>
                <a:srgbClr val="5F5F5F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1100" dirty="0">
                  <a:solidFill>
                    <a:schemeClr val="tx1"/>
                  </a:solidFill>
                  <a:latin typeface="Helvetica" charset="0"/>
                  <a:ea typeface="Helvetica" charset="0"/>
                  <a:cs typeface="Helvetica" charset="0"/>
                </a:rPr>
                <a:t>lib</a:t>
              </a:r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6581936" y="4142895"/>
              <a:ext cx="449035" cy="294446"/>
            </a:xfrm>
            <a:prstGeom prst="roundRect">
              <a:avLst/>
            </a:prstGeom>
            <a:solidFill>
              <a:srgbClr val="B1B1B1"/>
            </a:solidFill>
            <a:ln w="19050">
              <a:solidFill>
                <a:srgbClr val="5F5F5F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1100" dirty="0">
                  <a:solidFill>
                    <a:schemeClr val="tx1"/>
                  </a:solidFill>
                  <a:latin typeface="Helvetica" charset="0"/>
                  <a:ea typeface="Helvetica" charset="0"/>
                  <a:cs typeface="Helvetica" charset="0"/>
                </a:rPr>
                <a:t>stack</a:t>
              </a:r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2658336" y="4142895"/>
              <a:ext cx="351447" cy="294446"/>
            </a:xfrm>
            <a:prstGeom prst="roundRect">
              <a:avLst/>
            </a:prstGeom>
            <a:solidFill>
              <a:srgbClr val="B1B1B1"/>
            </a:solidFill>
            <a:ln w="19050">
              <a:solidFill>
                <a:srgbClr val="5F5F5F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1100" dirty="0">
                  <a:solidFill>
                    <a:schemeClr val="tx1"/>
                  </a:solidFill>
                  <a:latin typeface="Helvetica" charset="0"/>
                  <a:ea typeface="Helvetica" charset="0"/>
                  <a:cs typeface="Helvetica" charset="0"/>
                </a:rPr>
                <a:t>glob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058281" y="4411766"/>
              <a:ext cx="323589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>
                  <a:latin typeface="Helvetica" charset="0"/>
                  <a:ea typeface="Helvetica" charset="0"/>
                  <a:cs typeface="Helvetica" charset="0"/>
                </a:rPr>
                <a:t>[private] Virtual Address Space</a:t>
              </a:r>
              <a:endParaRPr lang="en-US" sz="1400">
                <a:latin typeface="Helvetica" charset="0"/>
                <a:ea typeface="Helvetica" charset="0"/>
                <a:cs typeface="Helvetica" charset="0"/>
              </a:endParaRPr>
            </a:p>
          </p:txBody>
        </p:sp>
      </p:grpSp>
      <p:sp>
        <p:nvSpPr>
          <p:cNvPr id="57" name="Title 2"/>
          <p:cNvSpPr>
            <a:spLocks noGrp="1"/>
          </p:cNvSpPr>
          <p:nvPr>
            <p:ph type="title"/>
          </p:nvPr>
        </p:nvSpPr>
        <p:spPr>
          <a:xfrm>
            <a:off x="457200" y="18201"/>
            <a:ext cx="8229600" cy="857250"/>
          </a:xfrm>
        </p:spPr>
        <p:txBody>
          <a:bodyPr>
            <a:normAutofit/>
          </a:bodyPr>
          <a:lstStyle/>
          <a:p>
            <a:r>
              <a:rPr lang="en-US" sz="3600"/>
              <a:t>SpaceJMP: Lockable Segments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56515-33A5-6948-9EAC-4BC7FDD2EA78}" type="slidenum">
              <a:rPr lang="en-US"/>
              <a:t>10</a:t>
            </a:fld>
            <a:endParaRPr lang="en-US"/>
          </a:p>
        </p:txBody>
      </p:sp>
      <p:grpSp>
        <p:nvGrpSpPr>
          <p:cNvPr id="78" name="Group 77"/>
          <p:cNvGrpSpPr/>
          <p:nvPr/>
        </p:nvGrpSpPr>
        <p:grpSpPr>
          <a:xfrm>
            <a:off x="2625605" y="1813146"/>
            <a:ext cx="4931337" cy="294446"/>
            <a:chOff x="2624480" y="2615982"/>
            <a:chExt cx="4931337" cy="294446"/>
          </a:xfrm>
        </p:grpSpPr>
        <p:sp>
          <p:nvSpPr>
            <p:cNvPr id="79" name="Rounded Rectangle 78"/>
            <p:cNvSpPr/>
            <p:nvPr/>
          </p:nvSpPr>
          <p:spPr>
            <a:xfrm>
              <a:off x="2624480" y="2615982"/>
              <a:ext cx="4613362" cy="294446"/>
            </a:xfrm>
            <a:prstGeom prst="roundRect">
              <a:avLst/>
            </a:prstGeom>
            <a:solidFill>
              <a:srgbClr val="BACDE6"/>
            </a:solidFill>
            <a:ln w="19050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dirty="0">
                <a:latin typeface="Helvetica" charset="0"/>
                <a:ea typeface="Helvetica" charset="0"/>
                <a:cs typeface="Helvetica" charset="0"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7144522" y="2624705"/>
              <a:ext cx="4112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>
                  <a:latin typeface="Helvetica" charset="0"/>
                  <a:ea typeface="Helvetica" charset="0"/>
                  <a:cs typeface="Helvetica" charset="0"/>
                </a:rPr>
                <a:t>B’</a:t>
              </a:r>
              <a:endParaRPr lang="en-US" sz="1400" b="1">
                <a:latin typeface="Helvetica" charset="0"/>
                <a:ea typeface="Helvetica" charset="0"/>
                <a:cs typeface="Helvetica" charset="0"/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3694805" y="2864923"/>
            <a:ext cx="2102724" cy="236188"/>
            <a:chOff x="1010342" y="2515634"/>
            <a:chExt cx="2102724" cy="236188"/>
          </a:xfrm>
        </p:grpSpPr>
        <p:sp>
          <p:nvSpPr>
            <p:cNvPr id="68" name="Rounded Rectangle 67"/>
            <p:cNvSpPr/>
            <p:nvPr/>
          </p:nvSpPr>
          <p:spPr>
            <a:xfrm>
              <a:off x="1010342" y="2515634"/>
              <a:ext cx="942984" cy="236188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9050">
              <a:solidFill>
                <a:srgbClr val="865B5B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Helvetica" charset="0"/>
                  <a:ea typeface="Helvetica" charset="0"/>
                  <a:cs typeface="Helvetica" charset="0"/>
                </a:rPr>
                <a:t>Q</a:t>
              </a:r>
            </a:p>
          </p:txBody>
        </p:sp>
        <p:sp>
          <p:nvSpPr>
            <p:cNvPr id="69" name="Rounded Rectangle 68"/>
            <p:cNvSpPr/>
            <p:nvPr/>
          </p:nvSpPr>
          <p:spPr>
            <a:xfrm>
              <a:off x="2170082" y="2515634"/>
              <a:ext cx="942984" cy="236188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9050">
              <a:solidFill>
                <a:srgbClr val="865B5B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Helvetica" charset="0"/>
                  <a:ea typeface="Helvetica" charset="0"/>
                  <a:cs typeface="Helvetica" charset="0"/>
                </a:rPr>
                <a:t>S</a:t>
              </a: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3702873" y="1849378"/>
            <a:ext cx="2102724" cy="236188"/>
            <a:chOff x="1010342" y="2515634"/>
            <a:chExt cx="2102724" cy="236188"/>
          </a:xfrm>
        </p:grpSpPr>
        <p:sp>
          <p:nvSpPr>
            <p:cNvPr id="75" name="Rounded Rectangle 74"/>
            <p:cNvSpPr/>
            <p:nvPr/>
          </p:nvSpPr>
          <p:spPr>
            <a:xfrm>
              <a:off x="1010342" y="2515634"/>
              <a:ext cx="942984" cy="236188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9050">
              <a:solidFill>
                <a:srgbClr val="865B5B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Helvetica" charset="0"/>
                  <a:ea typeface="Helvetica" charset="0"/>
                  <a:cs typeface="Helvetica" charset="0"/>
                </a:rPr>
                <a:t>Q</a:t>
              </a:r>
            </a:p>
          </p:txBody>
        </p:sp>
        <p:sp>
          <p:nvSpPr>
            <p:cNvPr id="76" name="Rounded Rectangle 75"/>
            <p:cNvSpPr/>
            <p:nvPr/>
          </p:nvSpPr>
          <p:spPr>
            <a:xfrm>
              <a:off x="2170082" y="2515634"/>
              <a:ext cx="942984" cy="236188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9050">
              <a:solidFill>
                <a:srgbClr val="865B5B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Helvetica" charset="0"/>
                  <a:ea typeface="Helvetica" charset="0"/>
                  <a:cs typeface="Helvetica" charset="0"/>
                </a:rPr>
                <a:t>S</a:t>
              </a:r>
            </a:p>
          </p:txBody>
        </p:sp>
      </p:grpSp>
      <p:sp>
        <p:nvSpPr>
          <p:cNvPr id="28" name="Rounded Rectangle 27"/>
          <p:cNvSpPr/>
          <p:nvPr/>
        </p:nvSpPr>
        <p:spPr>
          <a:xfrm>
            <a:off x="3129595" y="1813695"/>
            <a:ext cx="397796" cy="294446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19050">
            <a:solidFill>
              <a:srgbClr val="3E3E3E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r>
              <a:rPr lang="en-US" sz="1100" dirty="0">
                <a:latin typeface="Helvetica" charset="0"/>
                <a:ea typeface="Helvetica" charset="0"/>
                <a:cs typeface="Helvetica" charset="0"/>
              </a:rPr>
              <a:t>code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5843752" y="1813146"/>
            <a:ext cx="230517" cy="294446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19050">
            <a:solidFill>
              <a:srgbClr val="3E3E3E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r>
              <a:rPr lang="en-US" sz="1100" dirty="0">
                <a:latin typeface="Helvetica" charset="0"/>
                <a:ea typeface="Helvetica" charset="0"/>
                <a:cs typeface="Helvetica" charset="0"/>
              </a:rPr>
              <a:t>lib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6591228" y="1813695"/>
            <a:ext cx="449035" cy="294446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19050">
            <a:solidFill>
              <a:srgbClr val="3E3E3E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r>
              <a:rPr lang="en-US" sz="1100" dirty="0">
                <a:latin typeface="Helvetica" charset="0"/>
                <a:ea typeface="Helvetica" charset="0"/>
                <a:cs typeface="Helvetica" charset="0"/>
              </a:rPr>
              <a:t>stack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2724272" y="1813695"/>
            <a:ext cx="351447" cy="294446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19050">
            <a:solidFill>
              <a:srgbClr val="3E3E3E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r>
              <a:rPr lang="en-US" sz="1100" dirty="0">
                <a:latin typeface="Helvetica" charset="0"/>
                <a:ea typeface="Helvetica" charset="0"/>
                <a:cs typeface="Helvetica" charset="0"/>
              </a:rPr>
              <a:t>glob</a:t>
            </a:r>
          </a:p>
        </p:txBody>
      </p:sp>
      <p:sp>
        <p:nvSpPr>
          <p:cNvPr id="86" name="Freeform 85"/>
          <p:cNvSpPr/>
          <p:nvPr/>
        </p:nvSpPr>
        <p:spPr>
          <a:xfrm>
            <a:off x="1802674" y="1436914"/>
            <a:ext cx="722812" cy="0"/>
          </a:xfrm>
          <a:custGeom>
            <a:avLst/>
            <a:gdLst>
              <a:gd name="connsiteX0" fmla="*/ 0 w 722812"/>
              <a:gd name="connsiteY0" fmla="*/ 0 h 0"/>
              <a:gd name="connsiteX1" fmla="*/ 722812 w 722812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812">
                <a:moveTo>
                  <a:pt x="0" y="0"/>
                </a:moveTo>
                <a:lnTo>
                  <a:pt x="722812" y="0"/>
                </a:lnTo>
              </a:path>
            </a:pathLst>
          </a:custGeom>
          <a:noFill/>
          <a:ln w="15875">
            <a:solidFill>
              <a:schemeClr val="tx1"/>
            </a:solidFill>
            <a:prstDash val="dash"/>
            <a:tailEnd type="triangle" w="med" len="lg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Freeform 86"/>
          <p:cNvSpPr/>
          <p:nvPr/>
        </p:nvSpPr>
        <p:spPr>
          <a:xfrm>
            <a:off x="1802674" y="1471749"/>
            <a:ext cx="748937" cy="513825"/>
          </a:xfrm>
          <a:custGeom>
            <a:avLst/>
            <a:gdLst>
              <a:gd name="connsiteX0" fmla="*/ 0 w 748937"/>
              <a:gd name="connsiteY0" fmla="*/ 0 h 513825"/>
              <a:gd name="connsiteX1" fmla="*/ 296092 w 748937"/>
              <a:gd name="connsiteY1" fmla="*/ 130628 h 513825"/>
              <a:gd name="connsiteX2" fmla="*/ 287383 w 748937"/>
              <a:gd name="connsiteY2" fmla="*/ 452845 h 513825"/>
              <a:gd name="connsiteX3" fmla="*/ 748937 w 748937"/>
              <a:gd name="connsiteY3" fmla="*/ 513805 h 51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8937" h="513825">
                <a:moveTo>
                  <a:pt x="0" y="0"/>
                </a:moveTo>
                <a:cubicBezTo>
                  <a:pt x="124097" y="27577"/>
                  <a:pt x="248195" y="55154"/>
                  <a:pt x="296092" y="130628"/>
                </a:cubicBezTo>
                <a:cubicBezTo>
                  <a:pt x="343989" y="206102"/>
                  <a:pt x="211909" y="388982"/>
                  <a:pt x="287383" y="452845"/>
                </a:cubicBezTo>
                <a:cubicBezTo>
                  <a:pt x="362857" y="516708"/>
                  <a:pt x="748937" y="513805"/>
                  <a:pt x="748937" y="513805"/>
                </a:cubicBezTo>
              </a:path>
            </a:pathLst>
          </a:custGeom>
          <a:noFill/>
          <a:ln w="15875">
            <a:solidFill>
              <a:schemeClr val="tx1"/>
            </a:solidFill>
            <a:prstDash val="dash"/>
            <a:tailEnd type="triangle" w="med" len="lg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1" name="Group 70"/>
          <p:cNvGrpSpPr/>
          <p:nvPr/>
        </p:nvGrpSpPr>
        <p:grpSpPr>
          <a:xfrm>
            <a:off x="2615188" y="3674660"/>
            <a:ext cx="4931337" cy="294446"/>
            <a:chOff x="2624480" y="2615982"/>
            <a:chExt cx="4931337" cy="294446"/>
          </a:xfrm>
        </p:grpSpPr>
        <p:sp>
          <p:nvSpPr>
            <p:cNvPr id="72" name="Rounded Rectangle 71"/>
            <p:cNvSpPr/>
            <p:nvPr/>
          </p:nvSpPr>
          <p:spPr>
            <a:xfrm>
              <a:off x="2624480" y="2615982"/>
              <a:ext cx="4613362" cy="294446"/>
            </a:xfrm>
            <a:prstGeom prst="roundRect">
              <a:avLst/>
            </a:prstGeom>
            <a:solidFill>
              <a:srgbClr val="BACDE6"/>
            </a:solidFill>
            <a:ln w="19050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dirty="0">
                <a:latin typeface="Helvetica" charset="0"/>
                <a:ea typeface="Helvetica" charset="0"/>
                <a:cs typeface="Helvetica" charset="0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7144522" y="2624705"/>
              <a:ext cx="4112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b="1">
                  <a:latin typeface="Helvetica" charset="0"/>
                  <a:ea typeface="Helvetica" charset="0"/>
                  <a:cs typeface="Helvetica" charset="0"/>
                </a:rPr>
                <a:t>B’’</a:t>
              </a:r>
              <a:endParaRPr lang="en-US" sz="1400" b="1">
                <a:latin typeface="Helvetica" charset="0"/>
                <a:ea typeface="Helvetica" charset="0"/>
                <a:cs typeface="Helvetica" charset="0"/>
              </a:endParaRPr>
            </a:p>
          </p:txBody>
        </p:sp>
      </p:grpSp>
      <p:sp>
        <p:nvSpPr>
          <p:cNvPr id="84" name="Freeform 83"/>
          <p:cNvSpPr/>
          <p:nvPr/>
        </p:nvSpPr>
        <p:spPr>
          <a:xfrm>
            <a:off x="1807389" y="4290229"/>
            <a:ext cx="722812" cy="0"/>
          </a:xfrm>
          <a:custGeom>
            <a:avLst/>
            <a:gdLst>
              <a:gd name="connsiteX0" fmla="*/ 0 w 722812"/>
              <a:gd name="connsiteY0" fmla="*/ 0 h 0"/>
              <a:gd name="connsiteX1" fmla="*/ 722812 w 722812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812">
                <a:moveTo>
                  <a:pt x="0" y="0"/>
                </a:moveTo>
                <a:lnTo>
                  <a:pt x="722812" y="0"/>
                </a:lnTo>
              </a:path>
            </a:pathLst>
          </a:custGeom>
          <a:noFill/>
          <a:ln w="15875">
            <a:solidFill>
              <a:schemeClr val="tx1"/>
            </a:solidFill>
            <a:prstDash val="dash"/>
            <a:tailEnd type="triangle" w="med" len="lg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reeform 84"/>
          <p:cNvSpPr/>
          <p:nvPr/>
        </p:nvSpPr>
        <p:spPr>
          <a:xfrm flipV="1">
            <a:off x="1807389" y="3823062"/>
            <a:ext cx="748937" cy="467165"/>
          </a:xfrm>
          <a:custGeom>
            <a:avLst/>
            <a:gdLst>
              <a:gd name="connsiteX0" fmla="*/ 0 w 748937"/>
              <a:gd name="connsiteY0" fmla="*/ 0 h 513825"/>
              <a:gd name="connsiteX1" fmla="*/ 296092 w 748937"/>
              <a:gd name="connsiteY1" fmla="*/ 130628 h 513825"/>
              <a:gd name="connsiteX2" fmla="*/ 287383 w 748937"/>
              <a:gd name="connsiteY2" fmla="*/ 452845 h 513825"/>
              <a:gd name="connsiteX3" fmla="*/ 748937 w 748937"/>
              <a:gd name="connsiteY3" fmla="*/ 513805 h 51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8937" h="513825">
                <a:moveTo>
                  <a:pt x="0" y="0"/>
                </a:moveTo>
                <a:cubicBezTo>
                  <a:pt x="124097" y="27577"/>
                  <a:pt x="248195" y="55154"/>
                  <a:pt x="296092" y="130628"/>
                </a:cubicBezTo>
                <a:cubicBezTo>
                  <a:pt x="343989" y="206102"/>
                  <a:pt x="211909" y="388982"/>
                  <a:pt x="287383" y="452845"/>
                </a:cubicBezTo>
                <a:cubicBezTo>
                  <a:pt x="362857" y="516708"/>
                  <a:pt x="748937" y="513805"/>
                  <a:pt x="748937" y="513805"/>
                </a:cubicBezTo>
              </a:path>
            </a:pathLst>
          </a:custGeom>
          <a:noFill/>
          <a:ln w="15875">
            <a:solidFill>
              <a:srgbClr val="FF0000"/>
            </a:solidFill>
            <a:prstDash val="dash"/>
            <a:tailEnd type="triangle" w="med" len="lg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ounded Rectangle 102"/>
          <p:cNvSpPr/>
          <p:nvPr/>
        </p:nvSpPr>
        <p:spPr>
          <a:xfrm>
            <a:off x="3063659" y="3675839"/>
            <a:ext cx="563592" cy="294446"/>
          </a:xfrm>
          <a:prstGeom prst="roundRect">
            <a:avLst/>
          </a:prstGeom>
          <a:solidFill>
            <a:srgbClr val="B1B1B1"/>
          </a:solidFill>
          <a:ln w="19050">
            <a:solidFill>
              <a:srgbClr val="5F5F5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r>
              <a:rPr lang="en-US" sz="1100" dirty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rPr>
              <a:t>code</a:t>
            </a:r>
          </a:p>
        </p:txBody>
      </p:sp>
      <p:sp>
        <p:nvSpPr>
          <p:cNvPr id="105" name="Rounded Rectangle 104"/>
          <p:cNvSpPr/>
          <p:nvPr/>
        </p:nvSpPr>
        <p:spPr>
          <a:xfrm>
            <a:off x="6249551" y="3675839"/>
            <a:ext cx="230517" cy="294446"/>
          </a:xfrm>
          <a:prstGeom prst="roundRect">
            <a:avLst/>
          </a:prstGeom>
          <a:solidFill>
            <a:srgbClr val="B1B1B1"/>
          </a:solidFill>
          <a:ln w="19050">
            <a:solidFill>
              <a:srgbClr val="5F5F5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r>
              <a:rPr lang="en-US" sz="1100" dirty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rPr>
              <a:t>lib</a:t>
            </a:r>
          </a:p>
        </p:txBody>
      </p:sp>
      <p:sp>
        <p:nvSpPr>
          <p:cNvPr id="106" name="Rounded Rectangle 105"/>
          <p:cNvSpPr/>
          <p:nvPr/>
        </p:nvSpPr>
        <p:spPr>
          <a:xfrm>
            <a:off x="6581936" y="3675839"/>
            <a:ext cx="449035" cy="294446"/>
          </a:xfrm>
          <a:prstGeom prst="roundRect">
            <a:avLst/>
          </a:prstGeom>
          <a:solidFill>
            <a:srgbClr val="B1B1B1"/>
          </a:solidFill>
          <a:ln w="19050">
            <a:solidFill>
              <a:srgbClr val="5F5F5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r>
              <a:rPr lang="en-US" sz="1100" dirty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rPr>
              <a:t>stack</a:t>
            </a:r>
          </a:p>
        </p:txBody>
      </p:sp>
      <p:sp>
        <p:nvSpPr>
          <p:cNvPr id="107" name="Rounded Rectangle 106"/>
          <p:cNvSpPr/>
          <p:nvPr/>
        </p:nvSpPr>
        <p:spPr>
          <a:xfrm>
            <a:off x="2658336" y="3675839"/>
            <a:ext cx="351447" cy="294446"/>
          </a:xfrm>
          <a:prstGeom prst="roundRect">
            <a:avLst/>
          </a:prstGeom>
          <a:solidFill>
            <a:srgbClr val="B1B1B1"/>
          </a:solidFill>
          <a:ln w="19050">
            <a:solidFill>
              <a:srgbClr val="5F5F5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r>
              <a:rPr lang="en-US" sz="1100" dirty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rPr>
              <a:t>glob</a:t>
            </a:r>
          </a:p>
        </p:txBody>
      </p:sp>
      <p:grpSp>
        <p:nvGrpSpPr>
          <p:cNvPr id="108" name="Group 107"/>
          <p:cNvGrpSpPr/>
          <p:nvPr/>
        </p:nvGrpSpPr>
        <p:grpSpPr>
          <a:xfrm>
            <a:off x="3709195" y="3701719"/>
            <a:ext cx="2102724" cy="236188"/>
            <a:chOff x="1010342" y="2515634"/>
            <a:chExt cx="2102724" cy="236188"/>
          </a:xfrm>
        </p:grpSpPr>
        <p:sp>
          <p:nvSpPr>
            <p:cNvPr id="109" name="Rounded Rectangle 108"/>
            <p:cNvSpPr/>
            <p:nvPr/>
          </p:nvSpPr>
          <p:spPr>
            <a:xfrm>
              <a:off x="1010342" y="2515634"/>
              <a:ext cx="942984" cy="236188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9050">
              <a:solidFill>
                <a:srgbClr val="865B5B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Helvetica" charset="0"/>
                  <a:ea typeface="Helvetica" charset="0"/>
                  <a:cs typeface="Helvetica" charset="0"/>
                </a:rPr>
                <a:t>Q</a:t>
              </a:r>
            </a:p>
          </p:txBody>
        </p:sp>
        <p:sp>
          <p:nvSpPr>
            <p:cNvPr id="110" name="Rounded Rectangle 109"/>
            <p:cNvSpPr/>
            <p:nvPr/>
          </p:nvSpPr>
          <p:spPr>
            <a:xfrm>
              <a:off x="2170082" y="2515634"/>
              <a:ext cx="942984" cy="236188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9050">
              <a:solidFill>
                <a:srgbClr val="865B5B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Helvetica" charset="0"/>
                  <a:ea typeface="Helvetica" charset="0"/>
                  <a:cs typeface="Helvetica" charset="0"/>
                </a:rPr>
                <a:t>S</a:t>
              </a:r>
            </a:p>
          </p:txBody>
        </p:sp>
      </p:grpSp>
      <p:pic>
        <p:nvPicPr>
          <p:cNvPr id="53" name="Picture 5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866" y="2886324"/>
            <a:ext cx="178017" cy="178017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934" y="1868522"/>
            <a:ext cx="178017" cy="178017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934" y="3726749"/>
            <a:ext cx="178017" cy="178017"/>
          </a:xfrm>
          <a:prstGeom prst="rect">
            <a:avLst/>
          </a:prstGeom>
        </p:spPr>
      </p:pic>
      <p:sp>
        <p:nvSpPr>
          <p:cNvPr id="91" name="TextBox 90"/>
          <p:cNvSpPr txBox="1"/>
          <p:nvPr/>
        </p:nvSpPr>
        <p:spPr>
          <a:xfrm>
            <a:off x="3741311" y="2337118"/>
            <a:ext cx="24688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>
                <a:latin typeface="Helvetica" charset="0"/>
                <a:ea typeface="Helvetica" charset="0"/>
                <a:cs typeface="Helvetica" charset="0"/>
              </a:rPr>
              <a:t>Segment </a:t>
            </a:r>
            <a:r>
              <a:rPr lang="en-US" sz="1600" b="1" i="1">
                <a:latin typeface="Helvetica" charset="0"/>
                <a:ea typeface="Helvetica" charset="0"/>
                <a:cs typeface="Helvetica" charset="0"/>
              </a:rPr>
              <a:t>S</a:t>
            </a:r>
            <a:r>
              <a:rPr lang="en-US" sz="1600" i="1">
                <a:latin typeface="Helvetica" charset="0"/>
                <a:ea typeface="Helvetica" charset="0"/>
                <a:cs typeface="Helvetica" charset="0"/>
              </a:rPr>
              <a:t> is lockable</a:t>
            </a:r>
            <a:endParaRPr lang="en-US" i="1"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312" y="1879718"/>
            <a:ext cx="129182" cy="184239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181" y="2885145"/>
            <a:ext cx="129182" cy="184239"/>
          </a:xfrm>
          <a:prstGeom prst="rect">
            <a:avLst/>
          </a:prstGeom>
        </p:spPr>
      </p:pic>
      <p:pic>
        <p:nvPicPr>
          <p:cNvPr id="93" name="Picture 9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249" y="3727693"/>
            <a:ext cx="129182" cy="184239"/>
          </a:xfrm>
          <a:prstGeom prst="rect">
            <a:avLst/>
          </a:prstGeom>
        </p:spPr>
      </p:pic>
      <p:sp>
        <p:nvSpPr>
          <p:cNvPr id="94" name="TextBox 93"/>
          <p:cNvSpPr txBox="1"/>
          <p:nvPr/>
        </p:nvSpPr>
        <p:spPr>
          <a:xfrm>
            <a:off x="434769" y="2602676"/>
            <a:ext cx="2174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>
                <a:latin typeface="Helvetica" charset="0"/>
                <a:ea typeface="Helvetica" charset="0"/>
                <a:cs typeface="Helvetica" charset="0"/>
              </a:rPr>
              <a:t>Kernel forces processes to abide by locking protocol</a:t>
            </a:r>
            <a:endParaRPr lang="en-US" sz="1400" i="1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911689" y="2271496"/>
            <a:ext cx="23527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i="1">
                <a:latin typeface="Helvetica" charset="0"/>
                <a:ea typeface="Helvetica" charset="0"/>
                <a:cs typeface="Helvetica" charset="0"/>
              </a:rPr>
              <a:t>switch VAS B’ </a:t>
            </a:r>
            <a:r>
              <a:rPr lang="en-US" sz="1200" i="1">
                <a:latin typeface="Helvetica" charset="0"/>
                <a:ea typeface="Helvetica" charset="0"/>
                <a:cs typeface="Helvetica" charset="0"/>
                <a:sym typeface="Wingdings"/>
              </a:rPr>
              <a:t> acquire lock</a:t>
            </a:r>
            <a:endParaRPr lang="en-US" sz="1400" b="1" i="1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860082" y="3148001"/>
            <a:ext cx="30292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i="1">
                <a:latin typeface="Helvetica" charset="0"/>
                <a:ea typeface="Helvetica" charset="0"/>
                <a:cs typeface="Helvetica" charset="0"/>
              </a:rPr>
              <a:t>switch VAS B’’ </a:t>
            </a:r>
            <a:r>
              <a:rPr lang="en-US" sz="1200" i="1">
                <a:latin typeface="Helvetica" charset="0"/>
                <a:ea typeface="Helvetica" charset="0"/>
                <a:cs typeface="Helvetica" charset="0"/>
                <a:sym typeface="Wingdings"/>
              </a:rPr>
              <a:t> block! (inside kernel)</a:t>
            </a:r>
            <a:endParaRPr lang="en-US" sz="1400" b="1" i="1"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896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  <p:bldP spid="87" grpId="0" animBg="1"/>
      <p:bldP spid="84" grpId="0" animBg="1"/>
      <p:bldP spid="85" grpId="0" animBg="1"/>
      <p:bldP spid="91" grpId="0"/>
      <p:bldP spid="94" grpId="0"/>
      <p:bldP spid="95" grpId="0"/>
      <p:bldP spid="9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Unobtrusive Implementation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74286" y="1617300"/>
            <a:ext cx="3561540" cy="26027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335157" y="1600359"/>
            <a:ext cx="23641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latin typeface="Helvetica" charset="0"/>
                <a:ea typeface="Helvetica" charset="0"/>
                <a:cs typeface="Helvetica" charset="0"/>
              </a:rPr>
              <a:t>Virtual Address Space</a:t>
            </a:r>
            <a:endParaRPr lang="en-US" sz="160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643135" y="1176815"/>
            <a:ext cx="431315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Helvetica" charset="0"/>
                <a:ea typeface="Helvetica" charset="0"/>
                <a:cs typeface="Helvetica" charset="0"/>
              </a:rPr>
              <a:t>DragonFly BSD v4.0.6</a:t>
            </a:r>
          </a:p>
          <a:p>
            <a:pPr marL="285750" indent="-285750">
              <a:buFont typeface="Arial" charset="0"/>
              <a:buChar char="•"/>
            </a:pPr>
            <a:r>
              <a:rPr lang="en-US">
                <a:latin typeface="Helvetica" charset="0"/>
                <a:ea typeface="Helvetica" charset="0"/>
                <a:cs typeface="Helvetica" charset="0"/>
              </a:rPr>
              <a:t>Small derivative of FreeBSD</a:t>
            </a:r>
            <a:br>
              <a:rPr lang="en-US">
                <a:latin typeface="Helvetica" charset="0"/>
                <a:ea typeface="Helvetica" charset="0"/>
                <a:cs typeface="Helvetica" charset="0"/>
              </a:rPr>
            </a:br>
            <a:r>
              <a:rPr lang="en-US">
                <a:latin typeface="Helvetica" charset="0"/>
                <a:ea typeface="Helvetica" charset="0"/>
                <a:cs typeface="Helvetica" charset="0"/>
              </a:rPr>
              <a:t>	</a:t>
            </a:r>
            <a:r>
              <a:rPr lang="en-US" sz="1600">
                <a:latin typeface="Helvetica" charset="0"/>
                <a:ea typeface="Helvetica" charset="0"/>
                <a:cs typeface="Helvetica" charset="0"/>
              </a:rPr>
              <a:t>memory system based on Mach µkernel</a:t>
            </a:r>
            <a:endParaRPr lang="en-US">
              <a:latin typeface="Helvetica" charset="0"/>
              <a:ea typeface="Helvetica" charset="0"/>
              <a:cs typeface="Helvetica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>
                <a:latin typeface="Helvetica" charset="0"/>
                <a:ea typeface="Helvetica" charset="0"/>
                <a:cs typeface="Helvetica" charset="0"/>
              </a:rPr>
              <a:t>Supports only AMD64 arch.</a:t>
            </a:r>
          </a:p>
          <a:p>
            <a:pPr marL="285750" indent="-285750">
              <a:buFont typeface="Arial" charset="0"/>
              <a:buChar char="•"/>
            </a:pPr>
            <a:endParaRPr lang="en-US">
              <a:latin typeface="Helvetica" charset="0"/>
              <a:ea typeface="Helvetica" charset="0"/>
              <a:cs typeface="Helvetica" charset="0"/>
            </a:endParaRPr>
          </a:p>
          <a:p>
            <a:r>
              <a:rPr lang="en-US" b="1">
                <a:latin typeface="Helvetica" charset="0"/>
                <a:ea typeface="Helvetica" charset="0"/>
                <a:cs typeface="Helvetica" charset="0"/>
              </a:rPr>
              <a:t>Segment</a:t>
            </a:r>
            <a:r>
              <a:rPr lang="en-US">
                <a:latin typeface="Helvetica" charset="0"/>
                <a:ea typeface="Helvetica" charset="0"/>
                <a:cs typeface="Helvetica" charset="0"/>
              </a:rPr>
              <a:t> – wrapper around VM Object</a:t>
            </a:r>
          </a:p>
          <a:p>
            <a:r>
              <a:rPr lang="en-US" b="1">
                <a:latin typeface="Helvetica" charset="0"/>
                <a:ea typeface="Helvetica" charset="0"/>
                <a:cs typeface="Helvetica" charset="0"/>
              </a:rPr>
              <a:t>VAS</a:t>
            </a:r>
            <a:r>
              <a:rPr lang="en-US">
                <a:latin typeface="Helvetica" charset="0"/>
                <a:ea typeface="Helvetica" charset="0"/>
                <a:cs typeface="Helvetica" charset="0"/>
              </a:rPr>
              <a:t> – instance of </a:t>
            </a:r>
            <a:r>
              <a:rPr lang="en-US">
                <a:latin typeface="Consolas" charset="0"/>
                <a:ea typeface="Consolas" charset="0"/>
                <a:cs typeface="Consolas" charset="0"/>
              </a:rPr>
              <a:t>vmspace</a:t>
            </a:r>
          </a:p>
          <a:p>
            <a:endParaRPr lang="en-US">
              <a:latin typeface="Helvetica" charset="0"/>
              <a:ea typeface="Helvetica" charset="0"/>
              <a:cs typeface="Helvetica" charset="0"/>
            </a:endParaRPr>
          </a:p>
          <a:p>
            <a:r>
              <a:rPr lang="en-US">
                <a:latin typeface="Helvetica" charset="0"/>
                <a:ea typeface="Helvetica" charset="0"/>
                <a:cs typeface="Helvetica" charset="0"/>
              </a:rPr>
              <a:t>Process modifications</a:t>
            </a:r>
          </a:p>
          <a:p>
            <a:pPr marL="285750" indent="-285750">
              <a:buFont typeface="Arial" charset="0"/>
              <a:buChar char="•"/>
            </a:pPr>
            <a:r>
              <a:rPr lang="en-US">
                <a:latin typeface="Helvetica" charset="0"/>
                <a:ea typeface="Helvetica" charset="0"/>
                <a:cs typeface="Helvetica" charset="0"/>
              </a:rPr>
              <a:t>Primary and </a:t>
            </a:r>
            <a:r>
              <a:rPr lang="en-US" i="1">
                <a:latin typeface="Helvetica" charset="0"/>
                <a:ea typeface="Helvetica" charset="0"/>
                <a:cs typeface="Helvetica" charset="0"/>
              </a:rPr>
              <a:t>attached</a:t>
            </a:r>
            <a:r>
              <a:rPr lang="en-US">
                <a:latin typeface="Helvetica" charset="0"/>
                <a:ea typeface="Helvetica" charset="0"/>
                <a:cs typeface="Helvetica" charset="0"/>
              </a:rPr>
              <a:t> VAS set</a:t>
            </a:r>
          </a:p>
          <a:p>
            <a:endParaRPr lang="en-US">
              <a:latin typeface="Helvetica" charset="0"/>
              <a:ea typeface="Helvetica" charset="0"/>
              <a:cs typeface="Helvetica" charset="0"/>
            </a:endParaRPr>
          </a:p>
          <a:p>
            <a:r>
              <a:rPr lang="en-US">
                <a:latin typeface="Helvetica" charset="0"/>
                <a:ea typeface="Helvetica" charset="0"/>
                <a:cs typeface="Helvetica" charset="0"/>
              </a:rPr>
              <a:t>VAS Switch (as system call)</a:t>
            </a:r>
          </a:p>
          <a:p>
            <a:pPr marL="285750" indent="-285750">
              <a:buFont typeface="Arial" charset="0"/>
              <a:buChar char="•"/>
            </a:pPr>
            <a:r>
              <a:rPr lang="en-US">
                <a:latin typeface="Helvetica" charset="0"/>
                <a:ea typeface="Helvetica" charset="0"/>
                <a:cs typeface="Helvetica" charset="0"/>
              </a:rPr>
              <a:t>Lookup vmspace, overwrite </a:t>
            </a:r>
            <a:r>
              <a:rPr lang="en-US">
                <a:latin typeface="Consolas" charset="0"/>
                <a:ea typeface="Consolas" charset="0"/>
                <a:cs typeface="Consolas" charset="0"/>
              </a:rPr>
              <a:t>CR3</a:t>
            </a:r>
            <a:endParaRPr lang="en-US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75704" y="1251865"/>
            <a:ext cx="22793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latin typeface="Helvetica" charset="0"/>
                <a:ea typeface="Helvetica" charset="0"/>
                <a:cs typeface="Helvetica" charset="0"/>
              </a:rPr>
              <a:t>BSD </a:t>
            </a:r>
            <a:r>
              <a:rPr lang="en-US" sz="1600">
                <a:latin typeface="Consolas" charset="0"/>
                <a:ea typeface="Consolas" charset="0"/>
                <a:cs typeface="Consolas" charset="0"/>
              </a:rPr>
              <a:t>struct vmspace</a:t>
            </a:r>
            <a:endParaRPr lang="en-US">
              <a:latin typeface="Consolas" charset="0"/>
              <a:ea typeface="Consolas" charset="0"/>
              <a:cs typeface="Consolas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878533" y="1958073"/>
            <a:ext cx="3532980" cy="169277"/>
            <a:chOff x="878533" y="1958073"/>
            <a:chExt cx="3532980" cy="169277"/>
          </a:xfrm>
        </p:grpSpPr>
        <p:sp>
          <p:nvSpPr>
            <p:cNvPr id="19" name="Rounded Rectangle 18"/>
            <p:cNvSpPr/>
            <p:nvPr/>
          </p:nvSpPr>
          <p:spPr>
            <a:xfrm>
              <a:off x="878533" y="1963669"/>
              <a:ext cx="395471" cy="163681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905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sz="1400" dirty="0">
                <a:latin typeface="Helvetica" charset="0"/>
                <a:ea typeface="Helvetica" charset="0"/>
                <a:cs typeface="Helvetica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1487766" y="1963669"/>
              <a:ext cx="395471" cy="163681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905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sz="1400" dirty="0">
                <a:latin typeface="Helvetica" charset="0"/>
                <a:ea typeface="Helvetica" charset="0"/>
                <a:cs typeface="Helvetica" charset="0"/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2096999" y="1963669"/>
              <a:ext cx="180583" cy="163681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905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sz="1400" dirty="0">
                <a:latin typeface="Helvetica" charset="0"/>
                <a:ea typeface="Helvetica" charset="0"/>
                <a:cs typeface="Helvetica" charset="0"/>
              </a:endParaRP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2491344" y="1963669"/>
              <a:ext cx="180583" cy="163681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905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sz="1400" dirty="0">
                <a:latin typeface="Helvetica" charset="0"/>
                <a:ea typeface="Helvetica" charset="0"/>
                <a:cs typeface="Helvetica" charset="0"/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2885689" y="1963669"/>
              <a:ext cx="180583" cy="163681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905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sz="1400" dirty="0">
                <a:latin typeface="Helvetica" charset="0"/>
                <a:ea typeface="Helvetica" charset="0"/>
                <a:cs typeface="Helvetica" charset="0"/>
              </a:endParaRP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3280034" y="1963669"/>
              <a:ext cx="395471" cy="163681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905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sz="1400" dirty="0">
                <a:latin typeface="Helvetica" charset="0"/>
                <a:ea typeface="Helvetica" charset="0"/>
                <a:cs typeface="Helvetica" charset="0"/>
              </a:endParaRPr>
            </a:p>
          </p:txBody>
        </p:sp>
        <p:cxnSp>
          <p:nvCxnSpPr>
            <p:cNvPr id="30" name="Straight Connector 29"/>
            <p:cNvCxnSpPr/>
            <p:nvPr/>
          </p:nvCxnSpPr>
          <p:spPr>
            <a:xfrm flipH="1">
              <a:off x="1171497" y="2046143"/>
              <a:ext cx="316269" cy="0"/>
            </a:xfrm>
            <a:prstGeom prst="line">
              <a:avLst/>
            </a:prstGeom>
            <a:ln w="19050">
              <a:prstDash val="sysDash"/>
              <a:head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H="1">
              <a:off x="1768221" y="2045509"/>
              <a:ext cx="316269" cy="0"/>
            </a:xfrm>
            <a:prstGeom prst="line">
              <a:avLst/>
            </a:prstGeom>
            <a:ln w="19050">
              <a:prstDash val="sysDash"/>
              <a:head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H="1">
              <a:off x="2189477" y="2045509"/>
              <a:ext cx="316269" cy="0"/>
            </a:xfrm>
            <a:prstGeom prst="line">
              <a:avLst/>
            </a:prstGeom>
            <a:ln w="19050">
              <a:prstDash val="sysDash"/>
              <a:head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H="1">
              <a:off x="2581635" y="2045509"/>
              <a:ext cx="316269" cy="0"/>
            </a:xfrm>
            <a:prstGeom prst="line">
              <a:avLst/>
            </a:prstGeom>
            <a:ln w="19050">
              <a:prstDash val="sysDash"/>
              <a:head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H="1">
              <a:off x="2963765" y="2045509"/>
              <a:ext cx="316269" cy="0"/>
            </a:xfrm>
            <a:prstGeom prst="line">
              <a:avLst/>
            </a:prstGeom>
            <a:ln w="19050">
              <a:prstDash val="sysDash"/>
              <a:head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17" name="TextBox 116"/>
            <p:cNvSpPr txBox="1"/>
            <p:nvPr/>
          </p:nvSpPr>
          <p:spPr>
            <a:xfrm>
              <a:off x="3668014" y="1958073"/>
              <a:ext cx="743499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100">
                  <a:latin typeface="Consolas" charset="0"/>
                  <a:ea typeface="Consolas" charset="0"/>
                  <a:cs typeface="Consolas" charset="0"/>
                </a:rPr>
                <a:t>vm_map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223367" y="2112650"/>
            <a:ext cx="2056667" cy="954333"/>
            <a:chOff x="1223367" y="2112650"/>
            <a:chExt cx="2056667" cy="954333"/>
          </a:xfrm>
        </p:grpSpPr>
        <p:sp>
          <p:nvSpPr>
            <p:cNvPr id="118" name="Rounded Rectangle 117"/>
            <p:cNvSpPr/>
            <p:nvPr/>
          </p:nvSpPr>
          <p:spPr>
            <a:xfrm>
              <a:off x="1487766" y="2475210"/>
              <a:ext cx="1792268" cy="591773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onsolas" charset="0"/>
                  <a:ea typeface="Consolas" charset="0"/>
                  <a:cs typeface="Consolas" charset="0"/>
                </a:rPr>
                <a:t>start; end;</a:t>
              </a:r>
            </a:p>
            <a:p>
              <a:pPr algn="ctr">
                <a:lnSpc>
                  <a:spcPct val="90000"/>
                </a:lnSpc>
              </a:pP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onsolas" charset="0"/>
                  <a:ea typeface="Consolas" charset="0"/>
                  <a:cs typeface="Consolas" charset="0"/>
                </a:rPr>
                <a:t>offset; protection;</a:t>
              </a:r>
            </a:p>
            <a:p>
              <a:pPr algn="ctr">
                <a:lnSpc>
                  <a:spcPct val="90000"/>
                </a:lnSpc>
              </a:pP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onsolas" charset="0"/>
                  <a:ea typeface="Consolas" charset="0"/>
                  <a:cs typeface="Consolas" charset="0"/>
                </a:rPr>
                <a:t>vm_object*</a:t>
              </a:r>
            </a:p>
          </p:txBody>
        </p:sp>
        <p:sp>
          <p:nvSpPr>
            <p:cNvPr id="120" name="Freeform 119"/>
            <p:cNvSpPr/>
            <p:nvPr/>
          </p:nvSpPr>
          <p:spPr>
            <a:xfrm>
              <a:off x="1223367" y="2112650"/>
              <a:ext cx="375953" cy="392789"/>
            </a:xfrm>
            <a:custGeom>
              <a:avLst/>
              <a:gdLst>
                <a:gd name="connsiteX0" fmla="*/ 304010 w 304010"/>
                <a:gd name="connsiteY0" fmla="*/ 0 h 538843"/>
                <a:gd name="connsiteX1" fmla="*/ 1932 w 304010"/>
                <a:gd name="connsiteY1" fmla="*/ 293914 h 538843"/>
                <a:gd name="connsiteX2" fmla="*/ 197874 w 304010"/>
                <a:gd name="connsiteY2" fmla="*/ 538843 h 538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4010" h="538843">
                  <a:moveTo>
                    <a:pt x="304010" y="0"/>
                  </a:moveTo>
                  <a:cubicBezTo>
                    <a:pt x="161815" y="102053"/>
                    <a:pt x="19621" y="204107"/>
                    <a:pt x="1932" y="293914"/>
                  </a:cubicBezTo>
                  <a:cubicBezTo>
                    <a:pt x="-15757" y="383721"/>
                    <a:pt x="91058" y="461282"/>
                    <a:pt x="197874" y="538843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prstDash val="sysDot"/>
              <a:tailEnd type="triangle" w="med" len="lg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1487766" y="2292982"/>
              <a:ext cx="1135657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100">
                  <a:latin typeface="Consolas" charset="0"/>
                  <a:ea typeface="Consolas" charset="0"/>
                  <a:cs typeface="Consolas" charset="0"/>
                </a:rPr>
                <a:t>vm_map_entry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435894" y="2953386"/>
            <a:ext cx="2132167" cy="1235506"/>
            <a:chOff x="1435894" y="2953386"/>
            <a:chExt cx="2132167" cy="1235506"/>
          </a:xfrm>
        </p:grpSpPr>
        <p:sp>
          <p:nvSpPr>
            <p:cNvPr id="17" name="Rounded Rectangle 16"/>
            <p:cNvSpPr/>
            <p:nvPr/>
          </p:nvSpPr>
          <p:spPr>
            <a:xfrm>
              <a:off x="1775793" y="3525446"/>
              <a:ext cx="1792268" cy="663446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90000"/>
                </a:lnSpc>
              </a:pPr>
              <a:endPara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" charset="0"/>
                <a:ea typeface="Helvetica" charset="0"/>
                <a:cs typeface="Helvetica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803531" y="3769632"/>
              <a:ext cx="743499" cy="3385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100">
                  <a:latin typeface="Helvetica" charset="0"/>
                  <a:ea typeface="Helvetica" charset="0"/>
                  <a:cs typeface="Helvetica" charset="0"/>
                </a:rPr>
                <a:t>Resident Pages</a:t>
              </a:r>
            </a:p>
          </p:txBody>
        </p:sp>
        <p:sp>
          <p:nvSpPr>
            <p:cNvPr id="50" name="Freeform 49"/>
            <p:cNvSpPr/>
            <p:nvPr/>
          </p:nvSpPr>
          <p:spPr>
            <a:xfrm>
              <a:off x="1435894" y="2953386"/>
              <a:ext cx="467969" cy="608947"/>
            </a:xfrm>
            <a:custGeom>
              <a:avLst/>
              <a:gdLst>
                <a:gd name="connsiteX0" fmla="*/ 304010 w 304010"/>
                <a:gd name="connsiteY0" fmla="*/ 0 h 538843"/>
                <a:gd name="connsiteX1" fmla="*/ 1932 w 304010"/>
                <a:gd name="connsiteY1" fmla="*/ 293914 h 538843"/>
                <a:gd name="connsiteX2" fmla="*/ 197874 w 304010"/>
                <a:gd name="connsiteY2" fmla="*/ 538843 h 538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4010" h="538843">
                  <a:moveTo>
                    <a:pt x="304010" y="0"/>
                  </a:moveTo>
                  <a:cubicBezTo>
                    <a:pt x="161815" y="102053"/>
                    <a:pt x="19621" y="204107"/>
                    <a:pt x="1932" y="293914"/>
                  </a:cubicBezTo>
                  <a:cubicBezTo>
                    <a:pt x="-15757" y="383721"/>
                    <a:pt x="91058" y="461282"/>
                    <a:pt x="197874" y="538843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prstDash val="sysDot"/>
              <a:tailEnd type="triangle" w="med" len="lg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ounded Rectangle 73"/>
            <p:cNvSpPr/>
            <p:nvPr/>
          </p:nvSpPr>
          <p:spPr>
            <a:xfrm>
              <a:off x="1871933" y="3788112"/>
              <a:ext cx="276854" cy="131092"/>
            </a:xfrm>
            <a:prstGeom prst="roundRect">
              <a:avLst/>
            </a:prstGeom>
            <a:solidFill>
              <a:srgbClr val="B9CDE6"/>
            </a:solidFill>
            <a:ln w="1270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90000"/>
                </a:lnSpc>
              </a:pPr>
              <a:endPara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" charset="0"/>
                <a:ea typeface="Helvetica" charset="0"/>
                <a:cs typeface="Helvetica" charset="0"/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1792586" y="3562333"/>
              <a:ext cx="843052" cy="16158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050">
                  <a:latin typeface="Consolas" charset="0"/>
                  <a:ea typeface="Consolas" charset="0"/>
                  <a:cs typeface="Consolas" charset="0"/>
                </a:rPr>
                <a:t>OBJT_PHYS</a:t>
              </a:r>
              <a:endParaRPr lang="en-US" sz="1100">
                <a:latin typeface="Consolas" charset="0"/>
                <a:ea typeface="Consolas" charset="0"/>
                <a:cs typeface="Consolas" charset="0"/>
              </a:endParaRPr>
            </a:p>
          </p:txBody>
        </p:sp>
        <p:sp>
          <p:nvSpPr>
            <p:cNvPr id="99" name="Rounded Rectangle 98"/>
            <p:cNvSpPr/>
            <p:nvPr/>
          </p:nvSpPr>
          <p:spPr>
            <a:xfrm>
              <a:off x="2194584" y="3788112"/>
              <a:ext cx="276854" cy="131092"/>
            </a:xfrm>
            <a:prstGeom prst="roundRect">
              <a:avLst/>
            </a:prstGeom>
            <a:solidFill>
              <a:srgbClr val="B9CDE6"/>
            </a:solidFill>
            <a:ln w="1270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90000"/>
                </a:lnSpc>
              </a:pPr>
              <a:endPara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" charset="0"/>
                <a:ea typeface="Helvetica" charset="0"/>
                <a:cs typeface="Helvetica" charset="0"/>
              </a:endParaRPr>
            </a:p>
          </p:txBody>
        </p:sp>
        <p:sp>
          <p:nvSpPr>
            <p:cNvPr id="100" name="Rounded Rectangle 99"/>
            <p:cNvSpPr/>
            <p:nvPr/>
          </p:nvSpPr>
          <p:spPr>
            <a:xfrm>
              <a:off x="2517235" y="3788112"/>
              <a:ext cx="276854" cy="131092"/>
            </a:xfrm>
            <a:prstGeom prst="roundRect">
              <a:avLst/>
            </a:prstGeom>
            <a:solidFill>
              <a:srgbClr val="B9CDE6"/>
            </a:solidFill>
            <a:ln w="1270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90000"/>
                </a:lnSpc>
              </a:pPr>
              <a:endPara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" charset="0"/>
                <a:ea typeface="Helvetica" charset="0"/>
                <a:cs typeface="Helvetica" charset="0"/>
              </a:endParaRPr>
            </a:p>
          </p:txBody>
        </p:sp>
        <p:sp>
          <p:nvSpPr>
            <p:cNvPr id="102" name="Rounded Rectangle 101"/>
            <p:cNvSpPr/>
            <p:nvPr/>
          </p:nvSpPr>
          <p:spPr>
            <a:xfrm>
              <a:off x="1871933" y="3955662"/>
              <a:ext cx="276854" cy="131092"/>
            </a:xfrm>
            <a:prstGeom prst="roundRect">
              <a:avLst/>
            </a:prstGeom>
            <a:solidFill>
              <a:srgbClr val="B9CDE6"/>
            </a:solidFill>
            <a:ln w="1270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90000"/>
                </a:lnSpc>
              </a:pPr>
              <a:endPara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" charset="0"/>
                <a:ea typeface="Helvetica" charset="0"/>
                <a:cs typeface="Helvetica" charset="0"/>
              </a:endParaRPr>
            </a:p>
          </p:txBody>
        </p:sp>
        <p:sp>
          <p:nvSpPr>
            <p:cNvPr id="103" name="Rounded Rectangle 102"/>
            <p:cNvSpPr/>
            <p:nvPr/>
          </p:nvSpPr>
          <p:spPr>
            <a:xfrm>
              <a:off x="2194584" y="3955662"/>
              <a:ext cx="276854" cy="131092"/>
            </a:xfrm>
            <a:prstGeom prst="roundRect">
              <a:avLst/>
            </a:prstGeom>
            <a:solidFill>
              <a:srgbClr val="B9CDE6"/>
            </a:solidFill>
            <a:ln w="1270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90000"/>
                </a:lnSpc>
              </a:pPr>
              <a:endPara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" charset="0"/>
                <a:ea typeface="Helvetica" charset="0"/>
                <a:cs typeface="Helvetica" charset="0"/>
              </a:endParaRPr>
            </a:p>
          </p:txBody>
        </p:sp>
        <p:sp>
          <p:nvSpPr>
            <p:cNvPr id="104" name="Rounded Rectangle 103"/>
            <p:cNvSpPr/>
            <p:nvPr/>
          </p:nvSpPr>
          <p:spPr>
            <a:xfrm>
              <a:off x="2517235" y="3955662"/>
              <a:ext cx="276854" cy="131092"/>
            </a:xfrm>
            <a:prstGeom prst="roundRect">
              <a:avLst/>
            </a:prstGeom>
            <a:solidFill>
              <a:srgbClr val="B9CDE6"/>
            </a:solidFill>
            <a:ln w="1270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90000"/>
                </a:lnSpc>
              </a:pPr>
              <a:endPara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" charset="0"/>
                <a:ea typeface="Helvetica" charset="0"/>
                <a:cs typeface="Helvetica" charset="0"/>
              </a:endParaRP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1762247" y="3341771"/>
              <a:ext cx="1135657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100">
                  <a:latin typeface="Consolas" charset="0"/>
                  <a:ea typeface="Consolas" charset="0"/>
                  <a:cs typeface="Consolas" charset="0"/>
                </a:rPr>
                <a:t>vm_object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506727" y="3280342"/>
            <a:ext cx="2170444" cy="1222106"/>
            <a:chOff x="1506727" y="3280342"/>
            <a:chExt cx="2170444" cy="1222106"/>
          </a:xfrm>
        </p:grpSpPr>
        <p:sp>
          <p:nvSpPr>
            <p:cNvPr id="123" name="Rounded Rectangle 122"/>
            <p:cNvSpPr/>
            <p:nvPr/>
          </p:nvSpPr>
          <p:spPr>
            <a:xfrm>
              <a:off x="1506727" y="3280342"/>
              <a:ext cx="2170444" cy="1023042"/>
            </a:xfrm>
            <a:prstGeom prst="roundRect">
              <a:avLst/>
            </a:prstGeom>
            <a:noFill/>
            <a:ln w="22225">
              <a:solidFill>
                <a:srgbClr val="FF0000"/>
              </a:solidFill>
              <a:prstDash val="dash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90000"/>
                </a:lnSpc>
              </a:pPr>
              <a:endPara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" charset="0"/>
                <a:ea typeface="Helvetica" charset="0"/>
                <a:cs typeface="Helvetica" charset="0"/>
              </a:endParaRP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1515096" y="4317782"/>
              <a:ext cx="173760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200" b="1">
                  <a:solidFill>
                    <a:srgbClr val="FF0000"/>
                  </a:solidFill>
                  <a:latin typeface="Helvetica" charset="0"/>
                  <a:ea typeface="Helvetica" charset="0"/>
                  <a:cs typeface="Helvetica" charset="0"/>
                </a:rPr>
                <a:t>SpaceJMP Segment</a:t>
              </a: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56515-33A5-6948-9EAC-4BC7FDD2EA78}" type="slidenum">
              <a:rPr lang="en-US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809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Unobtrusive Implementation 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4355363" y="1472235"/>
            <a:ext cx="4535425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latin typeface="Helvetica" charset="0"/>
                <a:ea typeface="Helvetica" charset="0"/>
                <a:cs typeface="Helvetica" charset="0"/>
              </a:rPr>
              <a:t>Barrelfish OS</a:t>
            </a:r>
            <a:endParaRPr lang="en-US" sz="2000">
              <a:latin typeface="Helvetica" charset="0"/>
              <a:ea typeface="Helvetica" charset="0"/>
              <a:cs typeface="Helvetica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>
                <a:latin typeface="Helvetica" charset="0"/>
                <a:ea typeface="Helvetica" charset="0"/>
                <a:cs typeface="Helvetica" charset="0"/>
              </a:rPr>
              <a:t>SpaceJMP user-level implementation</a:t>
            </a:r>
          </a:p>
          <a:p>
            <a:pPr marL="285750" indent="-285750">
              <a:buFont typeface="Arial" charset="0"/>
              <a:buChar char="•"/>
            </a:pPr>
            <a:r>
              <a:rPr lang="en-US">
                <a:latin typeface="Helvetica" charset="0"/>
                <a:ea typeface="Helvetica" charset="0"/>
                <a:cs typeface="Helvetica" charset="0"/>
              </a:rPr>
              <a:t>No dynamic memory allocation in kernel</a:t>
            </a:r>
          </a:p>
          <a:p>
            <a:pPr lvl="1"/>
            <a:r>
              <a:rPr lang="en-US" sz="1600">
                <a:latin typeface="Helvetica" charset="0"/>
                <a:ea typeface="Helvetica" charset="0"/>
                <a:cs typeface="Helvetica" charset="0"/>
              </a:rPr>
              <a:t>all memory is </a:t>
            </a:r>
            <a:r>
              <a:rPr lang="en-US" sz="1600" i="1">
                <a:latin typeface="Helvetica" charset="0"/>
                <a:ea typeface="Helvetica" charset="0"/>
                <a:cs typeface="Helvetica" charset="0"/>
              </a:rPr>
              <a:t>typed</a:t>
            </a:r>
            <a:r>
              <a:rPr lang="en-US" sz="1600">
                <a:latin typeface="Helvetica" charset="0"/>
                <a:ea typeface="Helvetica" charset="0"/>
                <a:cs typeface="Helvetica" charset="0"/>
              </a:rPr>
              <a:t> – frame, vnode, cnode</a:t>
            </a:r>
            <a:br>
              <a:rPr lang="en-US" sz="1600">
                <a:latin typeface="Helvetica" charset="0"/>
                <a:ea typeface="Helvetica" charset="0"/>
                <a:cs typeface="Helvetica" charset="0"/>
              </a:rPr>
            </a:br>
            <a:r>
              <a:rPr lang="en-US" sz="1600">
                <a:latin typeface="Helvetica" charset="0"/>
                <a:ea typeface="Helvetica" charset="0"/>
                <a:cs typeface="Helvetica" charset="0"/>
              </a:rPr>
              <a:t>safe via kernel-enforced </a:t>
            </a:r>
            <a:r>
              <a:rPr lang="en-US" sz="1600" i="1">
                <a:latin typeface="Helvetica" charset="0"/>
                <a:ea typeface="Helvetica" charset="0"/>
                <a:cs typeface="Helvetica" charset="0"/>
              </a:rPr>
              <a:t>capabilities</a:t>
            </a:r>
          </a:p>
          <a:p>
            <a:pPr marL="285750" indent="-285750">
              <a:buFont typeface="Arial" charset="0"/>
              <a:buChar char="•"/>
            </a:pPr>
            <a:r>
              <a:rPr lang="en-US">
                <a:latin typeface="Helvetica" charset="0"/>
                <a:ea typeface="Helvetica" charset="0"/>
                <a:cs typeface="Helvetica" charset="0"/>
              </a:rPr>
              <a:t>Flexible to experiment with optimizations</a:t>
            </a:r>
          </a:p>
          <a:p>
            <a:endParaRPr lang="en-US">
              <a:latin typeface="Helvetica" charset="0"/>
              <a:ea typeface="Helvetica" charset="0"/>
              <a:cs typeface="Helvetica" charset="0"/>
            </a:endParaRPr>
          </a:p>
          <a:p>
            <a:endParaRPr lang="en-US">
              <a:latin typeface="Helvetica" charset="0"/>
              <a:ea typeface="Helvetica" charset="0"/>
              <a:cs typeface="Helvetica" charset="0"/>
            </a:endParaRPr>
          </a:p>
          <a:p>
            <a:r>
              <a:rPr lang="en-US" b="1">
                <a:latin typeface="Helvetica" charset="0"/>
                <a:ea typeface="Helvetica" charset="0"/>
                <a:cs typeface="Helvetica" charset="0"/>
              </a:rPr>
              <a:t>Linux</a:t>
            </a:r>
            <a:r>
              <a:rPr lang="en-US">
                <a:latin typeface="Helvetica" charset="0"/>
                <a:ea typeface="Helvetica" charset="0"/>
                <a:cs typeface="Helvetica" charset="0"/>
              </a:rPr>
              <a:t> port in development at HP Labs.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56515-33A5-6948-9EAC-4BC7FDD2EA78}" type="slidenum">
              <a:rPr lang="en-US"/>
              <a:pPr/>
              <a:t>12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438240" y="3632398"/>
            <a:ext cx="872394" cy="701858"/>
            <a:chOff x="438240" y="3632398"/>
            <a:chExt cx="872394" cy="701858"/>
          </a:xfrm>
        </p:grpSpPr>
        <p:sp>
          <p:nvSpPr>
            <p:cNvPr id="37" name="Rounded Rectangle 36"/>
            <p:cNvSpPr/>
            <p:nvPr/>
          </p:nvSpPr>
          <p:spPr>
            <a:xfrm>
              <a:off x="530352" y="3632398"/>
              <a:ext cx="688170" cy="701858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90000"/>
                </a:lnSpc>
              </a:pPr>
              <a:endPara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" charset="0"/>
                <a:ea typeface="Helvetica" charset="0"/>
                <a:cs typeface="Helvetica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38240" y="3662838"/>
              <a:ext cx="87239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>
                  <a:latin typeface="Helvetica" charset="0"/>
                  <a:ea typeface="Helvetica" charset="0"/>
                  <a:cs typeface="Helvetica" charset="0"/>
                </a:rPr>
                <a:t>OS node</a:t>
              </a:r>
              <a:endParaRPr lang="en-US" sz="1400">
                <a:latin typeface="Consolas" charset="0"/>
                <a:ea typeface="Consolas" charset="0"/>
                <a:cs typeface="Consolas" charset="0"/>
              </a:endParaRPr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582929" y="3939837"/>
              <a:ext cx="583016" cy="349667"/>
            </a:xfrm>
            <a:prstGeom prst="roundRect">
              <a:avLst/>
            </a:prstGeom>
            <a:solidFill>
              <a:srgbClr val="92D050"/>
            </a:solidFill>
            <a:ln w="19050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Helvetica" charset="0"/>
                  <a:ea typeface="Helvetica" charset="0"/>
                  <a:cs typeface="Helvetica" charset="0"/>
                </a:rPr>
                <a:t>state replica</a:t>
              </a:r>
            </a:p>
          </p:txBody>
        </p:sp>
      </p:grpSp>
      <p:cxnSp>
        <p:nvCxnSpPr>
          <p:cNvPr id="44" name="Straight Connector 43"/>
          <p:cNvCxnSpPr/>
          <p:nvPr/>
        </p:nvCxnSpPr>
        <p:spPr>
          <a:xfrm flipH="1">
            <a:off x="1273386" y="3974183"/>
            <a:ext cx="515118" cy="0"/>
          </a:xfrm>
          <a:prstGeom prst="line">
            <a:avLst/>
          </a:prstGeom>
          <a:ln w="25400" cmpd="sng">
            <a:prstDash val="sysDash"/>
            <a:headEnd type="triangle" w="lg" len="med"/>
            <a:tailEnd type="triangle" w="lg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1" name="Rounded Rectangle 50"/>
          <p:cNvSpPr/>
          <p:nvPr/>
        </p:nvSpPr>
        <p:spPr>
          <a:xfrm>
            <a:off x="530352" y="4376503"/>
            <a:ext cx="688170" cy="234753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19050">
            <a:solidFill>
              <a:srgbClr val="3A3A3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0000"/>
              </a:lnSpc>
            </a:pPr>
            <a:r>
              <a:rPr lang="en-US" sz="1200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x86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1825752" y="4376502"/>
            <a:ext cx="688170" cy="234753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19050">
            <a:solidFill>
              <a:srgbClr val="3A3A3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0000"/>
              </a:lnSpc>
            </a:pPr>
            <a:r>
              <a:rPr lang="en-US" sz="1200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Xeon Phi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286978" y="4289504"/>
            <a:ext cx="512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latin typeface="Helvetica" charset="0"/>
                <a:ea typeface="Helvetica" charset="0"/>
                <a:cs typeface="Helvetica" charset="0"/>
              </a:rPr>
              <a:t>...</a:t>
            </a:r>
            <a:endParaRPr lang="en-US" sz="2000">
              <a:latin typeface="Consolas" charset="0"/>
              <a:ea typeface="Consolas" charset="0"/>
              <a:cs typeface="Consolas" charset="0"/>
            </a:endParaRPr>
          </a:p>
        </p:txBody>
      </p:sp>
      <p:cxnSp>
        <p:nvCxnSpPr>
          <p:cNvPr id="54" name="Straight Connector 53"/>
          <p:cNvCxnSpPr/>
          <p:nvPr/>
        </p:nvCxnSpPr>
        <p:spPr>
          <a:xfrm flipH="1">
            <a:off x="455931" y="4714951"/>
            <a:ext cx="2849698" cy="0"/>
          </a:xfrm>
          <a:prstGeom prst="line">
            <a:avLst/>
          </a:prstGeom>
          <a:ln w="38100" cmpd="sng">
            <a:prstDash val="solid"/>
            <a:headEnd type="triangle" w="med" len="lg"/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1369571" y="4731504"/>
            <a:ext cx="10175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latin typeface="Helvetica" charset="0"/>
                <a:ea typeface="Helvetica" charset="0"/>
                <a:cs typeface="Helvetica" charset="0"/>
              </a:rPr>
              <a:t>interconnect</a:t>
            </a:r>
            <a:endParaRPr lang="en-US" sz="1400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1825752" y="3251000"/>
            <a:ext cx="1468452" cy="268141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19050">
            <a:solidFill>
              <a:srgbClr val="9A4806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0000"/>
              </a:lnSpc>
            </a:pPr>
            <a:r>
              <a:rPr lang="en-US" sz="1200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Application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525347" y="3633241"/>
            <a:ext cx="872394" cy="701858"/>
            <a:chOff x="2525347" y="3633241"/>
            <a:chExt cx="872394" cy="701858"/>
          </a:xfrm>
        </p:grpSpPr>
        <p:sp>
          <p:nvSpPr>
            <p:cNvPr id="60" name="Rounded Rectangle 59"/>
            <p:cNvSpPr/>
            <p:nvPr/>
          </p:nvSpPr>
          <p:spPr>
            <a:xfrm>
              <a:off x="2617459" y="3633241"/>
              <a:ext cx="688170" cy="701858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90000"/>
                </a:lnSpc>
              </a:pPr>
              <a:endPara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" charset="0"/>
                <a:ea typeface="Helvetica" charset="0"/>
                <a:cs typeface="Helvetica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2525347" y="3663681"/>
              <a:ext cx="87239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>
                  <a:latin typeface="Helvetica" charset="0"/>
                  <a:ea typeface="Helvetica" charset="0"/>
                  <a:cs typeface="Helvetica" charset="0"/>
                </a:rPr>
                <a:t>OS node</a:t>
              </a:r>
              <a:endParaRPr lang="en-US" sz="1400">
                <a:latin typeface="Consolas" charset="0"/>
                <a:ea typeface="Consolas" charset="0"/>
                <a:cs typeface="Consolas" charset="0"/>
              </a:endParaRPr>
            </a:p>
          </p:txBody>
        </p:sp>
        <p:sp>
          <p:nvSpPr>
            <p:cNvPr id="62" name="Rounded Rectangle 61"/>
            <p:cNvSpPr/>
            <p:nvPr/>
          </p:nvSpPr>
          <p:spPr>
            <a:xfrm>
              <a:off x="2670036" y="3940680"/>
              <a:ext cx="583016" cy="349667"/>
            </a:xfrm>
            <a:prstGeom prst="roundRect">
              <a:avLst/>
            </a:prstGeom>
            <a:solidFill>
              <a:srgbClr val="92D050"/>
            </a:solidFill>
            <a:ln w="19050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Helvetica" charset="0"/>
                  <a:ea typeface="Helvetica" charset="0"/>
                  <a:cs typeface="Helvetica" charset="0"/>
                </a:rPr>
                <a:t>state replica</a:t>
              </a:r>
            </a:p>
          </p:txBody>
        </p:sp>
      </p:grpSp>
      <p:sp>
        <p:nvSpPr>
          <p:cNvPr id="64" name="Rounded Rectangle 63"/>
          <p:cNvSpPr/>
          <p:nvPr/>
        </p:nvSpPr>
        <p:spPr>
          <a:xfrm>
            <a:off x="2617459" y="4377345"/>
            <a:ext cx="688170" cy="234753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19050">
            <a:solidFill>
              <a:srgbClr val="3A3A3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0000"/>
              </a:lnSpc>
            </a:pPr>
            <a:r>
              <a:rPr lang="en-US" sz="1200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ARM</a:t>
            </a:r>
          </a:p>
        </p:txBody>
      </p:sp>
      <p:sp>
        <p:nvSpPr>
          <p:cNvPr id="65" name="Rounded Rectangle 64"/>
          <p:cNvSpPr/>
          <p:nvPr/>
        </p:nvSpPr>
        <p:spPr>
          <a:xfrm rot="5400000">
            <a:off x="454451" y="3174072"/>
            <a:ext cx="465070" cy="24688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19050">
            <a:solidFill>
              <a:srgbClr val="9A4806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0000"/>
              </a:lnSpc>
            </a:pPr>
            <a:r>
              <a:rPr lang="en-US" sz="1200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App</a:t>
            </a:r>
          </a:p>
        </p:txBody>
      </p:sp>
      <p:sp>
        <p:nvSpPr>
          <p:cNvPr id="66" name="Rounded Rectangle 65"/>
          <p:cNvSpPr/>
          <p:nvPr/>
        </p:nvSpPr>
        <p:spPr>
          <a:xfrm rot="5400000">
            <a:off x="801927" y="3154600"/>
            <a:ext cx="465070" cy="28583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19050">
            <a:solidFill>
              <a:srgbClr val="9A4806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0000"/>
              </a:lnSpc>
            </a:pPr>
            <a:r>
              <a:rPr lang="en-US" sz="1200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App</a:t>
            </a:r>
          </a:p>
        </p:txBody>
      </p:sp>
      <p:cxnSp>
        <p:nvCxnSpPr>
          <p:cNvPr id="68" name="Straight Connector 67"/>
          <p:cNvCxnSpPr/>
          <p:nvPr/>
        </p:nvCxnSpPr>
        <p:spPr>
          <a:xfrm flipH="1">
            <a:off x="451187" y="3578813"/>
            <a:ext cx="2946554" cy="0"/>
          </a:xfrm>
          <a:prstGeom prst="line">
            <a:avLst/>
          </a:prstGeom>
          <a:ln w="12700" cmpd="sng">
            <a:prstDash val="dash"/>
            <a:headEnd type="none" w="lg" len="med"/>
            <a:tailEnd type="none" w="lg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 rot="5400000">
            <a:off x="-226799" y="2986483"/>
            <a:ext cx="1124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latin typeface="Helvetica" charset="0"/>
                <a:ea typeface="Helvetica" charset="0"/>
                <a:cs typeface="Helvetica" charset="0"/>
              </a:rPr>
              <a:t>user space</a:t>
            </a:r>
            <a:endParaRPr lang="en-US" sz="1400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 rot="5400000">
            <a:off x="-43217" y="3844827"/>
            <a:ext cx="7577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latin typeface="Helvetica" charset="0"/>
                <a:ea typeface="Helvetica" charset="0"/>
                <a:cs typeface="Helvetica" charset="0"/>
              </a:rPr>
              <a:t>kernel</a:t>
            </a:r>
            <a:endParaRPr lang="en-US" sz="1400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71" name="Rounded Rectangle 70"/>
          <p:cNvSpPr/>
          <p:nvPr/>
        </p:nvSpPr>
        <p:spPr>
          <a:xfrm>
            <a:off x="281256" y="1351249"/>
            <a:ext cx="1283546" cy="25046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0000"/>
              </a:lnSpc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physical address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452109" y="1109054"/>
            <a:ext cx="8723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latin typeface="Helvetica" charset="0"/>
                <a:ea typeface="Helvetica" charset="0"/>
                <a:cs typeface="Helvetica" charset="0"/>
              </a:rPr>
              <a:t>Capability</a:t>
            </a:r>
            <a:endParaRPr lang="en-US" sz="1400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73" name="Rounded Rectangle 72"/>
          <p:cNvSpPr/>
          <p:nvPr/>
        </p:nvSpPr>
        <p:spPr>
          <a:xfrm>
            <a:off x="1984915" y="1339184"/>
            <a:ext cx="804344" cy="25046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0000"/>
              </a:lnSpc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RAM</a:t>
            </a:r>
          </a:p>
        </p:txBody>
      </p:sp>
      <p:sp>
        <p:nvSpPr>
          <p:cNvPr id="76" name="Rounded Rectangle 75"/>
          <p:cNvSpPr/>
          <p:nvPr/>
        </p:nvSpPr>
        <p:spPr>
          <a:xfrm>
            <a:off x="1939603" y="2048674"/>
            <a:ext cx="804344" cy="25046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rgbClr val="4F81BD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0000"/>
              </a:lnSpc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Frame</a:t>
            </a:r>
          </a:p>
        </p:txBody>
      </p:sp>
      <p:sp>
        <p:nvSpPr>
          <p:cNvPr id="77" name="Rounded Rectangle 76"/>
          <p:cNvSpPr/>
          <p:nvPr/>
        </p:nvSpPr>
        <p:spPr>
          <a:xfrm>
            <a:off x="2892244" y="1917168"/>
            <a:ext cx="804344" cy="17912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rgbClr val="4F81BD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0000"/>
              </a:lnSpc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x86 PML4</a:t>
            </a:r>
          </a:p>
        </p:txBody>
      </p:sp>
      <p:sp>
        <p:nvSpPr>
          <p:cNvPr id="79" name="Freeform 78"/>
          <p:cNvSpPr/>
          <p:nvPr/>
        </p:nvSpPr>
        <p:spPr>
          <a:xfrm flipH="1">
            <a:off x="2469521" y="1601709"/>
            <a:ext cx="657694" cy="307226"/>
          </a:xfrm>
          <a:custGeom>
            <a:avLst/>
            <a:gdLst>
              <a:gd name="connsiteX0" fmla="*/ 657695 w 657695"/>
              <a:gd name="connsiteY0" fmla="*/ 0 h 320040"/>
              <a:gd name="connsiteX1" fmla="*/ 90767 w 657695"/>
              <a:gd name="connsiteY1" fmla="*/ 137160 h 320040"/>
              <a:gd name="connsiteX2" fmla="*/ 8471 w 657695"/>
              <a:gd name="connsiteY2" fmla="*/ 320040 h 32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57695" h="320040">
                <a:moveTo>
                  <a:pt x="657695" y="0"/>
                </a:moveTo>
                <a:cubicBezTo>
                  <a:pt x="428333" y="41910"/>
                  <a:pt x="198971" y="83820"/>
                  <a:pt x="90767" y="137160"/>
                </a:cubicBezTo>
                <a:cubicBezTo>
                  <a:pt x="-17437" y="190500"/>
                  <a:pt x="-4483" y="255270"/>
                  <a:pt x="8471" y="320040"/>
                </a:cubicBezTo>
              </a:path>
            </a:pathLst>
          </a:custGeom>
          <a:noFill/>
          <a:ln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2319568" y="1582404"/>
            <a:ext cx="45719" cy="409066"/>
          </a:xfrm>
          <a:custGeom>
            <a:avLst/>
            <a:gdLst>
              <a:gd name="connsiteX0" fmla="*/ 0 w 9144"/>
              <a:gd name="connsiteY0" fmla="*/ 0 h 283464"/>
              <a:gd name="connsiteX1" fmla="*/ 9144 w 9144"/>
              <a:gd name="connsiteY1" fmla="*/ 283464 h 283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144" h="283464">
                <a:moveTo>
                  <a:pt x="0" y="0"/>
                </a:moveTo>
                <a:lnTo>
                  <a:pt x="9144" y="283464"/>
                </a:lnTo>
              </a:path>
            </a:pathLst>
          </a:custGeom>
          <a:noFill/>
          <a:ln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Freeform 81"/>
          <p:cNvSpPr/>
          <p:nvPr/>
        </p:nvSpPr>
        <p:spPr>
          <a:xfrm>
            <a:off x="1562150" y="1421866"/>
            <a:ext cx="425418" cy="45719"/>
          </a:xfrm>
          <a:custGeom>
            <a:avLst/>
            <a:gdLst>
              <a:gd name="connsiteX0" fmla="*/ 0 w 9144"/>
              <a:gd name="connsiteY0" fmla="*/ 0 h 283464"/>
              <a:gd name="connsiteX1" fmla="*/ 9144 w 9144"/>
              <a:gd name="connsiteY1" fmla="*/ 283464 h 283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144" h="283464">
                <a:moveTo>
                  <a:pt x="0" y="0"/>
                </a:moveTo>
                <a:lnTo>
                  <a:pt x="9144" y="283464"/>
                </a:lnTo>
              </a:path>
            </a:pathLst>
          </a:custGeom>
          <a:noFill/>
          <a:ln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TextBox 82"/>
          <p:cNvSpPr txBox="1"/>
          <p:nvPr/>
        </p:nvSpPr>
        <p:spPr>
          <a:xfrm>
            <a:off x="1379526" y="1084531"/>
            <a:ext cx="8723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>
                <a:latin typeface="Helvetica" charset="0"/>
                <a:ea typeface="Helvetica" charset="0"/>
                <a:cs typeface="Helvetica" charset="0"/>
              </a:rPr>
              <a:t>retype!</a:t>
            </a:r>
            <a:endParaRPr lang="en-US" sz="1400" i="1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1762483" y="2292774"/>
            <a:ext cx="11169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latin typeface="Helvetica" charset="0"/>
                <a:ea typeface="Helvetica" charset="0"/>
                <a:cs typeface="Helvetica" charset="0"/>
              </a:rPr>
              <a:t>Raw Memory</a:t>
            </a:r>
            <a:endParaRPr lang="en-US" sz="1400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87" name="Rounded Rectangle 86"/>
          <p:cNvSpPr/>
          <p:nvPr/>
        </p:nvSpPr>
        <p:spPr>
          <a:xfrm>
            <a:off x="1849191" y="1956226"/>
            <a:ext cx="965455" cy="468503"/>
          </a:xfrm>
          <a:prstGeom prst="roundRect">
            <a:avLst/>
          </a:prstGeom>
          <a:noFill/>
          <a:ln w="22225">
            <a:solidFill>
              <a:srgbClr val="FF0000"/>
            </a:solidFill>
            <a:prstDash val="dash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0000"/>
              </a:lnSpc>
            </a:pPr>
            <a:endParaRPr lang="en-US" sz="1200" dirty="0">
              <a:solidFill>
                <a:schemeClr val="tx1">
                  <a:lumMod val="95000"/>
                  <a:lumOff val="5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1776197" y="2440770"/>
            <a:ext cx="105361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</a:rPr>
              <a:t>Segment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2002572" y="2875429"/>
            <a:ext cx="153436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</a:rPr>
              <a:t>SpaceJMP VAS</a:t>
            </a:r>
          </a:p>
        </p:txBody>
      </p:sp>
      <p:sp>
        <p:nvSpPr>
          <p:cNvPr id="91" name="Rounded Rectangle 90"/>
          <p:cNvSpPr/>
          <p:nvPr/>
        </p:nvSpPr>
        <p:spPr>
          <a:xfrm>
            <a:off x="1702292" y="1742914"/>
            <a:ext cx="2081620" cy="1105898"/>
          </a:xfrm>
          <a:prstGeom prst="roundRect">
            <a:avLst/>
          </a:prstGeom>
          <a:noFill/>
          <a:ln w="22225">
            <a:solidFill>
              <a:srgbClr val="FF0000"/>
            </a:solidFill>
            <a:prstDash val="dash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0000"/>
              </a:lnSpc>
            </a:pPr>
            <a:endParaRPr lang="en-US" sz="1200" dirty="0">
              <a:solidFill>
                <a:schemeClr val="tx1">
                  <a:lumMod val="95000"/>
                  <a:lumOff val="5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2892244" y="2140959"/>
            <a:ext cx="804344" cy="17912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rgbClr val="4F81BD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0000"/>
              </a:lnSpc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x86 PTDP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2892244" y="2364750"/>
            <a:ext cx="804344" cy="17912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rgbClr val="4F81BD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0000"/>
              </a:lnSpc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x86 PTD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2892244" y="2588541"/>
            <a:ext cx="804344" cy="17912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rgbClr val="4F81BD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0000"/>
              </a:lnSpc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x86 PTE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1745065" y="3635804"/>
            <a:ext cx="872394" cy="701858"/>
            <a:chOff x="2525347" y="3633241"/>
            <a:chExt cx="872394" cy="701858"/>
          </a:xfrm>
        </p:grpSpPr>
        <p:sp>
          <p:nvSpPr>
            <p:cNvPr id="58" name="Rounded Rectangle 57"/>
            <p:cNvSpPr/>
            <p:nvPr/>
          </p:nvSpPr>
          <p:spPr>
            <a:xfrm>
              <a:off x="2617459" y="3633241"/>
              <a:ext cx="688170" cy="701858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90000"/>
                </a:lnSpc>
              </a:pPr>
              <a:endPara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" charset="0"/>
                <a:ea typeface="Helvetica" charset="0"/>
                <a:cs typeface="Helvetica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525347" y="3663681"/>
              <a:ext cx="87239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>
                  <a:latin typeface="Helvetica" charset="0"/>
                  <a:ea typeface="Helvetica" charset="0"/>
                  <a:cs typeface="Helvetica" charset="0"/>
                </a:rPr>
                <a:t>OS node</a:t>
              </a:r>
              <a:endParaRPr lang="en-US" sz="1400">
                <a:latin typeface="Consolas" charset="0"/>
                <a:ea typeface="Consolas" charset="0"/>
                <a:cs typeface="Consolas" charset="0"/>
              </a:endParaRPr>
            </a:p>
          </p:txBody>
        </p:sp>
        <p:sp>
          <p:nvSpPr>
            <p:cNvPr id="67" name="Rounded Rectangle 66"/>
            <p:cNvSpPr/>
            <p:nvPr/>
          </p:nvSpPr>
          <p:spPr>
            <a:xfrm>
              <a:off x="2670036" y="3940680"/>
              <a:ext cx="583016" cy="349667"/>
            </a:xfrm>
            <a:prstGeom prst="roundRect">
              <a:avLst/>
            </a:prstGeom>
            <a:solidFill>
              <a:srgbClr val="92D050"/>
            </a:solidFill>
            <a:ln w="19050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Helvetica" charset="0"/>
                  <a:ea typeface="Helvetica" charset="0"/>
                  <a:cs typeface="Helvetica" charset="0"/>
                </a:rPr>
                <a:t>state replica</a:t>
              </a:r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2707079" y="2754028"/>
            <a:ext cx="11694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latin typeface="Helvetica" charset="0"/>
                <a:ea typeface="Helvetica" charset="0"/>
                <a:cs typeface="Helvetica" charset="0"/>
              </a:rPr>
              <a:t>Page Table</a:t>
            </a:r>
            <a:endParaRPr lang="en-US" sz="1400">
              <a:latin typeface="Consolas" charset="0"/>
              <a:ea typeface="Consolas" charset="0"/>
              <a:cs typeface="Consola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5735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72" grpId="0"/>
      <p:bldP spid="73" grpId="0" animBg="1"/>
      <p:bldP spid="76" grpId="0" animBg="1"/>
      <p:bldP spid="77" grpId="0" animBg="1"/>
      <p:bldP spid="79" grpId="0" animBg="1"/>
      <p:bldP spid="12" grpId="0" animBg="1"/>
      <p:bldP spid="82" grpId="0" animBg="1"/>
      <p:bldP spid="83" grpId="0"/>
      <p:bldP spid="85" grpId="0"/>
      <p:bldP spid="85" grpId="1"/>
      <p:bldP spid="87" grpId="0" animBg="1"/>
      <p:bldP spid="88" grpId="0"/>
      <p:bldP spid="89" grpId="0"/>
      <p:bldP spid="91" grpId="0" animBg="1"/>
      <p:bldP spid="45" grpId="0" animBg="1"/>
      <p:bldP spid="46" grpId="0" animBg="1"/>
      <p:bldP spid="47" grpId="0" animBg="1"/>
      <p:bldP spid="50" grpId="0"/>
      <p:bldP spid="50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Sharing Pointer-Rich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56515-33A5-6948-9EAC-4BC7FDD2EA78}" type="slidenum">
              <a:rPr lang="en-US"/>
              <a:pPr/>
              <a:t>13</a:t>
            </a:fld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661157" y="3285062"/>
            <a:ext cx="2753853" cy="191189"/>
            <a:chOff x="901979" y="2820087"/>
            <a:chExt cx="2753853" cy="191189"/>
          </a:xfrm>
        </p:grpSpPr>
        <p:sp>
          <p:nvSpPr>
            <p:cNvPr id="12" name="Rounded Rectangle 11"/>
            <p:cNvSpPr/>
            <p:nvPr/>
          </p:nvSpPr>
          <p:spPr>
            <a:xfrm>
              <a:off x="901979" y="2820522"/>
              <a:ext cx="342741" cy="190318"/>
            </a:xfrm>
            <a:prstGeom prst="roundRect">
              <a:avLst/>
            </a:prstGeom>
            <a:solidFill>
              <a:srgbClr val="92D050"/>
            </a:solidFill>
            <a:ln w="19050">
              <a:solidFill>
                <a:srgbClr val="92D05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dirty="0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1306835" y="2820087"/>
              <a:ext cx="1086089" cy="191189"/>
            </a:xfrm>
            <a:prstGeom prst="roundRect">
              <a:avLst/>
            </a:prstGeom>
            <a:solidFill>
              <a:srgbClr val="BFE2CA"/>
            </a:solidFill>
            <a:ln w="19050">
              <a:solidFill>
                <a:srgbClr val="BFE2CA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1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Helvetica" charset="0"/>
                  <a:ea typeface="Helvetica" charset="0"/>
                  <a:cs typeface="Helvetica" charset="0"/>
                </a:rPr>
                <a:t>VAS</a:t>
              </a:r>
              <a:endPara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" charset="0"/>
                <a:ea typeface="Helvetica" charset="0"/>
                <a:cs typeface="Helvetica" charset="0"/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3484461" y="2820522"/>
              <a:ext cx="171371" cy="190318"/>
            </a:xfrm>
            <a:prstGeom prst="roundRect">
              <a:avLst/>
            </a:prstGeom>
            <a:solidFill>
              <a:srgbClr val="92D050"/>
            </a:solidFill>
            <a:ln w="19050">
              <a:solidFill>
                <a:srgbClr val="92D05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dirty="0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785444" y="2820522"/>
              <a:ext cx="636902" cy="190318"/>
            </a:xfrm>
            <a:prstGeom prst="roundRect">
              <a:avLst/>
            </a:prstGeom>
            <a:solidFill>
              <a:srgbClr val="BFE2CA"/>
            </a:solidFill>
            <a:ln w="19050">
              <a:solidFill>
                <a:srgbClr val="BFE2CA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" charset="0"/>
                <a:ea typeface="Helvetica" charset="0"/>
                <a:cs typeface="Helvetica" charset="0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2455039" y="2820522"/>
              <a:ext cx="268290" cy="190318"/>
            </a:xfrm>
            <a:prstGeom prst="roundRect">
              <a:avLst/>
            </a:prstGeom>
            <a:solidFill>
              <a:srgbClr val="BFE2CA"/>
            </a:solidFill>
            <a:ln w="19050">
              <a:solidFill>
                <a:srgbClr val="BFE2CA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" charset="0"/>
                <a:ea typeface="Helvetica" charset="0"/>
                <a:cs typeface="Helvetica" charset="0"/>
              </a:endParaRPr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869" y="2321793"/>
            <a:ext cx="736825" cy="528959"/>
          </a:xfrm>
          <a:prstGeom prst="rect">
            <a:avLst/>
          </a:prstGeom>
        </p:spPr>
      </p:pic>
      <p:sp>
        <p:nvSpPr>
          <p:cNvPr id="22" name="Freeform 21"/>
          <p:cNvSpPr/>
          <p:nvPr/>
        </p:nvSpPr>
        <p:spPr>
          <a:xfrm>
            <a:off x="874545" y="1943268"/>
            <a:ext cx="738016" cy="667588"/>
          </a:xfrm>
          <a:custGeom>
            <a:avLst/>
            <a:gdLst>
              <a:gd name="connsiteX0" fmla="*/ 52216 w 738016"/>
              <a:gd name="connsiteY0" fmla="*/ 0 h 560269"/>
              <a:gd name="connsiteX1" fmla="*/ 70504 w 738016"/>
              <a:gd name="connsiteY1" fmla="*/ 475488 h 560269"/>
              <a:gd name="connsiteX2" fmla="*/ 738016 w 738016"/>
              <a:gd name="connsiteY2" fmla="*/ 557784 h 560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38016" h="560269">
                <a:moveTo>
                  <a:pt x="52216" y="0"/>
                </a:moveTo>
                <a:cubicBezTo>
                  <a:pt x="4210" y="191262"/>
                  <a:pt x="-43796" y="382524"/>
                  <a:pt x="70504" y="475488"/>
                </a:cubicBezTo>
                <a:cubicBezTo>
                  <a:pt x="184804" y="568452"/>
                  <a:pt x="461410" y="563118"/>
                  <a:pt x="738016" y="557784"/>
                </a:cubicBezTo>
              </a:path>
            </a:pathLst>
          </a:custGeom>
          <a:noFill/>
          <a:ln w="12700">
            <a:solidFill>
              <a:schemeClr val="tx1"/>
            </a:solidFill>
            <a:headEnd type="none" w="med" len="lg"/>
            <a:tailEnd type="triangle" w="med" len="lg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 flipH="1">
            <a:off x="2407549" y="1960790"/>
            <a:ext cx="738016" cy="667588"/>
          </a:xfrm>
          <a:custGeom>
            <a:avLst/>
            <a:gdLst>
              <a:gd name="connsiteX0" fmla="*/ 52216 w 738016"/>
              <a:gd name="connsiteY0" fmla="*/ 0 h 560269"/>
              <a:gd name="connsiteX1" fmla="*/ 70504 w 738016"/>
              <a:gd name="connsiteY1" fmla="*/ 475488 h 560269"/>
              <a:gd name="connsiteX2" fmla="*/ 738016 w 738016"/>
              <a:gd name="connsiteY2" fmla="*/ 557784 h 560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38016" h="560269">
                <a:moveTo>
                  <a:pt x="52216" y="0"/>
                </a:moveTo>
                <a:cubicBezTo>
                  <a:pt x="4210" y="191262"/>
                  <a:pt x="-43796" y="382524"/>
                  <a:pt x="70504" y="475488"/>
                </a:cubicBezTo>
                <a:cubicBezTo>
                  <a:pt x="184804" y="568452"/>
                  <a:pt x="461410" y="563118"/>
                  <a:pt x="738016" y="557784"/>
                </a:cubicBezTo>
              </a:path>
            </a:pathLst>
          </a:custGeom>
          <a:noFill/>
          <a:ln w="12700">
            <a:solidFill>
              <a:schemeClr val="tx1"/>
            </a:solidFill>
            <a:headEnd type="triangle" w="med" len="lg"/>
            <a:tailEnd type="none" w="med" len="lg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1978322" y="1943267"/>
            <a:ext cx="45719" cy="372495"/>
          </a:xfrm>
          <a:custGeom>
            <a:avLst/>
            <a:gdLst>
              <a:gd name="connsiteX0" fmla="*/ 0 w 0"/>
              <a:gd name="connsiteY0" fmla="*/ 0 h 301752"/>
              <a:gd name="connsiteX1" fmla="*/ 0 w 0"/>
              <a:gd name="connsiteY1" fmla="*/ 301752 h 301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301752">
                <a:moveTo>
                  <a:pt x="0" y="0"/>
                </a:moveTo>
                <a:lnTo>
                  <a:pt x="0" y="301752"/>
                </a:lnTo>
              </a:path>
            </a:pathLst>
          </a:custGeom>
          <a:noFill/>
          <a:ln w="12700">
            <a:solidFill>
              <a:schemeClr val="tx1"/>
            </a:solidFill>
            <a:headEnd type="triangle" w="med" len="lg"/>
            <a:tailEnd type="triangle" w="med" len="lg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837067" y="2177262"/>
            <a:ext cx="7754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>
                <a:latin typeface="Helvetica" charset="0"/>
                <a:ea typeface="Helvetica" charset="0"/>
                <a:cs typeface="Helvetica" charset="0"/>
              </a:rPr>
              <a:t>marshal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208522" y="2017585"/>
            <a:ext cx="9507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>
                <a:latin typeface="Helvetica" charset="0"/>
                <a:ea typeface="Helvetica" charset="0"/>
                <a:cs typeface="Helvetica" charset="0"/>
              </a:rPr>
              <a:t>un-marshal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95519" y="3632050"/>
            <a:ext cx="453542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>
                <a:latin typeface="Helvetica" charset="0"/>
                <a:ea typeface="Helvetica" charset="0"/>
                <a:cs typeface="Helvetica" charset="0"/>
              </a:rPr>
              <a:t>No data marshaling</a:t>
            </a:r>
          </a:p>
          <a:p>
            <a:pPr marL="285750" indent="-285750">
              <a:buFont typeface="Arial" charset="0"/>
              <a:buChar char="•"/>
            </a:pPr>
            <a:r>
              <a:rPr lang="en-US">
                <a:latin typeface="Helvetica" charset="0"/>
                <a:ea typeface="Helvetica" charset="0"/>
                <a:cs typeface="Helvetica" charset="0"/>
              </a:rPr>
              <a:t>Use of absolute pointers</a:t>
            </a:r>
            <a:br>
              <a:rPr lang="en-US">
                <a:latin typeface="Helvetica" charset="0"/>
                <a:ea typeface="Helvetica" charset="0"/>
                <a:cs typeface="Helvetica" charset="0"/>
              </a:rPr>
            </a:br>
            <a:r>
              <a:rPr lang="en-US" sz="1600">
                <a:latin typeface="Helvetica" charset="0"/>
                <a:ea typeface="Helvetica" charset="0"/>
                <a:cs typeface="Helvetica" charset="0"/>
              </a:rPr>
              <a:t>	no swizzling, or address conflicts</a:t>
            </a:r>
            <a:endParaRPr lang="en-US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30" name="Freeform 29"/>
          <p:cNvSpPr/>
          <p:nvPr/>
        </p:nvSpPr>
        <p:spPr>
          <a:xfrm>
            <a:off x="869866" y="2893494"/>
            <a:ext cx="45719" cy="372495"/>
          </a:xfrm>
          <a:custGeom>
            <a:avLst/>
            <a:gdLst>
              <a:gd name="connsiteX0" fmla="*/ 0 w 0"/>
              <a:gd name="connsiteY0" fmla="*/ 0 h 301752"/>
              <a:gd name="connsiteX1" fmla="*/ 0 w 0"/>
              <a:gd name="connsiteY1" fmla="*/ 301752 h 301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301752">
                <a:moveTo>
                  <a:pt x="0" y="0"/>
                </a:moveTo>
                <a:lnTo>
                  <a:pt x="0" y="301752"/>
                </a:lnTo>
              </a:path>
            </a:pathLst>
          </a:custGeom>
          <a:noFill/>
          <a:ln>
            <a:solidFill>
              <a:schemeClr val="tx1"/>
            </a:solidFill>
            <a:prstDash val="dash"/>
            <a:headEnd type="triangle" w="med" len="sm"/>
            <a:tailEnd type="triangle" w="med" len="sm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2038084" y="2893494"/>
            <a:ext cx="45719" cy="372495"/>
          </a:xfrm>
          <a:custGeom>
            <a:avLst/>
            <a:gdLst>
              <a:gd name="connsiteX0" fmla="*/ 0 w 0"/>
              <a:gd name="connsiteY0" fmla="*/ 0 h 301752"/>
              <a:gd name="connsiteX1" fmla="*/ 0 w 0"/>
              <a:gd name="connsiteY1" fmla="*/ 301752 h 301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301752">
                <a:moveTo>
                  <a:pt x="0" y="0"/>
                </a:moveTo>
                <a:lnTo>
                  <a:pt x="0" y="301752"/>
                </a:lnTo>
              </a:path>
            </a:pathLst>
          </a:custGeom>
          <a:noFill/>
          <a:ln>
            <a:solidFill>
              <a:schemeClr val="tx1"/>
            </a:solidFill>
            <a:prstDash val="dash"/>
            <a:headEnd type="triangle" w="med" len="sm"/>
            <a:tailEnd type="triangle" w="med" len="sm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3206302" y="2893494"/>
            <a:ext cx="45719" cy="372495"/>
          </a:xfrm>
          <a:custGeom>
            <a:avLst/>
            <a:gdLst>
              <a:gd name="connsiteX0" fmla="*/ 0 w 0"/>
              <a:gd name="connsiteY0" fmla="*/ 0 h 301752"/>
              <a:gd name="connsiteX1" fmla="*/ 0 w 0"/>
              <a:gd name="connsiteY1" fmla="*/ 301752 h 301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301752">
                <a:moveTo>
                  <a:pt x="0" y="0"/>
                </a:moveTo>
                <a:lnTo>
                  <a:pt x="0" y="301752"/>
                </a:lnTo>
              </a:path>
            </a:pathLst>
          </a:custGeom>
          <a:noFill/>
          <a:ln>
            <a:solidFill>
              <a:schemeClr val="tx1"/>
            </a:solidFill>
            <a:prstDash val="dash"/>
            <a:headEnd type="triangle" w="med" len="sm"/>
            <a:tailEnd type="triangle" w="med" len="sm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919803" y="2941242"/>
            <a:ext cx="6184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>
                <a:latin typeface="Helvetica" charset="0"/>
                <a:ea typeface="Helvetica" charset="0"/>
                <a:cs typeface="Helvetica" charset="0"/>
              </a:rPr>
              <a:t>switch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056682" y="2941242"/>
            <a:ext cx="6184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>
                <a:latin typeface="Helvetica" charset="0"/>
                <a:ea typeface="Helvetica" charset="0"/>
                <a:cs typeface="Helvetica" charset="0"/>
              </a:rPr>
              <a:t>switch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535803" y="2941242"/>
            <a:ext cx="6294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>
                <a:latin typeface="Helvetica" charset="0"/>
                <a:ea typeface="Helvetica" charset="0"/>
                <a:cs typeface="Helvetica" charset="0"/>
              </a:rPr>
              <a:t>switch</a:t>
            </a:r>
          </a:p>
        </p:txBody>
      </p:sp>
      <p:grpSp>
        <p:nvGrpSpPr>
          <p:cNvPr id="80" name="Group 79"/>
          <p:cNvGrpSpPr/>
          <p:nvPr/>
        </p:nvGrpSpPr>
        <p:grpSpPr>
          <a:xfrm>
            <a:off x="411057" y="2436413"/>
            <a:ext cx="3254053" cy="388727"/>
            <a:chOff x="408438" y="2540908"/>
            <a:chExt cx="3254053" cy="388727"/>
          </a:xfrm>
        </p:grpSpPr>
        <p:grpSp>
          <p:nvGrpSpPr>
            <p:cNvPr id="60" name="Group 59"/>
            <p:cNvGrpSpPr/>
            <p:nvPr/>
          </p:nvGrpSpPr>
          <p:grpSpPr>
            <a:xfrm>
              <a:off x="408438" y="2540908"/>
              <a:ext cx="892623" cy="388727"/>
              <a:chOff x="408438" y="2540908"/>
              <a:chExt cx="892623" cy="388727"/>
            </a:xfrm>
          </p:grpSpPr>
          <p:sp>
            <p:nvSpPr>
              <p:cNvPr id="8" name="Rounded Rectangle 7"/>
              <p:cNvSpPr/>
              <p:nvPr/>
            </p:nvSpPr>
            <p:spPr>
              <a:xfrm>
                <a:off x="452578" y="2540908"/>
                <a:ext cx="804344" cy="250460"/>
              </a:xfrm>
              <a:prstGeom prst="roundRect">
                <a:avLst/>
              </a:prstGeom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US" sz="1400" dirty="0">
                    <a:solidFill>
                      <a:schemeClr val="bg1"/>
                    </a:solidFill>
                    <a:latin typeface="Helvetica" charset="0"/>
                    <a:ea typeface="Helvetica" charset="0"/>
                    <a:cs typeface="Helvetica" charset="0"/>
                  </a:rPr>
                  <a:t>stage 1</a:t>
                </a:r>
              </a:p>
            </p:txBody>
          </p:sp>
          <p:grpSp>
            <p:nvGrpSpPr>
              <p:cNvPr id="36" name="Group 35"/>
              <p:cNvGrpSpPr/>
              <p:nvPr/>
            </p:nvGrpSpPr>
            <p:grpSpPr>
              <a:xfrm>
                <a:off x="408438" y="2829633"/>
                <a:ext cx="892623" cy="100002"/>
                <a:chOff x="8082253" y="5818325"/>
                <a:chExt cx="1714341" cy="199750"/>
              </a:xfrm>
            </p:grpSpPr>
            <p:sp>
              <p:nvSpPr>
                <p:cNvPr id="37" name="Rounded Rectangle 36"/>
                <p:cNvSpPr/>
                <p:nvPr/>
              </p:nvSpPr>
              <p:spPr>
                <a:xfrm>
                  <a:off x="8082253" y="5820138"/>
                  <a:ext cx="342741" cy="197937"/>
                </a:xfrm>
                <a:prstGeom prst="roundRect">
                  <a:avLst/>
                </a:prstGeom>
                <a:solidFill>
                  <a:srgbClr val="92D050"/>
                </a:solidFill>
                <a:ln w="19050">
                  <a:solidFill>
                    <a:srgbClr val="92D050"/>
                  </a:solidFill>
                  <a:miter lim="800000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90000"/>
                    </a:lnSpc>
                  </a:pPr>
                  <a:endParaRPr lang="en-US" dirty="0"/>
                </a:p>
              </p:txBody>
            </p:sp>
            <p:sp>
              <p:nvSpPr>
                <p:cNvPr id="38" name="Rounded Rectangle 37"/>
                <p:cNvSpPr/>
                <p:nvPr/>
              </p:nvSpPr>
              <p:spPr>
                <a:xfrm>
                  <a:off x="8482064" y="5820138"/>
                  <a:ext cx="1086089" cy="197937"/>
                </a:xfrm>
                <a:prstGeom prst="roundRect">
                  <a:avLst/>
                </a:prstGeom>
                <a:solidFill>
                  <a:srgbClr val="BFE2CA"/>
                </a:solidFill>
                <a:ln w="19050">
                  <a:solidFill>
                    <a:srgbClr val="BFE2CA"/>
                  </a:solidFill>
                  <a:miter lim="800000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90000"/>
                    </a:lnSpc>
                  </a:pPr>
                  <a:endParaRPr lang="en-US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Helvetica" charset="0"/>
                    <a:ea typeface="Helvetica" charset="0"/>
                    <a:cs typeface="Helvetica" charset="0"/>
                  </a:endParaRPr>
                </a:p>
              </p:txBody>
            </p:sp>
            <p:sp>
              <p:nvSpPr>
                <p:cNvPr id="39" name="Rounded Rectangle 38"/>
                <p:cNvSpPr/>
                <p:nvPr/>
              </p:nvSpPr>
              <p:spPr>
                <a:xfrm>
                  <a:off x="9625223" y="5818325"/>
                  <a:ext cx="171371" cy="197937"/>
                </a:xfrm>
                <a:prstGeom prst="roundRect">
                  <a:avLst/>
                </a:prstGeom>
                <a:solidFill>
                  <a:srgbClr val="92D050"/>
                </a:solidFill>
                <a:ln w="19050">
                  <a:solidFill>
                    <a:srgbClr val="92D050"/>
                  </a:solidFill>
                  <a:miter lim="800000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90000"/>
                    </a:lnSpc>
                  </a:pPr>
                  <a:endParaRPr lang="en-US" dirty="0"/>
                </a:p>
              </p:txBody>
            </p:sp>
          </p:grpSp>
        </p:grpSp>
        <p:grpSp>
          <p:nvGrpSpPr>
            <p:cNvPr id="69" name="Group 68"/>
            <p:cNvGrpSpPr/>
            <p:nvPr/>
          </p:nvGrpSpPr>
          <p:grpSpPr>
            <a:xfrm>
              <a:off x="1551898" y="2540908"/>
              <a:ext cx="892623" cy="388727"/>
              <a:chOff x="1551898" y="2540908"/>
              <a:chExt cx="892623" cy="388727"/>
            </a:xfrm>
          </p:grpSpPr>
          <p:sp>
            <p:nvSpPr>
              <p:cNvPr id="9" name="Rounded Rectangle 8"/>
              <p:cNvSpPr/>
              <p:nvPr/>
            </p:nvSpPr>
            <p:spPr>
              <a:xfrm>
                <a:off x="1633293" y="2540908"/>
                <a:ext cx="804344" cy="250460"/>
              </a:xfrm>
              <a:prstGeom prst="roundRect">
                <a:avLst/>
              </a:prstGeom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US" sz="1400" dirty="0">
                    <a:solidFill>
                      <a:schemeClr val="bg1"/>
                    </a:solidFill>
                    <a:latin typeface="Helvetica" charset="0"/>
                    <a:ea typeface="Helvetica" charset="0"/>
                    <a:cs typeface="Helvetica" charset="0"/>
                  </a:rPr>
                  <a:t>stage 2</a:t>
                </a:r>
              </a:p>
            </p:txBody>
          </p:sp>
          <p:grpSp>
            <p:nvGrpSpPr>
              <p:cNvPr id="40" name="Group 39"/>
              <p:cNvGrpSpPr/>
              <p:nvPr/>
            </p:nvGrpSpPr>
            <p:grpSpPr>
              <a:xfrm>
                <a:off x="1551898" y="2829633"/>
                <a:ext cx="892623" cy="100002"/>
                <a:chOff x="8082253" y="5818325"/>
                <a:chExt cx="1714341" cy="199750"/>
              </a:xfrm>
            </p:grpSpPr>
            <p:sp>
              <p:nvSpPr>
                <p:cNvPr id="41" name="Rounded Rectangle 40"/>
                <p:cNvSpPr/>
                <p:nvPr/>
              </p:nvSpPr>
              <p:spPr>
                <a:xfrm>
                  <a:off x="8082253" y="5820138"/>
                  <a:ext cx="342741" cy="197937"/>
                </a:xfrm>
                <a:prstGeom prst="roundRect">
                  <a:avLst/>
                </a:prstGeom>
                <a:solidFill>
                  <a:srgbClr val="92D050"/>
                </a:solidFill>
                <a:ln w="19050">
                  <a:solidFill>
                    <a:srgbClr val="92D050"/>
                  </a:solidFill>
                  <a:miter lim="800000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90000"/>
                    </a:lnSpc>
                  </a:pPr>
                  <a:endParaRPr lang="en-US" dirty="0"/>
                </a:p>
              </p:txBody>
            </p:sp>
            <p:sp>
              <p:nvSpPr>
                <p:cNvPr id="42" name="Rounded Rectangle 41"/>
                <p:cNvSpPr/>
                <p:nvPr/>
              </p:nvSpPr>
              <p:spPr>
                <a:xfrm>
                  <a:off x="8482064" y="5820138"/>
                  <a:ext cx="1086089" cy="197937"/>
                </a:xfrm>
                <a:prstGeom prst="roundRect">
                  <a:avLst/>
                </a:prstGeom>
                <a:solidFill>
                  <a:srgbClr val="BFE2CA"/>
                </a:solidFill>
                <a:ln w="19050">
                  <a:solidFill>
                    <a:srgbClr val="BFE2CA"/>
                  </a:solidFill>
                  <a:miter lim="800000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90000"/>
                    </a:lnSpc>
                  </a:pPr>
                  <a:endParaRPr lang="en-US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Helvetica" charset="0"/>
                    <a:ea typeface="Helvetica" charset="0"/>
                    <a:cs typeface="Helvetica" charset="0"/>
                  </a:endParaRPr>
                </a:p>
              </p:txBody>
            </p:sp>
            <p:sp>
              <p:nvSpPr>
                <p:cNvPr id="43" name="Rounded Rectangle 42"/>
                <p:cNvSpPr/>
                <p:nvPr/>
              </p:nvSpPr>
              <p:spPr>
                <a:xfrm>
                  <a:off x="9625223" y="5818325"/>
                  <a:ext cx="171371" cy="197937"/>
                </a:xfrm>
                <a:prstGeom prst="roundRect">
                  <a:avLst/>
                </a:prstGeom>
                <a:solidFill>
                  <a:srgbClr val="92D050"/>
                </a:solidFill>
                <a:ln w="19050">
                  <a:solidFill>
                    <a:srgbClr val="92D050"/>
                  </a:solidFill>
                  <a:miter lim="800000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90000"/>
                    </a:lnSpc>
                  </a:pPr>
                  <a:endParaRPr lang="en-US" dirty="0"/>
                </a:p>
              </p:txBody>
            </p:sp>
          </p:grpSp>
        </p:grpSp>
        <p:grpSp>
          <p:nvGrpSpPr>
            <p:cNvPr id="70" name="Group 69"/>
            <p:cNvGrpSpPr/>
            <p:nvPr/>
          </p:nvGrpSpPr>
          <p:grpSpPr>
            <a:xfrm>
              <a:off x="2769868" y="2540908"/>
              <a:ext cx="892623" cy="388727"/>
              <a:chOff x="2769868" y="2540908"/>
              <a:chExt cx="892623" cy="388727"/>
            </a:xfrm>
          </p:grpSpPr>
          <p:sp>
            <p:nvSpPr>
              <p:cNvPr id="10" name="Rounded Rectangle 9"/>
              <p:cNvSpPr/>
              <p:nvPr/>
            </p:nvSpPr>
            <p:spPr>
              <a:xfrm>
                <a:off x="2814008" y="2540908"/>
                <a:ext cx="804344" cy="250460"/>
              </a:xfrm>
              <a:prstGeom prst="roundRect">
                <a:avLst/>
              </a:prstGeom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US" sz="1400" dirty="0">
                    <a:solidFill>
                      <a:schemeClr val="bg1"/>
                    </a:solidFill>
                    <a:latin typeface="Helvetica" charset="0"/>
                    <a:ea typeface="Helvetica" charset="0"/>
                    <a:cs typeface="Helvetica" charset="0"/>
                  </a:rPr>
                  <a:t>stage 3</a:t>
                </a:r>
              </a:p>
            </p:txBody>
          </p:sp>
          <p:grpSp>
            <p:nvGrpSpPr>
              <p:cNvPr id="44" name="Group 43"/>
              <p:cNvGrpSpPr/>
              <p:nvPr/>
            </p:nvGrpSpPr>
            <p:grpSpPr>
              <a:xfrm>
                <a:off x="2769868" y="2829633"/>
                <a:ext cx="892623" cy="100002"/>
                <a:chOff x="8082253" y="5818325"/>
                <a:chExt cx="1714341" cy="199750"/>
              </a:xfrm>
            </p:grpSpPr>
            <p:sp>
              <p:nvSpPr>
                <p:cNvPr id="45" name="Rounded Rectangle 44"/>
                <p:cNvSpPr/>
                <p:nvPr/>
              </p:nvSpPr>
              <p:spPr>
                <a:xfrm>
                  <a:off x="8082253" y="5820138"/>
                  <a:ext cx="342741" cy="197937"/>
                </a:xfrm>
                <a:prstGeom prst="roundRect">
                  <a:avLst/>
                </a:prstGeom>
                <a:solidFill>
                  <a:srgbClr val="92D050"/>
                </a:solidFill>
                <a:ln w="19050">
                  <a:solidFill>
                    <a:srgbClr val="92D050"/>
                  </a:solidFill>
                  <a:miter lim="800000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90000"/>
                    </a:lnSpc>
                  </a:pPr>
                  <a:endParaRPr lang="en-US" dirty="0"/>
                </a:p>
              </p:txBody>
            </p:sp>
            <p:sp>
              <p:nvSpPr>
                <p:cNvPr id="46" name="Rounded Rectangle 45"/>
                <p:cNvSpPr/>
                <p:nvPr/>
              </p:nvSpPr>
              <p:spPr>
                <a:xfrm>
                  <a:off x="8482064" y="5820138"/>
                  <a:ext cx="1086089" cy="197937"/>
                </a:xfrm>
                <a:prstGeom prst="roundRect">
                  <a:avLst/>
                </a:prstGeom>
                <a:solidFill>
                  <a:srgbClr val="BFE2CA"/>
                </a:solidFill>
                <a:ln w="19050">
                  <a:solidFill>
                    <a:srgbClr val="BFE2CA"/>
                  </a:solidFill>
                  <a:miter lim="800000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90000"/>
                    </a:lnSpc>
                  </a:pPr>
                  <a:endParaRPr lang="en-US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Helvetica" charset="0"/>
                    <a:ea typeface="Helvetica" charset="0"/>
                    <a:cs typeface="Helvetica" charset="0"/>
                  </a:endParaRPr>
                </a:p>
              </p:txBody>
            </p:sp>
            <p:sp>
              <p:nvSpPr>
                <p:cNvPr id="47" name="Rounded Rectangle 46"/>
                <p:cNvSpPr/>
                <p:nvPr/>
              </p:nvSpPr>
              <p:spPr>
                <a:xfrm>
                  <a:off x="9625223" y="5818325"/>
                  <a:ext cx="171371" cy="197937"/>
                </a:xfrm>
                <a:prstGeom prst="roundRect">
                  <a:avLst/>
                </a:prstGeom>
                <a:solidFill>
                  <a:srgbClr val="92D050"/>
                </a:solidFill>
                <a:ln w="19050">
                  <a:solidFill>
                    <a:srgbClr val="92D050"/>
                  </a:solidFill>
                  <a:miter lim="800000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90000"/>
                    </a:lnSpc>
                  </a:pPr>
                  <a:endParaRPr lang="en-US" dirty="0"/>
                </a:p>
              </p:txBody>
            </p:sp>
          </p:grpSp>
        </p:grpSp>
      </p:grpSp>
      <p:grpSp>
        <p:nvGrpSpPr>
          <p:cNvPr id="3" name="Group 2"/>
          <p:cNvGrpSpPr/>
          <p:nvPr/>
        </p:nvGrpSpPr>
        <p:grpSpPr>
          <a:xfrm>
            <a:off x="411057" y="1545186"/>
            <a:ext cx="892623" cy="385754"/>
            <a:chOff x="395986" y="1187594"/>
            <a:chExt cx="892623" cy="385754"/>
          </a:xfrm>
        </p:grpSpPr>
        <p:sp>
          <p:nvSpPr>
            <p:cNvPr id="5" name="Rounded Rectangle 4"/>
            <p:cNvSpPr/>
            <p:nvPr/>
          </p:nvSpPr>
          <p:spPr>
            <a:xfrm>
              <a:off x="452578" y="1187594"/>
              <a:ext cx="804344" cy="2504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9050">
              <a:solidFill>
                <a:srgbClr val="936564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1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Helvetica" charset="0"/>
                  <a:ea typeface="Helvetica" charset="0"/>
                  <a:cs typeface="Helvetica" charset="0"/>
                </a:rPr>
                <a:t>stage 1</a:t>
              </a:r>
            </a:p>
          </p:txBody>
        </p:sp>
        <p:grpSp>
          <p:nvGrpSpPr>
            <p:cNvPr id="48" name="Group 47"/>
            <p:cNvGrpSpPr/>
            <p:nvPr/>
          </p:nvGrpSpPr>
          <p:grpSpPr>
            <a:xfrm>
              <a:off x="395986" y="1473346"/>
              <a:ext cx="892623" cy="100002"/>
              <a:chOff x="8082253" y="5818325"/>
              <a:chExt cx="1714341" cy="199750"/>
            </a:xfrm>
          </p:grpSpPr>
          <p:sp>
            <p:nvSpPr>
              <p:cNvPr id="49" name="Rounded Rectangle 48"/>
              <p:cNvSpPr/>
              <p:nvPr/>
            </p:nvSpPr>
            <p:spPr>
              <a:xfrm>
                <a:off x="8082253" y="5820138"/>
                <a:ext cx="342741" cy="197937"/>
              </a:xfrm>
              <a:prstGeom prst="roundRect">
                <a:avLst/>
              </a:prstGeom>
              <a:solidFill>
                <a:srgbClr val="92D050"/>
              </a:solidFill>
              <a:ln w="19050">
                <a:solidFill>
                  <a:srgbClr val="92D050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endParaRPr lang="en-US" dirty="0"/>
              </a:p>
            </p:txBody>
          </p:sp>
          <p:sp>
            <p:nvSpPr>
              <p:cNvPr id="50" name="Rounded Rectangle 49"/>
              <p:cNvSpPr/>
              <p:nvPr/>
            </p:nvSpPr>
            <p:spPr>
              <a:xfrm>
                <a:off x="8482064" y="5820138"/>
                <a:ext cx="1086089" cy="197937"/>
              </a:xfrm>
              <a:prstGeom prst="roundRect">
                <a:avLst/>
              </a:prstGeom>
              <a:solidFill>
                <a:srgbClr val="BFE2CA"/>
              </a:solidFill>
              <a:ln w="19050">
                <a:solidFill>
                  <a:srgbClr val="BFE2CA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endParaRPr lang="en-US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Helvetica" charset="0"/>
                  <a:ea typeface="Helvetica" charset="0"/>
                  <a:cs typeface="Helvetica" charset="0"/>
                </a:endParaRPr>
              </a:p>
            </p:txBody>
          </p:sp>
          <p:sp>
            <p:nvSpPr>
              <p:cNvPr id="51" name="Rounded Rectangle 50"/>
              <p:cNvSpPr/>
              <p:nvPr/>
            </p:nvSpPr>
            <p:spPr>
              <a:xfrm>
                <a:off x="9625223" y="5818325"/>
                <a:ext cx="171371" cy="197937"/>
              </a:xfrm>
              <a:prstGeom prst="roundRect">
                <a:avLst/>
              </a:prstGeom>
              <a:solidFill>
                <a:srgbClr val="92D050"/>
              </a:solidFill>
              <a:ln w="19050">
                <a:solidFill>
                  <a:srgbClr val="92D050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endParaRPr lang="en-US" dirty="0"/>
              </a:p>
            </p:txBody>
          </p:sp>
        </p:grpSp>
      </p:grpSp>
      <p:grpSp>
        <p:nvGrpSpPr>
          <p:cNvPr id="11" name="Group 10"/>
          <p:cNvGrpSpPr/>
          <p:nvPr/>
        </p:nvGrpSpPr>
        <p:grpSpPr>
          <a:xfrm>
            <a:off x="1554517" y="1545186"/>
            <a:ext cx="898191" cy="385754"/>
            <a:chOff x="1539446" y="1187594"/>
            <a:chExt cx="898191" cy="385754"/>
          </a:xfrm>
        </p:grpSpPr>
        <p:sp>
          <p:nvSpPr>
            <p:cNvPr id="6" name="Rounded Rectangle 5"/>
            <p:cNvSpPr/>
            <p:nvPr/>
          </p:nvSpPr>
          <p:spPr>
            <a:xfrm>
              <a:off x="1633293" y="1187594"/>
              <a:ext cx="804344" cy="2504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9050">
              <a:solidFill>
                <a:srgbClr val="936564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1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Helvetica" charset="0"/>
                  <a:ea typeface="Helvetica" charset="0"/>
                  <a:cs typeface="Helvetica" charset="0"/>
                </a:rPr>
                <a:t>stage 2</a:t>
              </a:r>
            </a:p>
          </p:txBody>
        </p:sp>
        <p:grpSp>
          <p:nvGrpSpPr>
            <p:cNvPr id="52" name="Group 51"/>
            <p:cNvGrpSpPr/>
            <p:nvPr/>
          </p:nvGrpSpPr>
          <p:grpSpPr>
            <a:xfrm>
              <a:off x="1539446" y="1473346"/>
              <a:ext cx="892623" cy="100002"/>
              <a:chOff x="8082253" y="5818325"/>
              <a:chExt cx="1714341" cy="199750"/>
            </a:xfrm>
          </p:grpSpPr>
          <p:sp>
            <p:nvSpPr>
              <p:cNvPr id="53" name="Rounded Rectangle 52"/>
              <p:cNvSpPr/>
              <p:nvPr/>
            </p:nvSpPr>
            <p:spPr>
              <a:xfrm>
                <a:off x="8082253" y="5820138"/>
                <a:ext cx="342741" cy="197937"/>
              </a:xfrm>
              <a:prstGeom prst="roundRect">
                <a:avLst/>
              </a:prstGeom>
              <a:solidFill>
                <a:srgbClr val="92D050"/>
              </a:solidFill>
              <a:ln w="19050">
                <a:solidFill>
                  <a:srgbClr val="92D050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endParaRPr lang="en-US" dirty="0"/>
              </a:p>
            </p:txBody>
          </p:sp>
          <p:sp>
            <p:nvSpPr>
              <p:cNvPr id="54" name="Rounded Rectangle 53"/>
              <p:cNvSpPr/>
              <p:nvPr/>
            </p:nvSpPr>
            <p:spPr>
              <a:xfrm>
                <a:off x="8482064" y="5820138"/>
                <a:ext cx="1086089" cy="197937"/>
              </a:xfrm>
              <a:prstGeom prst="roundRect">
                <a:avLst/>
              </a:prstGeom>
              <a:solidFill>
                <a:srgbClr val="BFE2CA"/>
              </a:solidFill>
              <a:ln w="19050">
                <a:solidFill>
                  <a:srgbClr val="BFE2CA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endParaRPr lang="en-US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Helvetica" charset="0"/>
                  <a:ea typeface="Helvetica" charset="0"/>
                  <a:cs typeface="Helvetica" charset="0"/>
                </a:endParaRPr>
              </a:p>
            </p:txBody>
          </p:sp>
          <p:sp>
            <p:nvSpPr>
              <p:cNvPr id="55" name="Rounded Rectangle 54"/>
              <p:cNvSpPr/>
              <p:nvPr/>
            </p:nvSpPr>
            <p:spPr>
              <a:xfrm>
                <a:off x="9625223" y="5818325"/>
                <a:ext cx="171371" cy="197937"/>
              </a:xfrm>
              <a:prstGeom prst="roundRect">
                <a:avLst/>
              </a:prstGeom>
              <a:solidFill>
                <a:srgbClr val="92D050"/>
              </a:solidFill>
              <a:ln w="19050">
                <a:solidFill>
                  <a:srgbClr val="92D050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endParaRPr lang="en-US" dirty="0"/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2772487" y="1545186"/>
            <a:ext cx="892623" cy="385754"/>
            <a:chOff x="2757416" y="1187594"/>
            <a:chExt cx="892623" cy="385754"/>
          </a:xfrm>
        </p:grpSpPr>
        <p:sp>
          <p:nvSpPr>
            <p:cNvPr id="7" name="Rounded Rectangle 6"/>
            <p:cNvSpPr/>
            <p:nvPr/>
          </p:nvSpPr>
          <p:spPr>
            <a:xfrm>
              <a:off x="2814008" y="1187594"/>
              <a:ext cx="804344" cy="2504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9050">
              <a:solidFill>
                <a:srgbClr val="936564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1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Helvetica" charset="0"/>
                  <a:ea typeface="Helvetica" charset="0"/>
                  <a:cs typeface="Helvetica" charset="0"/>
                </a:rPr>
                <a:t>stage 3</a:t>
              </a:r>
            </a:p>
          </p:txBody>
        </p:sp>
        <p:grpSp>
          <p:nvGrpSpPr>
            <p:cNvPr id="56" name="Group 55"/>
            <p:cNvGrpSpPr/>
            <p:nvPr/>
          </p:nvGrpSpPr>
          <p:grpSpPr>
            <a:xfrm>
              <a:off x="2757416" y="1473346"/>
              <a:ext cx="892623" cy="100002"/>
              <a:chOff x="8082253" y="5818325"/>
              <a:chExt cx="1714341" cy="199750"/>
            </a:xfrm>
          </p:grpSpPr>
          <p:sp>
            <p:nvSpPr>
              <p:cNvPr id="57" name="Rounded Rectangle 56"/>
              <p:cNvSpPr/>
              <p:nvPr/>
            </p:nvSpPr>
            <p:spPr>
              <a:xfrm>
                <a:off x="8082253" y="5820138"/>
                <a:ext cx="342741" cy="197937"/>
              </a:xfrm>
              <a:prstGeom prst="roundRect">
                <a:avLst/>
              </a:prstGeom>
              <a:solidFill>
                <a:srgbClr val="92D050"/>
              </a:solidFill>
              <a:ln w="19050">
                <a:solidFill>
                  <a:srgbClr val="92D050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endParaRPr lang="en-US" dirty="0"/>
              </a:p>
            </p:txBody>
          </p:sp>
          <p:sp>
            <p:nvSpPr>
              <p:cNvPr id="58" name="Rounded Rectangle 57"/>
              <p:cNvSpPr/>
              <p:nvPr/>
            </p:nvSpPr>
            <p:spPr>
              <a:xfrm>
                <a:off x="8482064" y="5820138"/>
                <a:ext cx="1086089" cy="197937"/>
              </a:xfrm>
              <a:prstGeom prst="roundRect">
                <a:avLst/>
              </a:prstGeom>
              <a:solidFill>
                <a:srgbClr val="BFE2CA"/>
              </a:solidFill>
              <a:ln w="19050">
                <a:solidFill>
                  <a:srgbClr val="BFE2CA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endParaRPr lang="en-US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Helvetica" charset="0"/>
                  <a:ea typeface="Helvetica" charset="0"/>
                  <a:cs typeface="Helvetica" charset="0"/>
                </a:endParaRPr>
              </a:p>
            </p:txBody>
          </p:sp>
          <p:sp>
            <p:nvSpPr>
              <p:cNvPr id="59" name="Rounded Rectangle 58"/>
              <p:cNvSpPr/>
              <p:nvPr/>
            </p:nvSpPr>
            <p:spPr>
              <a:xfrm>
                <a:off x="9625223" y="5818325"/>
                <a:ext cx="171371" cy="197937"/>
              </a:xfrm>
              <a:prstGeom prst="roundRect">
                <a:avLst/>
              </a:prstGeom>
              <a:solidFill>
                <a:srgbClr val="92D050"/>
              </a:solidFill>
              <a:ln w="19050">
                <a:solidFill>
                  <a:srgbClr val="92D050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endParaRPr lang="en-US" dirty="0"/>
              </a:p>
            </p:txBody>
          </p:sp>
        </p:grp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020" y="1679682"/>
            <a:ext cx="4609826" cy="110469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020" y="1679682"/>
            <a:ext cx="4609826" cy="1104697"/>
          </a:xfrm>
          <a:prstGeom prst="rect">
            <a:avLst/>
          </a:prstGeom>
        </p:spPr>
      </p:pic>
      <p:sp>
        <p:nvSpPr>
          <p:cNvPr id="65" name="TextBox 64"/>
          <p:cNvSpPr txBox="1"/>
          <p:nvPr/>
        </p:nvSpPr>
        <p:spPr>
          <a:xfrm>
            <a:off x="3919957" y="1306594"/>
            <a:ext cx="20444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latin typeface="Helvetica" charset="0"/>
                <a:ea typeface="Helvetica" charset="0"/>
                <a:cs typeface="Helvetica" charset="0"/>
              </a:rPr>
              <a:t>Normalized Runtime</a:t>
            </a:r>
          </a:p>
        </p:txBody>
      </p:sp>
      <p:cxnSp>
        <p:nvCxnSpPr>
          <p:cNvPr id="66" name="Straight Connector 65"/>
          <p:cNvCxnSpPr/>
          <p:nvPr/>
        </p:nvCxnSpPr>
        <p:spPr>
          <a:xfrm flipH="1">
            <a:off x="4366317" y="1679682"/>
            <a:ext cx="4506179" cy="0"/>
          </a:xfrm>
          <a:prstGeom prst="line">
            <a:avLst/>
          </a:prstGeom>
          <a:ln w="12700" cmpd="sng">
            <a:prstDash val="dash"/>
            <a:headEnd type="none" w="lg" len="med"/>
            <a:tailEnd type="none" w="lg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98" name="Group 97"/>
          <p:cNvGrpSpPr/>
          <p:nvPr/>
        </p:nvGrpSpPr>
        <p:grpSpPr>
          <a:xfrm>
            <a:off x="4005297" y="3251859"/>
            <a:ext cx="4970846" cy="1440455"/>
            <a:chOff x="4005297" y="3251859"/>
            <a:chExt cx="4970846" cy="1440455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6317" y="3302284"/>
              <a:ext cx="4609826" cy="1104697"/>
            </a:xfrm>
            <a:prstGeom prst="rect">
              <a:avLst/>
            </a:prstGeom>
          </p:spPr>
        </p:pic>
        <p:sp>
          <p:nvSpPr>
            <p:cNvPr id="61" name="TextBox 60"/>
            <p:cNvSpPr txBox="1"/>
            <p:nvPr/>
          </p:nvSpPr>
          <p:spPr>
            <a:xfrm>
              <a:off x="4210002" y="4384537"/>
              <a:ext cx="9277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>
                  <a:latin typeface="Helvetica" charset="0"/>
                  <a:ea typeface="Helvetica" charset="0"/>
                  <a:cs typeface="Helvetica" charset="0"/>
                </a:rPr>
                <a:t>Flagstat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5125339" y="4384537"/>
              <a:ext cx="118460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>
                  <a:latin typeface="Helvetica" charset="0"/>
                  <a:ea typeface="Helvetica" charset="0"/>
                  <a:cs typeface="Helvetica" charset="0"/>
                </a:rPr>
                <a:t>Qname Sort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6297512" y="4384537"/>
              <a:ext cx="148450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>
                  <a:latin typeface="Helvetica" charset="0"/>
                  <a:ea typeface="Helvetica" charset="0"/>
                  <a:cs typeface="Helvetica" charset="0"/>
                </a:rPr>
                <a:t>Coordinate Sort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7769585" y="4384537"/>
              <a:ext cx="74290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>
                  <a:latin typeface="Helvetica" charset="0"/>
                  <a:ea typeface="Helvetica" charset="0"/>
                  <a:cs typeface="Helvetica" charset="0"/>
                </a:rPr>
                <a:t>Index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4005297" y="3264029"/>
              <a:ext cx="47524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>
                  <a:latin typeface="Helvetica" charset="0"/>
                  <a:ea typeface="Helvetica" charset="0"/>
                  <a:cs typeface="Helvetica" charset="0"/>
                </a:rPr>
                <a:t>1.0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4005297" y="3462511"/>
              <a:ext cx="47524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>
                  <a:latin typeface="Helvetica" charset="0"/>
                  <a:ea typeface="Helvetica" charset="0"/>
                  <a:cs typeface="Helvetica" charset="0"/>
                </a:rPr>
                <a:t>0.8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4005297" y="3660993"/>
              <a:ext cx="47524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>
                  <a:latin typeface="Helvetica" charset="0"/>
                  <a:ea typeface="Helvetica" charset="0"/>
                  <a:cs typeface="Helvetica" charset="0"/>
                </a:rPr>
                <a:t>0.6</a:t>
              </a: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4005297" y="3859475"/>
              <a:ext cx="47524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>
                  <a:latin typeface="Helvetica" charset="0"/>
                  <a:ea typeface="Helvetica" charset="0"/>
                  <a:cs typeface="Helvetica" charset="0"/>
                </a:rPr>
                <a:t>0.4</a:t>
              </a: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4005297" y="4057959"/>
              <a:ext cx="47524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>
                  <a:latin typeface="Helvetica" charset="0"/>
                  <a:ea typeface="Helvetica" charset="0"/>
                  <a:cs typeface="Helvetica" charset="0"/>
                </a:rPr>
                <a:t>0.2</a:t>
              </a:r>
            </a:p>
          </p:txBody>
        </p:sp>
        <p:sp>
          <p:nvSpPr>
            <p:cNvPr id="81" name="Rounded Rectangle 80"/>
            <p:cNvSpPr/>
            <p:nvPr/>
          </p:nvSpPr>
          <p:spPr>
            <a:xfrm>
              <a:off x="4394228" y="3251859"/>
              <a:ext cx="279657" cy="139254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1905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t"/>
            <a:lstStyle/>
            <a:p>
              <a:pPr algn="r">
                <a:lnSpc>
                  <a:spcPct val="90000"/>
                </a:lnSpc>
              </a:pPr>
              <a:endPara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" charset="0"/>
                <a:ea typeface="Helvetica" charset="0"/>
                <a:cs typeface="Helvetica" charset="0"/>
              </a:endParaRPr>
            </a:p>
          </p:txBody>
        </p:sp>
        <p:sp>
          <p:nvSpPr>
            <p:cNvPr id="82" name="Rounded Rectangle 81"/>
            <p:cNvSpPr/>
            <p:nvPr/>
          </p:nvSpPr>
          <p:spPr>
            <a:xfrm>
              <a:off x="5541174" y="3257957"/>
              <a:ext cx="279657" cy="139254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1905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t"/>
            <a:lstStyle/>
            <a:p>
              <a:pPr algn="r">
                <a:lnSpc>
                  <a:spcPct val="90000"/>
                </a:lnSpc>
              </a:pPr>
              <a:endPara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" charset="0"/>
                <a:ea typeface="Helvetica" charset="0"/>
                <a:cs typeface="Helvetica" charset="0"/>
              </a:endParaRPr>
            </a:p>
          </p:txBody>
        </p:sp>
        <p:sp>
          <p:nvSpPr>
            <p:cNvPr id="83" name="Rounded Rectangle 82"/>
            <p:cNvSpPr/>
            <p:nvPr/>
          </p:nvSpPr>
          <p:spPr>
            <a:xfrm>
              <a:off x="5837317" y="3274046"/>
              <a:ext cx="279657" cy="139254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1905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t"/>
            <a:lstStyle/>
            <a:p>
              <a:pPr algn="r">
                <a:lnSpc>
                  <a:spcPct val="90000"/>
                </a:lnSpc>
              </a:pPr>
              <a:endPara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" charset="0"/>
                <a:ea typeface="Helvetica" charset="0"/>
                <a:cs typeface="Helvetica" charset="0"/>
              </a:endParaRPr>
            </a:p>
          </p:txBody>
        </p:sp>
        <p:sp>
          <p:nvSpPr>
            <p:cNvPr id="84" name="Rounded Rectangle 83"/>
            <p:cNvSpPr/>
            <p:nvPr/>
          </p:nvSpPr>
          <p:spPr>
            <a:xfrm>
              <a:off x="6713392" y="3257239"/>
              <a:ext cx="279657" cy="139254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1905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t"/>
            <a:lstStyle/>
            <a:p>
              <a:pPr algn="r">
                <a:lnSpc>
                  <a:spcPct val="90000"/>
                </a:lnSpc>
              </a:pPr>
              <a:endPara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" charset="0"/>
                <a:ea typeface="Helvetica" charset="0"/>
                <a:cs typeface="Helvetica" charset="0"/>
              </a:endParaRPr>
            </a:p>
          </p:txBody>
        </p:sp>
        <p:sp>
          <p:nvSpPr>
            <p:cNvPr id="85" name="Rounded Rectangle 84"/>
            <p:cNvSpPr/>
            <p:nvPr/>
          </p:nvSpPr>
          <p:spPr>
            <a:xfrm>
              <a:off x="7009535" y="3332901"/>
              <a:ext cx="279657" cy="139254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1905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t"/>
            <a:lstStyle/>
            <a:p>
              <a:pPr algn="r">
                <a:lnSpc>
                  <a:spcPct val="90000"/>
                </a:lnSpc>
              </a:pPr>
              <a:endPara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" charset="0"/>
                <a:ea typeface="Helvetica" charset="0"/>
                <a:cs typeface="Helvetica" charset="0"/>
              </a:endParaRPr>
            </a:p>
          </p:txBody>
        </p:sp>
        <p:sp>
          <p:nvSpPr>
            <p:cNvPr id="86" name="Rounded Rectangle 85"/>
            <p:cNvSpPr/>
            <p:nvPr/>
          </p:nvSpPr>
          <p:spPr>
            <a:xfrm>
              <a:off x="7861379" y="3257239"/>
              <a:ext cx="279657" cy="139254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1905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t"/>
            <a:lstStyle/>
            <a:p>
              <a:pPr algn="r">
                <a:lnSpc>
                  <a:spcPct val="90000"/>
                </a:lnSpc>
              </a:pPr>
              <a:endPara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" charset="0"/>
                <a:ea typeface="Helvetica" charset="0"/>
                <a:cs typeface="Helvetica" charset="0"/>
              </a:endParaRPr>
            </a:p>
          </p:txBody>
        </p:sp>
        <p:sp>
          <p:nvSpPr>
            <p:cNvPr id="87" name="Rounded Rectangle 86"/>
            <p:cNvSpPr/>
            <p:nvPr/>
          </p:nvSpPr>
          <p:spPr>
            <a:xfrm>
              <a:off x="8157522" y="3257239"/>
              <a:ext cx="279657" cy="139254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1905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t"/>
            <a:lstStyle/>
            <a:p>
              <a:pPr algn="r">
                <a:lnSpc>
                  <a:spcPct val="90000"/>
                </a:lnSpc>
              </a:pPr>
              <a:endPara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" charset="0"/>
                <a:ea typeface="Helvetica" charset="0"/>
                <a:cs typeface="Helvetica" charset="0"/>
              </a:endParaRPr>
            </a:p>
          </p:txBody>
        </p:sp>
        <p:cxnSp>
          <p:nvCxnSpPr>
            <p:cNvPr id="67" name="Straight Connector 66"/>
            <p:cNvCxnSpPr/>
            <p:nvPr/>
          </p:nvCxnSpPr>
          <p:spPr>
            <a:xfrm flipH="1">
              <a:off x="4332179" y="3393306"/>
              <a:ext cx="4506179" cy="0"/>
            </a:xfrm>
            <a:prstGeom prst="line">
              <a:avLst/>
            </a:prstGeom>
            <a:ln w="12700" cmpd="sng">
              <a:prstDash val="dash"/>
              <a:headEnd type="none" w="lg" len="med"/>
              <a:tailEnd type="none" w="lg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88" name="Rounded Rectangle 87"/>
            <p:cNvSpPr/>
            <p:nvPr/>
          </p:nvSpPr>
          <p:spPr>
            <a:xfrm>
              <a:off x="4691116" y="3574917"/>
              <a:ext cx="279657" cy="139254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1905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t"/>
            <a:lstStyle/>
            <a:p>
              <a:pPr algn="r">
                <a:lnSpc>
                  <a:spcPct val="90000"/>
                </a:lnSpc>
              </a:pPr>
              <a:endPara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" charset="0"/>
                <a:ea typeface="Helvetica" charset="0"/>
                <a:cs typeface="Helvetica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005344" y="1548237"/>
            <a:ext cx="4496569" cy="1497470"/>
            <a:chOff x="3941883" y="1102498"/>
            <a:chExt cx="4496569" cy="1497470"/>
          </a:xfrm>
        </p:grpSpPr>
        <p:sp>
          <p:nvSpPr>
            <p:cNvPr id="68" name="TextBox 67"/>
            <p:cNvSpPr txBox="1"/>
            <p:nvPr/>
          </p:nvSpPr>
          <p:spPr>
            <a:xfrm>
              <a:off x="3941883" y="1102498"/>
              <a:ext cx="47524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>
                  <a:latin typeface="Helvetica" charset="0"/>
                  <a:ea typeface="Helvetica" charset="0"/>
                  <a:cs typeface="Helvetica" charset="0"/>
                </a:rPr>
                <a:t>1.0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3941883" y="1317403"/>
              <a:ext cx="47524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>
                  <a:latin typeface="Helvetica" charset="0"/>
                  <a:ea typeface="Helvetica" charset="0"/>
                  <a:cs typeface="Helvetica" charset="0"/>
                </a:rPr>
                <a:t>0.8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3941883" y="1532308"/>
              <a:ext cx="47524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>
                  <a:latin typeface="Helvetica" charset="0"/>
                  <a:ea typeface="Helvetica" charset="0"/>
                  <a:cs typeface="Helvetica" charset="0"/>
                </a:rPr>
                <a:t>0.6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3941883" y="1747213"/>
              <a:ext cx="47524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>
                  <a:latin typeface="Helvetica" charset="0"/>
                  <a:ea typeface="Helvetica" charset="0"/>
                  <a:cs typeface="Helvetica" charset="0"/>
                </a:rPr>
                <a:t>0.4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3941883" y="1962118"/>
              <a:ext cx="47524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>
                  <a:latin typeface="Helvetica" charset="0"/>
                  <a:ea typeface="Helvetica" charset="0"/>
                  <a:cs typeface="Helvetica" charset="0"/>
                </a:rPr>
                <a:t>0.2</a:t>
              </a: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4135967" y="2292191"/>
              <a:ext cx="9277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>
                  <a:latin typeface="Helvetica" charset="0"/>
                  <a:ea typeface="Helvetica" charset="0"/>
                  <a:cs typeface="Helvetica" charset="0"/>
                </a:rPr>
                <a:t>Flagstat</a:t>
              </a: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5051304" y="2292191"/>
              <a:ext cx="118460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>
                  <a:latin typeface="Helvetica" charset="0"/>
                  <a:ea typeface="Helvetica" charset="0"/>
                  <a:cs typeface="Helvetica" charset="0"/>
                </a:rPr>
                <a:t>Qname Sort</a:t>
              </a: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6223477" y="2292191"/>
              <a:ext cx="148450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>
                  <a:latin typeface="Helvetica" charset="0"/>
                  <a:ea typeface="Helvetica" charset="0"/>
                  <a:cs typeface="Helvetica" charset="0"/>
                </a:rPr>
                <a:t>Coordinate Sort</a:t>
              </a: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7695550" y="2292191"/>
              <a:ext cx="74290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>
                  <a:latin typeface="Helvetica" charset="0"/>
                  <a:ea typeface="Helvetica" charset="0"/>
                  <a:cs typeface="Helvetica" charset="0"/>
                </a:rPr>
                <a:t>Index</a:t>
              </a:r>
            </a:p>
          </p:txBody>
        </p:sp>
      </p:grpSp>
      <p:sp>
        <p:nvSpPr>
          <p:cNvPr id="93" name="TextBox 92"/>
          <p:cNvSpPr txBox="1"/>
          <p:nvPr/>
        </p:nvSpPr>
        <p:spPr>
          <a:xfrm>
            <a:off x="6876608" y="1175854"/>
            <a:ext cx="1986813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>
                <a:latin typeface="Helvetica" charset="0"/>
                <a:ea typeface="Helvetica" charset="0"/>
                <a:cs typeface="Helvetica" charset="0"/>
              </a:rPr>
              <a:t>2-socket 24-core Westmere</a:t>
            </a:r>
          </a:p>
          <a:p>
            <a:pPr algn="ctr"/>
            <a:r>
              <a:rPr lang="en-US" sz="1200">
                <a:latin typeface="Helvetica" charset="0"/>
                <a:ea typeface="Helvetica" charset="0"/>
                <a:cs typeface="Helvetica" charset="0"/>
              </a:rPr>
              <a:t>92 GiB DRAM, DF BSD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5132287" y="3063562"/>
            <a:ext cx="311729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>
                <a:latin typeface="Helvetica" charset="0"/>
                <a:ea typeface="Helvetica" charset="0"/>
                <a:cs typeface="Helvetica" charset="0"/>
              </a:rPr>
              <a:t>SAMTools Alignment Operations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1940392" y="2034953"/>
            <a:ext cx="7754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>
                <a:latin typeface="Helvetica" charset="0"/>
                <a:ea typeface="Helvetica" charset="0"/>
                <a:cs typeface="Helvetica" charset="0"/>
              </a:rPr>
              <a:t>marshal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1019324" y="1994887"/>
            <a:ext cx="9507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>
                <a:latin typeface="Helvetica" charset="0"/>
                <a:ea typeface="Helvetica" charset="0"/>
                <a:cs typeface="Helvetica" charset="0"/>
              </a:rPr>
              <a:t>un-marshal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580363" y="1152776"/>
            <a:ext cx="2910203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b="1">
                <a:latin typeface="Helvetica" charset="0"/>
                <a:ea typeface="Helvetica" charset="0"/>
                <a:cs typeface="Helvetica" charset="0"/>
              </a:rPr>
              <a:t>SAMTools Genomics Utilities</a:t>
            </a:r>
          </a:p>
        </p:txBody>
      </p:sp>
    </p:spTree>
    <p:extLst>
      <p:ext uri="{BB962C8B-B14F-4D97-AF65-F5344CB8AC3E}">
        <p14:creationId xmlns:p14="http://schemas.microsoft.com/office/powerpoint/2010/main" val="2000700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2" grpId="2" animBg="1"/>
      <p:bldP spid="22" grpId="3" animBg="1"/>
      <p:bldP spid="24" grpId="0" animBg="1"/>
      <p:bldP spid="24" grpId="1" animBg="1"/>
      <p:bldP spid="25" grpId="0" animBg="1"/>
      <p:bldP spid="25" grpId="1" animBg="1"/>
      <p:bldP spid="25" grpId="2" animBg="1"/>
      <p:bldP spid="25" grpId="3" animBg="1"/>
      <p:bldP spid="26" grpId="0"/>
      <p:bldP spid="26" grpId="1"/>
      <p:bldP spid="26" grpId="2"/>
      <p:bldP spid="26" grpId="3"/>
      <p:bldP spid="27" grpId="0"/>
      <p:bldP spid="27" grpId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4" grpId="0"/>
      <p:bldP spid="34" grpId="1"/>
      <p:bldP spid="35" grpId="0"/>
      <p:bldP spid="35" grpId="1"/>
      <p:bldP spid="65" grpId="0"/>
      <p:bldP spid="93" grpId="0"/>
      <p:bldP spid="94" grpId="0"/>
      <p:bldP spid="95" grpId="0"/>
      <p:bldP spid="95" grpId="1"/>
      <p:bldP spid="95" grpId="2"/>
      <p:bldP spid="96" grpId="0"/>
      <p:bldP spid="96" grpId="1"/>
      <p:bldP spid="96" grpId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5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576" y="1609344"/>
            <a:ext cx="4394200" cy="2921000"/>
          </a:xfrm>
          <a:prstGeom prst="rect">
            <a:avLst/>
          </a:prstGeom>
        </p:spPr>
      </p:pic>
      <p:sp>
        <p:nvSpPr>
          <p:cNvPr id="59" name="Rounded Rectangle 58"/>
          <p:cNvSpPr/>
          <p:nvPr/>
        </p:nvSpPr>
        <p:spPr>
          <a:xfrm>
            <a:off x="4677810" y="1762080"/>
            <a:ext cx="204581" cy="237329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algn="r">
              <a:lnSpc>
                <a:spcPct val="90000"/>
              </a:lnSpc>
            </a:pPr>
            <a:endParaRPr lang="en-US" sz="1100" dirty="0">
              <a:solidFill>
                <a:schemeClr val="tx1">
                  <a:lumMod val="95000"/>
                  <a:lumOff val="5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4521215" y="1360196"/>
            <a:ext cx="16596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0" dirty="0">
                <a:solidFill>
                  <a:prstClr val="black"/>
                </a:solidFill>
                <a:latin typeface="Helvetica" charset="0"/>
                <a:ea typeface="Helvetica" charset="0"/>
                <a:cs typeface="Helvetica" charset="0"/>
              </a:rPr>
              <a:t>GET per second</a:t>
            </a:r>
            <a:endParaRPr kumimoji="0" lang="en-US" sz="1100" i="1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Single-System Client-Server</a:t>
            </a:r>
          </a:p>
        </p:txBody>
      </p:sp>
      <p:sp>
        <p:nvSpPr>
          <p:cNvPr id="4" name="Oval 3"/>
          <p:cNvSpPr/>
          <p:nvPr/>
        </p:nvSpPr>
        <p:spPr>
          <a:xfrm>
            <a:off x="836809" y="1823332"/>
            <a:ext cx="479655" cy="450373"/>
          </a:xfrm>
          <a:prstGeom prst="ellipse">
            <a:avLst/>
          </a:prstGeom>
          <a:solidFill>
            <a:srgbClr val="0096D6"/>
          </a:solidFill>
          <a:ln w="19050" cap="rnd" cmpd="sng" algn="ctr">
            <a:solidFill>
              <a:srgbClr val="0096D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charset="0"/>
                <a:ea typeface="Helvetica" charset="0"/>
                <a:cs typeface="Helvetica" charset="0"/>
              </a:rPr>
              <a:t>C</a:t>
            </a:r>
          </a:p>
        </p:txBody>
      </p:sp>
      <p:cxnSp>
        <p:nvCxnSpPr>
          <p:cNvPr id="13" name="Straight Arrow Connector 27"/>
          <p:cNvCxnSpPr/>
          <p:nvPr/>
        </p:nvCxnSpPr>
        <p:spPr>
          <a:xfrm rot="5400000">
            <a:off x="3298488" y="2535203"/>
            <a:ext cx="684995" cy="467852"/>
          </a:xfrm>
          <a:prstGeom prst="curvedConnector2">
            <a:avLst/>
          </a:prstGeom>
          <a:noFill/>
          <a:ln w="19050" cap="rnd" cmpd="sng" algn="ctr">
            <a:solidFill>
              <a:sysClr val="windowText" lastClr="000000"/>
            </a:solidFill>
            <a:prstDash val="solid"/>
            <a:miter lim="800000"/>
            <a:headEnd type="triangle" w="lg" len="med"/>
            <a:tailEnd type="none" w="lg" len="med"/>
          </a:ln>
          <a:effectLst/>
        </p:spPr>
      </p:cxnSp>
      <p:cxnSp>
        <p:nvCxnSpPr>
          <p:cNvPr id="14" name="Straight Arrow Connector 27"/>
          <p:cNvCxnSpPr/>
          <p:nvPr/>
        </p:nvCxnSpPr>
        <p:spPr>
          <a:xfrm rot="5400000">
            <a:off x="3390555" y="2705054"/>
            <a:ext cx="684995" cy="467852"/>
          </a:xfrm>
          <a:prstGeom prst="curvedConnector2">
            <a:avLst/>
          </a:prstGeom>
          <a:noFill/>
          <a:ln w="19050" cap="rnd" cmpd="sng" algn="ctr">
            <a:solidFill>
              <a:sysClr val="windowText" lastClr="000000"/>
            </a:solidFill>
            <a:prstDash val="solid"/>
            <a:miter lim="800000"/>
            <a:headEnd type="none" w="lg" len="med"/>
            <a:tailEnd type="triangle" w="lg" len="med"/>
          </a:ln>
          <a:effectLst/>
        </p:spPr>
      </p:cxnSp>
      <p:cxnSp>
        <p:nvCxnSpPr>
          <p:cNvPr id="12" name="Straight Arrow Connector 27"/>
          <p:cNvCxnSpPr/>
          <p:nvPr/>
        </p:nvCxnSpPr>
        <p:spPr>
          <a:xfrm rot="16200000" flipH="1">
            <a:off x="1055843" y="2526577"/>
            <a:ext cx="684148" cy="499346"/>
          </a:xfrm>
          <a:prstGeom prst="curvedConnector2">
            <a:avLst/>
          </a:prstGeom>
          <a:noFill/>
          <a:ln w="19050" cap="rnd" cmpd="sng" algn="ctr">
            <a:solidFill>
              <a:sysClr val="windowText" lastClr="000000"/>
            </a:solidFill>
            <a:prstDash val="solid"/>
            <a:miter lim="800000"/>
            <a:headEnd type="none" w="lg" len="med"/>
            <a:tailEnd type="triangle" w="lg" len="med"/>
          </a:ln>
          <a:effectLst/>
        </p:spPr>
      </p:cxnSp>
      <p:cxnSp>
        <p:nvCxnSpPr>
          <p:cNvPr id="15" name="Straight Arrow Connector 27"/>
          <p:cNvCxnSpPr/>
          <p:nvPr/>
        </p:nvCxnSpPr>
        <p:spPr>
          <a:xfrm rot="16200000" flipH="1">
            <a:off x="789155" y="2546087"/>
            <a:ext cx="684148" cy="499346"/>
          </a:xfrm>
          <a:prstGeom prst="curvedConnector2">
            <a:avLst/>
          </a:prstGeom>
          <a:noFill/>
          <a:ln w="19050" cap="rnd" cmpd="sng" algn="ctr">
            <a:solidFill>
              <a:sysClr val="windowText" lastClr="000000"/>
            </a:solidFill>
            <a:prstDash val="solid"/>
            <a:miter lim="800000"/>
            <a:headEnd type="triangle" w="lg" len="med"/>
            <a:tailEnd type="none" w="lg" len="med"/>
          </a:ln>
          <a:effectLst/>
        </p:spPr>
      </p:cxnSp>
      <p:sp>
        <p:nvSpPr>
          <p:cNvPr id="16" name="Rectangle 15"/>
          <p:cNvSpPr/>
          <p:nvPr/>
        </p:nvSpPr>
        <p:spPr>
          <a:xfrm>
            <a:off x="4946334" y="1893114"/>
            <a:ext cx="37404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>
                <a:solidFill>
                  <a:prstClr val="black"/>
                </a:solidFill>
                <a:latin typeface="Helvetica" charset="0"/>
                <a:ea typeface="Helvetica" charset="0"/>
                <a:cs typeface="Helvetica" charset="0"/>
              </a:rPr>
              <a:t>Redis – UNIX Sockets</a:t>
            </a:r>
            <a:endParaRPr lang="en-US" sz="1400" i="1" kern="0" dirty="0">
              <a:solidFill>
                <a:prstClr val="black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kern="0" dirty="0">
                <a:solidFill>
                  <a:prstClr val="black"/>
                </a:solidFill>
                <a:latin typeface="Helvetica" charset="0"/>
                <a:ea typeface="Helvetica" charset="0"/>
                <a:cs typeface="Helvetica" charset="0"/>
              </a:rPr>
              <a:t>Serialized data into sockets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kern="0" dirty="0">
                <a:solidFill>
                  <a:prstClr val="black"/>
                </a:solidFill>
                <a:latin typeface="Helvetica" charset="0"/>
                <a:ea typeface="Helvetica" charset="0"/>
                <a:cs typeface="Helvetica" charset="0"/>
              </a:rPr>
              <a:t>Buffer copying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kern="0" dirty="0">
                <a:solidFill>
                  <a:prstClr val="black"/>
                </a:solidFill>
                <a:latin typeface="Helvetica" charset="0"/>
                <a:ea typeface="Helvetica" charset="0"/>
                <a:cs typeface="Helvetica" charset="0"/>
              </a:rPr>
              <a:t>Scheduling coordination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56515-33A5-6948-9EAC-4BC7FDD2EA78}" type="slidenum">
              <a:rPr lang="en-US"/>
              <a:t>14</a:t>
            </a:fld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1398703" y="1953580"/>
            <a:ext cx="61102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ash"/>
            <a:head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862995" y="2179873"/>
            <a:ext cx="760809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ash"/>
            <a:head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252135" y="2505368"/>
            <a:ext cx="25118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>
                <a:latin typeface="Helvetica" charset="0"/>
                <a:ea typeface="Helvetica" charset="0"/>
                <a:cs typeface="Helvetica" charset="0"/>
              </a:rPr>
              <a:t>marshal  +  unmarshal</a:t>
            </a:r>
          </a:p>
        </p:txBody>
      </p:sp>
      <p:grpSp>
        <p:nvGrpSpPr>
          <p:cNvPr id="54" name="Group 53"/>
          <p:cNvGrpSpPr/>
          <p:nvPr/>
        </p:nvGrpSpPr>
        <p:grpSpPr>
          <a:xfrm>
            <a:off x="353164" y="1404084"/>
            <a:ext cx="4027247" cy="2700585"/>
            <a:chOff x="353164" y="1404084"/>
            <a:chExt cx="4027247" cy="2700585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635726" y="2825760"/>
              <a:ext cx="3744685" cy="0"/>
            </a:xfrm>
            <a:prstGeom prst="line">
              <a:avLst/>
            </a:prstGeom>
            <a:noFill/>
            <a:ln w="19050" cap="rnd" cmpd="sng" algn="ctr">
              <a:solidFill>
                <a:sysClr val="windowText" lastClr="000000"/>
              </a:solidFill>
              <a:prstDash val="dash"/>
              <a:miter lim="800000"/>
            </a:ln>
            <a:effectLst/>
          </p:spPr>
        </p:cxnSp>
        <p:sp>
          <p:nvSpPr>
            <p:cNvPr id="30" name="Rounded Rectangle 29"/>
            <p:cNvSpPr/>
            <p:nvPr/>
          </p:nvSpPr>
          <p:spPr>
            <a:xfrm>
              <a:off x="1732752" y="3048109"/>
              <a:ext cx="700872" cy="23485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bg1">
                  <a:lumMod val="50000"/>
                </a:scheme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sz="1600" dirty="0">
                <a:latin typeface="Helvetica" charset="0"/>
                <a:ea typeface="Helvetica" charset="0"/>
                <a:cs typeface="Helvetica" charset="0"/>
              </a:endParaRPr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2162123" y="3200636"/>
              <a:ext cx="700872" cy="23485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bg1">
                  <a:lumMod val="50000"/>
                </a:scheme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sz="1600" dirty="0">
                <a:latin typeface="Helvetica" charset="0"/>
                <a:ea typeface="Helvetica" charset="0"/>
                <a:cs typeface="Helvetica" charset="0"/>
              </a:endParaRPr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2600418" y="3048109"/>
              <a:ext cx="700872" cy="23485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bg1">
                  <a:lumMod val="50000"/>
                </a:scheme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sz="1600" dirty="0">
                <a:latin typeface="Helvetica" charset="0"/>
                <a:ea typeface="Helvetica" charset="0"/>
                <a:cs typeface="Helvetica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 rot="5400000">
              <a:off x="-272506" y="2029754"/>
              <a:ext cx="158989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>
                  <a:latin typeface="Helvetica" charset="0"/>
                  <a:ea typeface="Helvetica" charset="0"/>
                  <a:cs typeface="Helvetica" charset="0"/>
                </a:rPr>
                <a:t>user space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 rot="5400000">
              <a:off x="-267337" y="3140445"/>
              <a:ext cx="158989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>
                  <a:latin typeface="Helvetica" charset="0"/>
                  <a:ea typeface="Helvetica" charset="0"/>
                  <a:cs typeface="Helvetica" charset="0"/>
                </a:rPr>
                <a:t>kernel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868159" y="3657836"/>
              <a:ext cx="14706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>
                  <a:latin typeface="Helvetica" charset="0"/>
                  <a:ea typeface="Helvetica" charset="0"/>
                  <a:cs typeface="Helvetica" charset="0"/>
                </a:rPr>
                <a:t>buffers</a:t>
              </a:r>
            </a:p>
          </p:txBody>
        </p:sp>
      </p:grpSp>
      <p:cxnSp>
        <p:nvCxnSpPr>
          <p:cNvPr id="49" name="Straight Connector 48"/>
          <p:cNvCxnSpPr/>
          <p:nvPr/>
        </p:nvCxnSpPr>
        <p:spPr>
          <a:xfrm>
            <a:off x="1643303" y="2178249"/>
            <a:ext cx="1051081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ash"/>
            <a:head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2162123" y="1953580"/>
            <a:ext cx="1058524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ash"/>
            <a:head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5" name="Oval 54"/>
          <p:cNvSpPr/>
          <p:nvPr/>
        </p:nvSpPr>
        <p:spPr>
          <a:xfrm>
            <a:off x="3708260" y="1802400"/>
            <a:ext cx="533559" cy="502821"/>
          </a:xfrm>
          <a:prstGeom prst="ellipse">
            <a:avLst/>
          </a:prstGeom>
          <a:solidFill>
            <a:srgbClr val="0096D6">
              <a:lumMod val="40000"/>
              <a:lumOff val="60000"/>
            </a:srgbClr>
          </a:solidFill>
          <a:ln w="19050" cap="rnd" cmpd="sng" algn="ctr">
            <a:solidFill>
              <a:srgbClr val="0096D6">
                <a:lumMod val="40000"/>
                <a:lumOff val="6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Helvetica" charset="0"/>
                <a:ea typeface="Helvetica" charset="0"/>
                <a:cs typeface="Helvetica" charset="0"/>
              </a:rPr>
              <a:t>S</a:t>
            </a:r>
          </a:p>
        </p:txBody>
      </p:sp>
      <p:sp>
        <p:nvSpPr>
          <p:cNvPr id="57" name="Rectangle 56"/>
          <p:cNvSpPr/>
          <p:nvPr/>
        </p:nvSpPr>
        <p:spPr>
          <a:xfrm>
            <a:off x="7881159" y="3223127"/>
            <a:ext cx="690697" cy="3091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charset="0"/>
                <a:ea typeface="Helvetica" charset="0"/>
                <a:cs typeface="Helvetica" charset="0"/>
              </a:rPr>
              <a:t>Redis</a:t>
            </a:r>
            <a:endParaRPr kumimoji="0" lang="en-US" sz="1100" i="1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7830860" y="2509857"/>
            <a:ext cx="97724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charset="0"/>
                <a:ea typeface="Helvetica" charset="0"/>
                <a:cs typeface="Helvetica" charset="0"/>
              </a:rPr>
              <a:t>Redis 6x</a:t>
            </a:r>
            <a:endParaRPr kumimoji="0" lang="en-US" sz="1100" i="1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973376" y="4555653"/>
            <a:ext cx="1986813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>
                <a:latin typeface="Helvetica" charset="0"/>
                <a:ea typeface="Helvetica" charset="0"/>
                <a:cs typeface="Helvetica" charset="0"/>
              </a:rPr>
              <a:t>2-socket 24-core Westmere</a:t>
            </a:r>
          </a:p>
          <a:p>
            <a:pPr algn="ctr"/>
            <a:r>
              <a:rPr lang="en-US" sz="1200">
                <a:latin typeface="Helvetica" charset="0"/>
                <a:ea typeface="Helvetica" charset="0"/>
                <a:cs typeface="Helvetica" charset="0"/>
              </a:rPr>
              <a:t>92 GiB DRAM, DF BSD</a:t>
            </a:r>
          </a:p>
        </p:txBody>
      </p:sp>
    </p:spTree>
    <p:extLst>
      <p:ext uri="{BB962C8B-B14F-4D97-AF65-F5344CB8AC3E}">
        <p14:creationId xmlns:p14="http://schemas.microsoft.com/office/powerpoint/2010/main" val="1156987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16" grpId="0"/>
      <p:bldP spid="31" grpId="0"/>
      <p:bldP spid="57" grpId="0"/>
      <p:bldP spid="57" grpId="1"/>
      <p:bldP spid="58" grpId="0"/>
      <p:bldP spid="58" grpId="1"/>
      <p:bldP spid="3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609" y="1606900"/>
            <a:ext cx="4394200" cy="2921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Single-System Client-Server</a:t>
            </a:r>
          </a:p>
        </p:txBody>
      </p:sp>
      <p:grpSp>
        <p:nvGrpSpPr>
          <p:cNvPr id="77" name="Group 76"/>
          <p:cNvGrpSpPr/>
          <p:nvPr/>
        </p:nvGrpSpPr>
        <p:grpSpPr>
          <a:xfrm>
            <a:off x="2789194" y="2260837"/>
            <a:ext cx="1714341" cy="199750"/>
            <a:chOff x="8082253" y="5818325"/>
            <a:chExt cx="1714341" cy="199750"/>
          </a:xfrm>
        </p:grpSpPr>
        <p:sp>
          <p:nvSpPr>
            <p:cNvPr id="78" name="Rounded Rectangle 77"/>
            <p:cNvSpPr/>
            <p:nvPr/>
          </p:nvSpPr>
          <p:spPr>
            <a:xfrm>
              <a:off x="8082253" y="5820138"/>
              <a:ext cx="342741" cy="197937"/>
            </a:xfrm>
            <a:prstGeom prst="roundRect">
              <a:avLst/>
            </a:prstGeom>
            <a:solidFill>
              <a:srgbClr val="92D050"/>
            </a:solidFill>
            <a:ln w="19050" cap="rnd" cmpd="sng" algn="ctr">
              <a:solidFill>
                <a:srgbClr val="92D05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"/>
                <a:cs typeface=""/>
              </a:endParaRPr>
            </a:p>
          </p:txBody>
        </p:sp>
        <p:sp>
          <p:nvSpPr>
            <p:cNvPr id="79" name="Rounded Rectangle 78"/>
            <p:cNvSpPr/>
            <p:nvPr/>
          </p:nvSpPr>
          <p:spPr>
            <a:xfrm>
              <a:off x="8482064" y="5820138"/>
              <a:ext cx="1086089" cy="197937"/>
            </a:xfrm>
            <a:prstGeom prst="roundRect">
              <a:avLst/>
            </a:prstGeom>
            <a:solidFill>
              <a:srgbClr val="BFE2CA"/>
            </a:solidFill>
            <a:ln w="19050" cap="rnd" cmpd="sng" algn="ctr">
              <a:solidFill>
                <a:srgbClr val="BFE2CA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Helvetica" charset="0"/>
                  <a:ea typeface="Helvetica" charset="0"/>
                  <a:cs typeface="Helvetica" charset="0"/>
                </a:rPr>
                <a:t>Server VAS</a:t>
              </a:r>
            </a:p>
          </p:txBody>
        </p:sp>
        <p:sp>
          <p:nvSpPr>
            <p:cNvPr id="80" name="Rounded Rectangle 79"/>
            <p:cNvSpPr/>
            <p:nvPr/>
          </p:nvSpPr>
          <p:spPr>
            <a:xfrm>
              <a:off x="9625223" y="5818325"/>
              <a:ext cx="171371" cy="197937"/>
            </a:xfrm>
            <a:prstGeom prst="roundRect">
              <a:avLst/>
            </a:prstGeom>
            <a:solidFill>
              <a:srgbClr val="92D050"/>
            </a:solidFill>
            <a:ln w="19050" cap="rnd" cmpd="sng" algn="ctr">
              <a:solidFill>
                <a:srgbClr val="92D05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"/>
                <a:cs typeface=""/>
              </a:endParaRPr>
            </a:p>
          </p:txBody>
        </p:sp>
      </p:grpSp>
      <p:sp>
        <p:nvSpPr>
          <p:cNvPr id="81" name="Oval 80"/>
          <p:cNvSpPr/>
          <p:nvPr/>
        </p:nvSpPr>
        <p:spPr>
          <a:xfrm>
            <a:off x="3388041" y="1708181"/>
            <a:ext cx="533559" cy="502821"/>
          </a:xfrm>
          <a:prstGeom prst="ellipse">
            <a:avLst/>
          </a:prstGeom>
          <a:solidFill>
            <a:srgbClr val="0096D6">
              <a:lumMod val="40000"/>
              <a:lumOff val="60000"/>
            </a:srgbClr>
          </a:solidFill>
          <a:ln w="19050" cap="rnd" cmpd="sng" algn="ctr">
            <a:solidFill>
              <a:srgbClr val="0096D6">
                <a:lumMod val="40000"/>
                <a:lumOff val="6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Helvetica" charset="0"/>
                <a:ea typeface="Helvetica" charset="0"/>
                <a:cs typeface="Helvetica" charset="0"/>
              </a:rPr>
              <a:t>S</a:t>
            </a:r>
          </a:p>
        </p:txBody>
      </p:sp>
      <p:sp>
        <p:nvSpPr>
          <p:cNvPr id="82" name="Oval 81"/>
          <p:cNvSpPr/>
          <p:nvPr/>
        </p:nvSpPr>
        <p:spPr>
          <a:xfrm>
            <a:off x="2124119" y="1945216"/>
            <a:ext cx="458497" cy="368843"/>
          </a:xfrm>
          <a:prstGeom prst="ellipse">
            <a:avLst/>
          </a:prstGeom>
          <a:solidFill>
            <a:srgbClr val="0096D6"/>
          </a:solidFill>
          <a:ln w="19050" cap="rnd" cmpd="sng" algn="ctr">
            <a:solidFill>
              <a:srgbClr val="0096D6"/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charset="0"/>
                <a:ea typeface="Helvetica" charset="0"/>
                <a:cs typeface="Helvetica" charset="0"/>
              </a:rPr>
              <a:t>C0</a:t>
            </a:r>
          </a:p>
        </p:txBody>
      </p:sp>
      <p:sp>
        <p:nvSpPr>
          <p:cNvPr id="83" name="Oval 82"/>
          <p:cNvSpPr/>
          <p:nvPr/>
        </p:nvSpPr>
        <p:spPr>
          <a:xfrm>
            <a:off x="2114798" y="2524486"/>
            <a:ext cx="458497" cy="368843"/>
          </a:xfrm>
          <a:prstGeom prst="ellipse">
            <a:avLst/>
          </a:prstGeom>
          <a:solidFill>
            <a:srgbClr val="0096D6"/>
          </a:solidFill>
          <a:ln w="19050" cap="rnd" cmpd="sng" algn="ctr">
            <a:solidFill>
              <a:srgbClr val="0096D6"/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charset="0"/>
                <a:ea typeface="Helvetica" charset="0"/>
                <a:cs typeface="Helvetica" charset="0"/>
              </a:rPr>
              <a:t>C1</a:t>
            </a:r>
          </a:p>
        </p:txBody>
      </p:sp>
      <p:sp>
        <p:nvSpPr>
          <p:cNvPr id="84" name="Oval 83"/>
          <p:cNvSpPr/>
          <p:nvPr/>
        </p:nvSpPr>
        <p:spPr>
          <a:xfrm>
            <a:off x="2106982" y="3128618"/>
            <a:ext cx="458497" cy="368843"/>
          </a:xfrm>
          <a:prstGeom prst="ellipse">
            <a:avLst/>
          </a:prstGeom>
          <a:solidFill>
            <a:srgbClr val="0096D6"/>
          </a:solidFill>
          <a:ln w="19050" cap="rnd" cmpd="sng" algn="ctr">
            <a:solidFill>
              <a:srgbClr val="0096D6"/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charset="0"/>
                <a:ea typeface="Helvetica" charset="0"/>
                <a:cs typeface="Helvetica" charset="0"/>
              </a:rPr>
              <a:t>C2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3911680" y="2557012"/>
            <a:ext cx="609600" cy="25525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get!</a:t>
            </a:r>
          </a:p>
        </p:txBody>
      </p:sp>
      <p:grpSp>
        <p:nvGrpSpPr>
          <p:cNvPr id="91" name="Group 90"/>
          <p:cNvGrpSpPr/>
          <p:nvPr/>
        </p:nvGrpSpPr>
        <p:grpSpPr>
          <a:xfrm>
            <a:off x="2935273" y="2503349"/>
            <a:ext cx="1482576" cy="406278"/>
            <a:chOff x="6818232" y="4530574"/>
            <a:chExt cx="1727598" cy="502822"/>
          </a:xfrm>
        </p:grpSpPr>
        <p:sp>
          <p:nvSpPr>
            <p:cNvPr id="92" name="Oval 91"/>
            <p:cNvSpPr/>
            <p:nvPr/>
          </p:nvSpPr>
          <p:spPr>
            <a:xfrm>
              <a:off x="6818232" y="4530575"/>
              <a:ext cx="533559" cy="502821"/>
            </a:xfrm>
            <a:prstGeom prst="ellipse">
              <a:avLst/>
            </a:prstGeom>
            <a:solidFill>
              <a:srgbClr val="0096D6"/>
            </a:solidFill>
            <a:ln w="19050" cap="rnd" cmpd="sng" algn="ctr">
              <a:solidFill>
                <a:srgbClr val="0096D6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" charset="0"/>
                  <a:ea typeface="Helvetica" charset="0"/>
                  <a:cs typeface="Helvetica" charset="0"/>
                </a:rPr>
                <a:t>C0</a:t>
              </a:r>
            </a:p>
          </p:txBody>
        </p:sp>
        <p:sp>
          <p:nvSpPr>
            <p:cNvPr id="93" name="Oval 92"/>
            <p:cNvSpPr/>
            <p:nvPr/>
          </p:nvSpPr>
          <p:spPr>
            <a:xfrm>
              <a:off x="7415252" y="4530574"/>
              <a:ext cx="533559" cy="502821"/>
            </a:xfrm>
            <a:prstGeom prst="ellipse">
              <a:avLst/>
            </a:prstGeom>
            <a:solidFill>
              <a:srgbClr val="0096D6"/>
            </a:solidFill>
            <a:ln w="19050" cap="rnd" cmpd="sng" algn="ctr">
              <a:solidFill>
                <a:srgbClr val="0096D6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" charset="0"/>
                  <a:ea typeface="Helvetica" charset="0"/>
                  <a:cs typeface="Helvetica" charset="0"/>
                </a:rPr>
                <a:t>C1</a:t>
              </a:r>
            </a:p>
          </p:txBody>
        </p:sp>
        <p:sp>
          <p:nvSpPr>
            <p:cNvPr id="94" name="Oval 93"/>
            <p:cNvSpPr/>
            <p:nvPr/>
          </p:nvSpPr>
          <p:spPr>
            <a:xfrm>
              <a:off x="8012271" y="4530575"/>
              <a:ext cx="533559" cy="502821"/>
            </a:xfrm>
            <a:prstGeom prst="ellipse">
              <a:avLst/>
            </a:prstGeom>
            <a:solidFill>
              <a:srgbClr val="0096D6"/>
            </a:solidFill>
            <a:ln w="19050" cap="rnd" cmpd="sng" algn="ctr">
              <a:solidFill>
                <a:srgbClr val="0096D6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" charset="0"/>
                  <a:ea typeface="Helvetica" charset="0"/>
                  <a:cs typeface="Helvetica" charset="0"/>
                </a:rPr>
                <a:t>C2</a:t>
              </a:r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2777518" y="2953115"/>
            <a:ext cx="1809826" cy="255250"/>
            <a:chOff x="3697025" y="5747260"/>
            <a:chExt cx="1809826" cy="255250"/>
          </a:xfrm>
        </p:grpSpPr>
        <p:sp>
          <p:nvSpPr>
            <p:cNvPr id="96" name="TextBox 95"/>
            <p:cNvSpPr txBox="1"/>
            <p:nvPr/>
          </p:nvSpPr>
          <p:spPr>
            <a:xfrm>
              <a:off x="3697025" y="5747260"/>
              <a:ext cx="609600" cy="255250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get!</a:t>
              </a: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4297138" y="5747260"/>
              <a:ext cx="609600" cy="255250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get!</a:t>
              </a: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4897251" y="5747260"/>
              <a:ext cx="609600" cy="255250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get!</a:t>
              </a:r>
            </a:p>
          </p:txBody>
        </p:sp>
      </p:grpSp>
      <p:sp>
        <p:nvSpPr>
          <p:cNvPr id="115" name="Rectangle 114"/>
          <p:cNvSpPr/>
          <p:nvPr/>
        </p:nvSpPr>
        <p:spPr>
          <a:xfrm>
            <a:off x="980082" y="3954476"/>
            <a:ext cx="331668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>
                <a:latin typeface="Helvetica" charset="0"/>
                <a:ea typeface="Helvetica" charset="0"/>
                <a:cs typeface="Helvetica" charset="0"/>
              </a:rPr>
              <a:t>Redis with SpaceJMP</a:t>
            </a:r>
            <a:endParaRPr lang="en-US" sz="1600" b="1" i="1" dirty="0">
              <a:latin typeface="Helvetica" charset="0"/>
              <a:ea typeface="Helvetica" charset="0"/>
              <a:cs typeface="Helvetica" charset="0"/>
            </a:endParaRPr>
          </a:p>
        </p:txBody>
      </p:sp>
      <p:grpSp>
        <p:nvGrpSpPr>
          <p:cNvPr id="124" name="Group 123"/>
          <p:cNvGrpSpPr/>
          <p:nvPr/>
        </p:nvGrpSpPr>
        <p:grpSpPr>
          <a:xfrm>
            <a:off x="316064" y="2034479"/>
            <a:ext cx="1714341" cy="192061"/>
            <a:chOff x="8082253" y="5818325"/>
            <a:chExt cx="1714341" cy="199750"/>
          </a:xfrm>
        </p:grpSpPr>
        <p:sp>
          <p:nvSpPr>
            <p:cNvPr id="125" name="Rounded Rectangle 124"/>
            <p:cNvSpPr/>
            <p:nvPr/>
          </p:nvSpPr>
          <p:spPr>
            <a:xfrm>
              <a:off x="8082253" y="5820138"/>
              <a:ext cx="342741" cy="197937"/>
            </a:xfrm>
            <a:prstGeom prst="roundRect">
              <a:avLst/>
            </a:prstGeom>
            <a:solidFill>
              <a:srgbClr val="92D050"/>
            </a:solidFill>
            <a:ln w="19050">
              <a:solidFill>
                <a:srgbClr val="92D05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dirty="0"/>
            </a:p>
          </p:txBody>
        </p:sp>
        <p:sp>
          <p:nvSpPr>
            <p:cNvPr id="126" name="Rounded Rectangle 125"/>
            <p:cNvSpPr/>
            <p:nvPr/>
          </p:nvSpPr>
          <p:spPr>
            <a:xfrm>
              <a:off x="8482064" y="5820138"/>
              <a:ext cx="1086089" cy="197937"/>
            </a:xfrm>
            <a:prstGeom prst="roundRect">
              <a:avLst/>
            </a:prstGeom>
            <a:solidFill>
              <a:srgbClr val="BFE2CA"/>
            </a:solidFill>
            <a:ln w="19050">
              <a:solidFill>
                <a:srgbClr val="BFE2CA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1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Helvetica" charset="0"/>
                  <a:ea typeface="Helvetica" charset="0"/>
                  <a:cs typeface="Helvetica" charset="0"/>
                </a:rPr>
                <a:t>Client VAS</a:t>
              </a:r>
              <a:endPara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" charset="0"/>
                <a:ea typeface="Helvetica" charset="0"/>
                <a:cs typeface="Helvetica" charset="0"/>
              </a:endParaRPr>
            </a:p>
          </p:txBody>
        </p:sp>
        <p:sp>
          <p:nvSpPr>
            <p:cNvPr id="127" name="Rounded Rectangle 126"/>
            <p:cNvSpPr/>
            <p:nvPr/>
          </p:nvSpPr>
          <p:spPr>
            <a:xfrm>
              <a:off x="9625223" y="5818325"/>
              <a:ext cx="171371" cy="197937"/>
            </a:xfrm>
            <a:prstGeom prst="roundRect">
              <a:avLst/>
            </a:prstGeom>
            <a:solidFill>
              <a:srgbClr val="92D050"/>
            </a:solidFill>
            <a:ln w="19050">
              <a:solidFill>
                <a:srgbClr val="92D05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dirty="0"/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321321" y="2613749"/>
            <a:ext cx="1714341" cy="192061"/>
            <a:chOff x="8082253" y="5818325"/>
            <a:chExt cx="1714341" cy="199750"/>
          </a:xfrm>
        </p:grpSpPr>
        <p:sp>
          <p:nvSpPr>
            <p:cNvPr id="133" name="Rounded Rectangle 132"/>
            <p:cNvSpPr/>
            <p:nvPr/>
          </p:nvSpPr>
          <p:spPr>
            <a:xfrm>
              <a:off x="8082253" y="5820138"/>
              <a:ext cx="342741" cy="197937"/>
            </a:xfrm>
            <a:prstGeom prst="roundRect">
              <a:avLst/>
            </a:prstGeom>
            <a:solidFill>
              <a:srgbClr val="92D050"/>
            </a:solidFill>
            <a:ln w="19050">
              <a:solidFill>
                <a:srgbClr val="92D05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dirty="0"/>
            </a:p>
          </p:txBody>
        </p:sp>
        <p:sp>
          <p:nvSpPr>
            <p:cNvPr id="134" name="Rounded Rectangle 133"/>
            <p:cNvSpPr/>
            <p:nvPr/>
          </p:nvSpPr>
          <p:spPr>
            <a:xfrm>
              <a:off x="8482064" y="5820138"/>
              <a:ext cx="1086089" cy="197937"/>
            </a:xfrm>
            <a:prstGeom prst="roundRect">
              <a:avLst/>
            </a:prstGeom>
            <a:solidFill>
              <a:srgbClr val="BFE2CA"/>
            </a:solidFill>
            <a:ln w="19050">
              <a:solidFill>
                <a:srgbClr val="BFE2CA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1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Helvetica" charset="0"/>
                  <a:ea typeface="Helvetica" charset="0"/>
                  <a:cs typeface="Helvetica" charset="0"/>
                </a:rPr>
                <a:t>Client VAS</a:t>
              </a:r>
              <a:endPara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" charset="0"/>
                <a:ea typeface="Helvetica" charset="0"/>
                <a:cs typeface="Helvetica" charset="0"/>
              </a:endParaRPr>
            </a:p>
          </p:txBody>
        </p:sp>
        <p:sp>
          <p:nvSpPr>
            <p:cNvPr id="135" name="Rounded Rectangle 134"/>
            <p:cNvSpPr/>
            <p:nvPr/>
          </p:nvSpPr>
          <p:spPr>
            <a:xfrm>
              <a:off x="9625223" y="5818325"/>
              <a:ext cx="171371" cy="197937"/>
            </a:xfrm>
            <a:prstGeom prst="roundRect">
              <a:avLst/>
            </a:prstGeom>
            <a:solidFill>
              <a:srgbClr val="92D050"/>
            </a:solidFill>
            <a:ln w="19050">
              <a:solidFill>
                <a:srgbClr val="92D05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dirty="0"/>
            </a:p>
          </p:txBody>
        </p:sp>
      </p:grpSp>
      <p:grpSp>
        <p:nvGrpSpPr>
          <p:cNvPr id="136" name="Group 135"/>
          <p:cNvGrpSpPr/>
          <p:nvPr/>
        </p:nvGrpSpPr>
        <p:grpSpPr>
          <a:xfrm>
            <a:off x="326577" y="3186568"/>
            <a:ext cx="1714341" cy="192061"/>
            <a:chOff x="8082253" y="5818325"/>
            <a:chExt cx="1714341" cy="199750"/>
          </a:xfrm>
        </p:grpSpPr>
        <p:sp>
          <p:nvSpPr>
            <p:cNvPr id="137" name="Rounded Rectangle 136"/>
            <p:cNvSpPr/>
            <p:nvPr/>
          </p:nvSpPr>
          <p:spPr>
            <a:xfrm>
              <a:off x="8082253" y="5820138"/>
              <a:ext cx="342741" cy="197937"/>
            </a:xfrm>
            <a:prstGeom prst="roundRect">
              <a:avLst/>
            </a:prstGeom>
            <a:solidFill>
              <a:srgbClr val="92D050"/>
            </a:solidFill>
            <a:ln w="19050">
              <a:solidFill>
                <a:srgbClr val="92D05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dirty="0"/>
            </a:p>
          </p:txBody>
        </p:sp>
        <p:sp>
          <p:nvSpPr>
            <p:cNvPr id="138" name="Rounded Rectangle 137"/>
            <p:cNvSpPr/>
            <p:nvPr/>
          </p:nvSpPr>
          <p:spPr>
            <a:xfrm>
              <a:off x="8482064" y="5820138"/>
              <a:ext cx="1086089" cy="197937"/>
            </a:xfrm>
            <a:prstGeom prst="roundRect">
              <a:avLst/>
            </a:prstGeom>
            <a:solidFill>
              <a:srgbClr val="BFE2CA"/>
            </a:solidFill>
            <a:ln w="19050">
              <a:solidFill>
                <a:srgbClr val="BFE2CA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1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Helvetica" charset="0"/>
                  <a:ea typeface="Helvetica" charset="0"/>
                  <a:cs typeface="Helvetica" charset="0"/>
                </a:rPr>
                <a:t>Client VAS</a:t>
              </a:r>
              <a:endPara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" charset="0"/>
                <a:ea typeface="Helvetica" charset="0"/>
                <a:cs typeface="Helvetica" charset="0"/>
              </a:endParaRPr>
            </a:p>
          </p:txBody>
        </p:sp>
        <p:sp>
          <p:nvSpPr>
            <p:cNvPr id="139" name="Rounded Rectangle 138"/>
            <p:cNvSpPr/>
            <p:nvPr/>
          </p:nvSpPr>
          <p:spPr>
            <a:xfrm>
              <a:off x="9625223" y="5818325"/>
              <a:ext cx="171371" cy="197937"/>
            </a:xfrm>
            <a:prstGeom prst="roundRect">
              <a:avLst/>
            </a:prstGeom>
            <a:solidFill>
              <a:srgbClr val="92D050"/>
            </a:solidFill>
            <a:ln w="19050">
              <a:solidFill>
                <a:srgbClr val="92D05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dirty="0"/>
            </a:p>
          </p:txBody>
        </p:sp>
      </p:grpSp>
      <p:pic>
        <p:nvPicPr>
          <p:cNvPr id="144" name="Picture 14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609" y="1609344"/>
            <a:ext cx="4394200" cy="2920999"/>
          </a:xfrm>
          <a:prstGeom prst="rect">
            <a:avLst/>
          </a:prstGeom>
        </p:spPr>
      </p:pic>
      <p:sp>
        <p:nvSpPr>
          <p:cNvPr id="146" name="Rectangle 145"/>
          <p:cNvSpPr/>
          <p:nvPr/>
        </p:nvSpPr>
        <p:spPr>
          <a:xfrm>
            <a:off x="7876384" y="3226072"/>
            <a:ext cx="690697" cy="3091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charset="0"/>
                <a:ea typeface="Helvetica" charset="0"/>
                <a:cs typeface="Helvetica" charset="0"/>
              </a:rPr>
              <a:t>Redis</a:t>
            </a:r>
            <a:endParaRPr kumimoji="0" lang="en-US" sz="1100" i="1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47" name="Rectangle 146"/>
          <p:cNvSpPr/>
          <p:nvPr/>
        </p:nvSpPr>
        <p:spPr>
          <a:xfrm>
            <a:off x="7824973" y="2506903"/>
            <a:ext cx="97724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charset="0"/>
                <a:ea typeface="Helvetica" charset="0"/>
                <a:cs typeface="Helvetica" charset="0"/>
              </a:rPr>
              <a:t>Redis 6x</a:t>
            </a:r>
            <a:endParaRPr kumimoji="0" lang="en-US" sz="1100" i="1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48" name="Rectangle 147"/>
          <p:cNvSpPr/>
          <p:nvPr/>
        </p:nvSpPr>
        <p:spPr>
          <a:xfrm>
            <a:off x="6568221" y="2048608"/>
            <a:ext cx="12567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charset="0"/>
                <a:ea typeface="Helvetica" charset="0"/>
                <a:cs typeface="Helvetica" charset="0"/>
              </a:rPr>
              <a:t>RedisJMP</a:t>
            </a:r>
            <a:endParaRPr kumimoji="0" lang="en-US" sz="1100" i="1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41" name="Rounded Rectangle 140"/>
          <p:cNvSpPr/>
          <p:nvPr/>
        </p:nvSpPr>
        <p:spPr>
          <a:xfrm>
            <a:off x="4681674" y="1708181"/>
            <a:ext cx="204581" cy="237329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algn="r">
              <a:lnSpc>
                <a:spcPct val="90000"/>
              </a:lnSpc>
            </a:pPr>
            <a:endParaRPr lang="en-US" sz="1100" dirty="0">
              <a:solidFill>
                <a:schemeClr val="tx1">
                  <a:lumMod val="95000"/>
                  <a:lumOff val="5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50" name="Rectangle 149"/>
          <p:cNvSpPr/>
          <p:nvPr/>
        </p:nvSpPr>
        <p:spPr>
          <a:xfrm>
            <a:off x="4525079" y="1354422"/>
            <a:ext cx="16596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0" dirty="0">
                <a:solidFill>
                  <a:prstClr val="black"/>
                </a:solidFill>
                <a:latin typeface="Helvetica" charset="0"/>
                <a:ea typeface="Helvetica" charset="0"/>
                <a:cs typeface="Helvetica" charset="0"/>
              </a:rPr>
              <a:t>GET per second</a:t>
            </a:r>
            <a:endParaRPr kumimoji="0" lang="en-US" sz="1100" i="1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5973376" y="4555653"/>
            <a:ext cx="1986813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>
                <a:latin typeface="Helvetica" charset="0"/>
                <a:ea typeface="Helvetica" charset="0"/>
                <a:cs typeface="Helvetica" charset="0"/>
              </a:rPr>
              <a:t>2-socket 24-core Westmere</a:t>
            </a:r>
          </a:p>
          <a:p>
            <a:pPr algn="ctr"/>
            <a:r>
              <a:rPr lang="en-US" sz="1200">
                <a:latin typeface="Helvetica" charset="0"/>
                <a:ea typeface="Helvetica" charset="0"/>
                <a:cs typeface="Helvetica" charset="0"/>
              </a:rPr>
              <a:t>92 GiB DRAM, DF BSD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56515-33A5-6948-9EAC-4BC7FDD2EA78}" type="slidenum">
              <a:rPr lang="en-US"/>
              <a:pPr/>
              <a:t>15</a:t>
            </a:fld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3453183" y="2530610"/>
            <a:ext cx="458497" cy="368843"/>
          </a:xfrm>
          <a:prstGeom prst="ellipse">
            <a:avLst/>
          </a:prstGeom>
          <a:solidFill>
            <a:srgbClr val="0096D6"/>
          </a:solidFill>
          <a:ln w="19050" cap="rnd" cmpd="sng" algn="ctr">
            <a:solidFill>
              <a:srgbClr val="0096D6"/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charset="0"/>
                <a:ea typeface="Helvetica" charset="0"/>
                <a:cs typeface="Helvetica" charset="0"/>
              </a:rPr>
              <a:t>C0</a:t>
            </a:r>
          </a:p>
        </p:txBody>
      </p:sp>
    </p:spTree>
    <p:extLst>
      <p:ext uri="{BB962C8B-B14F-4D97-AF65-F5344CB8AC3E}">
        <p14:creationId xmlns:p14="http://schemas.microsoft.com/office/powerpoint/2010/main" val="412843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81" grpId="1" animBg="1"/>
      <p:bldP spid="82" grpId="0" animBg="1"/>
      <p:bldP spid="82" grpId="1" animBg="1"/>
      <p:bldP spid="82" grpId="2" animBg="1"/>
      <p:bldP spid="82" grpId="3" animBg="1"/>
      <p:bldP spid="83" grpId="0" animBg="1"/>
      <p:bldP spid="83" grpId="1" animBg="1"/>
      <p:bldP spid="84" grpId="0" animBg="1"/>
      <p:bldP spid="84" grpId="1" animBg="1"/>
      <p:bldP spid="85" grpId="0"/>
      <p:bldP spid="85" grpId="1"/>
      <p:bldP spid="148" grpId="0"/>
      <p:bldP spid="46" grpId="0" animBg="1"/>
      <p:bldP spid="46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Picture 15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23" y="1550018"/>
            <a:ext cx="4016808" cy="26734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Single-System Client-Server</a:t>
            </a:r>
          </a:p>
        </p:txBody>
      </p:sp>
      <p:sp>
        <p:nvSpPr>
          <p:cNvPr id="107" name="Oval 106"/>
          <p:cNvSpPr/>
          <p:nvPr/>
        </p:nvSpPr>
        <p:spPr>
          <a:xfrm>
            <a:off x="4983856" y="1178710"/>
            <a:ext cx="514119" cy="395914"/>
          </a:xfrm>
          <a:prstGeom prst="ellipse">
            <a:avLst/>
          </a:prstGeom>
          <a:solidFill>
            <a:srgbClr val="0096D6"/>
          </a:solidFill>
          <a:ln w="1905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0000"/>
              </a:lnSpc>
            </a:pPr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C0</a:t>
            </a:r>
          </a:p>
        </p:txBody>
      </p:sp>
      <p:sp>
        <p:nvSpPr>
          <p:cNvPr id="112" name="Oval 111"/>
          <p:cNvSpPr/>
          <p:nvPr/>
        </p:nvSpPr>
        <p:spPr>
          <a:xfrm>
            <a:off x="4983856" y="1708029"/>
            <a:ext cx="514119" cy="395914"/>
          </a:xfrm>
          <a:prstGeom prst="ellipse">
            <a:avLst/>
          </a:prstGeom>
          <a:solidFill>
            <a:srgbClr val="FF0000"/>
          </a:solidFill>
          <a:ln w="19050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0000"/>
              </a:lnSpc>
            </a:pPr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C1</a:t>
            </a:r>
          </a:p>
        </p:txBody>
      </p:sp>
      <p:sp>
        <p:nvSpPr>
          <p:cNvPr id="117" name="Oval 116"/>
          <p:cNvSpPr/>
          <p:nvPr/>
        </p:nvSpPr>
        <p:spPr>
          <a:xfrm>
            <a:off x="4968896" y="2229631"/>
            <a:ext cx="514119" cy="395914"/>
          </a:xfrm>
          <a:prstGeom prst="ellipse">
            <a:avLst/>
          </a:prstGeom>
          <a:solidFill>
            <a:srgbClr val="0096D6"/>
          </a:solidFill>
          <a:ln w="1905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0000"/>
              </a:lnSpc>
            </a:pPr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C2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7425242" y="1640330"/>
            <a:ext cx="609600" cy="25525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1600" dirty="0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</a:rPr>
              <a:t>set!</a:t>
            </a:r>
          </a:p>
        </p:txBody>
      </p:sp>
      <p:sp>
        <p:nvSpPr>
          <p:cNvPr id="120" name="Oval 119"/>
          <p:cNvSpPr/>
          <p:nvPr/>
        </p:nvSpPr>
        <p:spPr>
          <a:xfrm>
            <a:off x="6358042" y="1580932"/>
            <a:ext cx="514119" cy="395914"/>
          </a:xfrm>
          <a:prstGeom prst="ellipse">
            <a:avLst/>
          </a:prstGeom>
          <a:solidFill>
            <a:srgbClr val="0096D6"/>
          </a:solidFill>
          <a:ln w="1905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0000"/>
              </a:lnSpc>
            </a:pPr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C0</a:t>
            </a:r>
          </a:p>
        </p:txBody>
      </p:sp>
      <p:sp>
        <p:nvSpPr>
          <p:cNvPr id="121" name="Oval 120"/>
          <p:cNvSpPr/>
          <p:nvPr/>
        </p:nvSpPr>
        <p:spPr>
          <a:xfrm>
            <a:off x="6408972" y="2695952"/>
            <a:ext cx="514119" cy="395914"/>
          </a:xfrm>
          <a:prstGeom prst="ellipse">
            <a:avLst/>
          </a:prstGeom>
          <a:solidFill>
            <a:srgbClr val="0096D6"/>
          </a:solidFill>
          <a:ln w="1905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0000"/>
              </a:lnSpc>
            </a:pPr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C0</a:t>
            </a:r>
          </a:p>
        </p:txBody>
      </p:sp>
      <p:sp>
        <p:nvSpPr>
          <p:cNvPr id="122" name="Oval 121"/>
          <p:cNvSpPr/>
          <p:nvPr/>
        </p:nvSpPr>
        <p:spPr>
          <a:xfrm>
            <a:off x="6997771" y="1555063"/>
            <a:ext cx="514119" cy="395914"/>
          </a:xfrm>
          <a:prstGeom prst="ellipse">
            <a:avLst/>
          </a:prstGeom>
          <a:solidFill>
            <a:srgbClr val="0096D6"/>
          </a:solidFill>
          <a:ln w="1905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0000"/>
              </a:lnSpc>
            </a:pPr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C1</a:t>
            </a:r>
          </a:p>
        </p:txBody>
      </p:sp>
      <p:sp>
        <p:nvSpPr>
          <p:cNvPr id="123" name="Oval 122"/>
          <p:cNvSpPr/>
          <p:nvPr/>
        </p:nvSpPr>
        <p:spPr>
          <a:xfrm>
            <a:off x="7048701" y="2695952"/>
            <a:ext cx="514119" cy="395914"/>
          </a:xfrm>
          <a:prstGeom prst="ellipse">
            <a:avLst/>
          </a:prstGeom>
          <a:solidFill>
            <a:srgbClr val="0096D6"/>
          </a:solidFill>
          <a:ln w="1905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0000"/>
              </a:lnSpc>
            </a:pPr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C2</a:t>
            </a:r>
          </a:p>
        </p:txBody>
      </p:sp>
      <p:grpSp>
        <p:nvGrpSpPr>
          <p:cNvPr id="124" name="Group 123"/>
          <p:cNvGrpSpPr/>
          <p:nvPr/>
        </p:nvGrpSpPr>
        <p:grpSpPr>
          <a:xfrm>
            <a:off x="6358042" y="1985247"/>
            <a:ext cx="1209713" cy="255250"/>
            <a:chOff x="8456612" y="6124704"/>
            <a:chExt cx="1209713" cy="255250"/>
          </a:xfrm>
        </p:grpSpPr>
        <p:sp>
          <p:nvSpPr>
            <p:cNvPr id="125" name="TextBox 124"/>
            <p:cNvSpPr txBox="1"/>
            <p:nvPr/>
          </p:nvSpPr>
          <p:spPr>
            <a:xfrm>
              <a:off x="8456612" y="6124704"/>
              <a:ext cx="609600" cy="255250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600" dirty="0">
                  <a:latin typeface="Helvetica" charset="0"/>
                  <a:ea typeface="Helvetica" charset="0"/>
                  <a:cs typeface="Helvetica" charset="0"/>
                </a:rPr>
                <a:t>get!</a:t>
              </a:r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9056725" y="6124704"/>
              <a:ext cx="609600" cy="255250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600" dirty="0">
                  <a:latin typeface="Helvetica" charset="0"/>
                  <a:ea typeface="Helvetica" charset="0"/>
                  <a:cs typeface="Helvetica" charset="0"/>
                </a:rPr>
                <a:t>get!</a:t>
              </a:r>
            </a:p>
          </p:txBody>
        </p:sp>
      </p:grpSp>
      <p:sp>
        <p:nvSpPr>
          <p:cNvPr id="127" name="TextBox 126"/>
          <p:cNvSpPr txBox="1"/>
          <p:nvPr/>
        </p:nvSpPr>
        <p:spPr>
          <a:xfrm>
            <a:off x="7582447" y="2091457"/>
            <a:ext cx="609600" cy="25525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1600" dirty="0">
                <a:latin typeface="Helvetica" charset="0"/>
                <a:ea typeface="Helvetica" charset="0"/>
                <a:cs typeface="Helvetica" charset="0"/>
              </a:rPr>
              <a:t>user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7582447" y="2415102"/>
            <a:ext cx="609600" cy="25525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1600" dirty="0">
                <a:latin typeface="Helvetica" charset="0"/>
                <a:ea typeface="Helvetica" charset="0"/>
                <a:cs typeface="Helvetica" charset="0"/>
              </a:rPr>
              <a:t>kernel</a:t>
            </a:r>
          </a:p>
        </p:txBody>
      </p:sp>
      <p:sp>
        <p:nvSpPr>
          <p:cNvPr id="129" name="Oval 128"/>
          <p:cNvSpPr/>
          <p:nvPr/>
        </p:nvSpPr>
        <p:spPr>
          <a:xfrm>
            <a:off x="6779619" y="1533966"/>
            <a:ext cx="514119" cy="395914"/>
          </a:xfrm>
          <a:prstGeom prst="ellipse">
            <a:avLst/>
          </a:prstGeom>
          <a:solidFill>
            <a:srgbClr val="FF0000"/>
          </a:solidFill>
          <a:ln w="19050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0000"/>
              </a:lnSpc>
            </a:pPr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C1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6662842" y="2485656"/>
            <a:ext cx="609600" cy="25525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1600" i="1" dirty="0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</a:rPr>
              <a:t>block!</a:t>
            </a:r>
          </a:p>
        </p:txBody>
      </p:sp>
      <p:grpSp>
        <p:nvGrpSpPr>
          <p:cNvPr id="131" name="Group 130"/>
          <p:cNvGrpSpPr/>
          <p:nvPr/>
        </p:nvGrpSpPr>
        <p:grpSpPr>
          <a:xfrm>
            <a:off x="6172906" y="1273931"/>
            <a:ext cx="1714341" cy="199750"/>
            <a:chOff x="8082253" y="5818325"/>
            <a:chExt cx="1714341" cy="199750"/>
          </a:xfrm>
        </p:grpSpPr>
        <p:sp>
          <p:nvSpPr>
            <p:cNvPr id="132" name="Rounded Rectangle 131"/>
            <p:cNvSpPr/>
            <p:nvPr/>
          </p:nvSpPr>
          <p:spPr>
            <a:xfrm>
              <a:off x="8082253" y="5820138"/>
              <a:ext cx="342741" cy="197937"/>
            </a:xfrm>
            <a:prstGeom prst="roundRect">
              <a:avLst/>
            </a:prstGeom>
            <a:solidFill>
              <a:srgbClr val="92D050"/>
            </a:solidFill>
            <a:ln w="19050" cap="rnd" cmpd="sng" algn="ctr">
              <a:solidFill>
                <a:srgbClr val="92D05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"/>
                <a:cs typeface=""/>
              </a:endParaRPr>
            </a:p>
          </p:txBody>
        </p:sp>
        <p:sp>
          <p:nvSpPr>
            <p:cNvPr id="133" name="Rounded Rectangle 132"/>
            <p:cNvSpPr/>
            <p:nvPr/>
          </p:nvSpPr>
          <p:spPr>
            <a:xfrm>
              <a:off x="8482064" y="5820138"/>
              <a:ext cx="1086089" cy="197937"/>
            </a:xfrm>
            <a:prstGeom prst="roundRect">
              <a:avLst/>
            </a:prstGeom>
            <a:solidFill>
              <a:srgbClr val="BFE2CA"/>
            </a:solidFill>
            <a:ln w="19050" cap="rnd" cmpd="sng" algn="ctr">
              <a:solidFill>
                <a:srgbClr val="BFE2CA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Helvetica" charset="0"/>
                  <a:ea typeface="Helvetica" charset="0"/>
                  <a:cs typeface="Helvetica" charset="0"/>
                </a:rPr>
                <a:t>Server VAS</a:t>
              </a:r>
            </a:p>
          </p:txBody>
        </p:sp>
        <p:sp>
          <p:nvSpPr>
            <p:cNvPr id="134" name="Rounded Rectangle 133"/>
            <p:cNvSpPr/>
            <p:nvPr/>
          </p:nvSpPr>
          <p:spPr>
            <a:xfrm>
              <a:off x="9625223" y="5818325"/>
              <a:ext cx="171371" cy="197937"/>
            </a:xfrm>
            <a:prstGeom prst="roundRect">
              <a:avLst/>
            </a:prstGeom>
            <a:solidFill>
              <a:srgbClr val="92D050"/>
            </a:solidFill>
            <a:ln w="19050" cap="rnd" cmpd="sng" algn="ctr">
              <a:solidFill>
                <a:srgbClr val="92D05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"/>
                <a:cs typeface=""/>
              </a:endParaRPr>
            </a:p>
          </p:txBody>
        </p:sp>
      </p:grpSp>
      <p:grpSp>
        <p:nvGrpSpPr>
          <p:cNvPr id="135" name="Group 134"/>
          <p:cNvGrpSpPr/>
          <p:nvPr/>
        </p:nvGrpSpPr>
        <p:grpSpPr>
          <a:xfrm>
            <a:off x="3127988" y="1286417"/>
            <a:ext cx="1714341" cy="192061"/>
            <a:chOff x="8082253" y="5818325"/>
            <a:chExt cx="1714341" cy="199750"/>
          </a:xfrm>
        </p:grpSpPr>
        <p:sp>
          <p:nvSpPr>
            <p:cNvPr id="136" name="Rounded Rectangle 135"/>
            <p:cNvSpPr/>
            <p:nvPr/>
          </p:nvSpPr>
          <p:spPr>
            <a:xfrm>
              <a:off x="8082253" y="5820138"/>
              <a:ext cx="342741" cy="197937"/>
            </a:xfrm>
            <a:prstGeom prst="roundRect">
              <a:avLst/>
            </a:prstGeom>
            <a:solidFill>
              <a:srgbClr val="92D050"/>
            </a:solidFill>
            <a:ln w="19050">
              <a:solidFill>
                <a:srgbClr val="92D05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dirty="0"/>
            </a:p>
          </p:txBody>
        </p:sp>
        <p:sp>
          <p:nvSpPr>
            <p:cNvPr id="137" name="Rounded Rectangle 136"/>
            <p:cNvSpPr/>
            <p:nvPr/>
          </p:nvSpPr>
          <p:spPr>
            <a:xfrm>
              <a:off x="8482064" y="5820138"/>
              <a:ext cx="1086089" cy="197937"/>
            </a:xfrm>
            <a:prstGeom prst="roundRect">
              <a:avLst/>
            </a:prstGeom>
            <a:solidFill>
              <a:srgbClr val="BFE2CA"/>
            </a:solidFill>
            <a:ln w="19050">
              <a:solidFill>
                <a:srgbClr val="BFE2CA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1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Helvetica" charset="0"/>
                  <a:ea typeface="Helvetica" charset="0"/>
                  <a:cs typeface="Helvetica" charset="0"/>
                </a:rPr>
                <a:t>Client VAS</a:t>
              </a:r>
              <a:endPara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" charset="0"/>
                <a:ea typeface="Helvetica" charset="0"/>
                <a:cs typeface="Helvetica" charset="0"/>
              </a:endParaRPr>
            </a:p>
          </p:txBody>
        </p:sp>
        <p:sp>
          <p:nvSpPr>
            <p:cNvPr id="138" name="Rounded Rectangle 137"/>
            <p:cNvSpPr/>
            <p:nvPr/>
          </p:nvSpPr>
          <p:spPr>
            <a:xfrm>
              <a:off x="9625223" y="5818325"/>
              <a:ext cx="171371" cy="197937"/>
            </a:xfrm>
            <a:prstGeom prst="roundRect">
              <a:avLst/>
            </a:prstGeom>
            <a:solidFill>
              <a:srgbClr val="92D050"/>
            </a:solidFill>
            <a:ln w="19050">
              <a:solidFill>
                <a:srgbClr val="92D05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dirty="0"/>
            </a:p>
          </p:txBody>
        </p:sp>
      </p:grpSp>
      <p:grpSp>
        <p:nvGrpSpPr>
          <p:cNvPr id="140" name="Group 139"/>
          <p:cNvGrpSpPr/>
          <p:nvPr/>
        </p:nvGrpSpPr>
        <p:grpSpPr>
          <a:xfrm>
            <a:off x="3143412" y="1822443"/>
            <a:ext cx="1714341" cy="192061"/>
            <a:chOff x="8082253" y="5818325"/>
            <a:chExt cx="1714341" cy="199750"/>
          </a:xfrm>
        </p:grpSpPr>
        <p:sp>
          <p:nvSpPr>
            <p:cNvPr id="141" name="Rounded Rectangle 140"/>
            <p:cNvSpPr/>
            <p:nvPr/>
          </p:nvSpPr>
          <p:spPr>
            <a:xfrm>
              <a:off x="8082253" y="5820138"/>
              <a:ext cx="342741" cy="197937"/>
            </a:xfrm>
            <a:prstGeom prst="roundRect">
              <a:avLst/>
            </a:prstGeom>
            <a:solidFill>
              <a:srgbClr val="92D050"/>
            </a:solidFill>
            <a:ln w="19050">
              <a:solidFill>
                <a:srgbClr val="92D05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dirty="0"/>
            </a:p>
          </p:txBody>
        </p:sp>
        <p:sp>
          <p:nvSpPr>
            <p:cNvPr id="142" name="Rounded Rectangle 141"/>
            <p:cNvSpPr/>
            <p:nvPr/>
          </p:nvSpPr>
          <p:spPr>
            <a:xfrm>
              <a:off x="8482064" y="5820138"/>
              <a:ext cx="1086089" cy="197937"/>
            </a:xfrm>
            <a:prstGeom prst="roundRect">
              <a:avLst/>
            </a:prstGeom>
            <a:solidFill>
              <a:srgbClr val="BFE2CA"/>
            </a:solidFill>
            <a:ln w="19050">
              <a:solidFill>
                <a:srgbClr val="BFE2CA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1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Helvetica" charset="0"/>
                  <a:ea typeface="Helvetica" charset="0"/>
                  <a:cs typeface="Helvetica" charset="0"/>
                </a:rPr>
                <a:t>Client VAS</a:t>
              </a:r>
              <a:endPara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" charset="0"/>
                <a:ea typeface="Helvetica" charset="0"/>
                <a:cs typeface="Helvetica" charset="0"/>
              </a:endParaRPr>
            </a:p>
          </p:txBody>
        </p:sp>
        <p:sp>
          <p:nvSpPr>
            <p:cNvPr id="143" name="Rounded Rectangle 142"/>
            <p:cNvSpPr/>
            <p:nvPr/>
          </p:nvSpPr>
          <p:spPr>
            <a:xfrm>
              <a:off x="9625223" y="5818325"/>
              <a:ext cx="171371" cy="197937"/>
            </a:xfrm>
            <a:prstGeom prst="roundRect">
              <a:avLst/>
            </a:prstGeom>
            <a:solidFill>
              <a:srgbClr val="92D050"/>
            </a:solidFill>
            <a:ln w="19050">
              <a:solidFill>
                <a:srgbClr val="92D05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dirty="0"/>
            </a:p>
          </p:txBody>
        </p:sp>
      </p:grpSp>
      <p:grpSp>
        <p:nvGrpSpPr>
          <p:cNvPr id="144" name="Group 143"/>
          <p:cNvGrpSpPr/>
          <p:nvPr/>
        </p:nvGrpSpPr>
        <p:grpSpPr>
          <a:xfrm>
            <a:off x="3128452" y="2344123"/>
            <a:ext cx="1714341" cy="192061"/>
            <a:chOff x="8082253" y="5818325"/>
            <a:chExt cx="1714341" cy="199750"/>
          </a:xfrm>
        </p:grpSpPr>
        <p:sp>
          <p:nvSpPr>
            <p:cNvPr id="145" name="Rounded Rectangle 144"/>
            <p:cNvSpPr/>
            <p:nvPr/>
          </p:nvSpPr>
          <p:spPr>
            <a:xfrm>
              <a:off x="8082253" y="5820138"/>
              <a:ext cx="342741" cy="197937"/>
            </a:xfrm>
            <a:prstGeom prst="roundRect">
              <a:avLst/>
            </a:prstGeom>
            <a:solidFill>
              <a:srgbClr val="92D050"/>
            </a:solidFill>
            <a:ln w="19050">
              <a:solidFill>
                <a:srgbClr val="92D05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dirty="0"/>
            </a:p>
          </p:txBody>
        </p:sp>
        <p:sp>
          <p:nvSpPr>
            <p:cNvPr id="146" name="Rounded Rectangle 145"/>
            <p:cNvSpPr/>
            <p:nvPr/>
          </p:nvSpPr>
          <p:spPr>
            <a:xfrm>
              <a:off x="8482064" y="5820138"/>
              <a:ext cx="1086089" cy="197937"/>
            </a:xfrm>
            <a:prstGeom prst="roundRect">
              <a:avLst/>
            </a:prstGeom>
            <a:solidFill>
              <a:srgbClr val="BFE2CA"/>
            </a:solidFill>
            <a:ln w="19050">
              <a:solidFill>
                <a:srgbClr val="BFE2CA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1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Helvetica" charset="0"/>
                  <a:ea typeface="Helvetica" charset="0"/>
                  <a:cs typeface="Helvetica" charset="0"/>
                </a:rPr>
                <a:t>Client VAS</a:t>
              </a:r>
              <a:endPara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" charset="0"/>
                <a:ea typeface="Helvetica" charset="0"/>
                <a:cs typeface="Helvetica" charset="0"/>
              </a:endParaRPr>
            </a:p>
          </p:txBody>
        </p:sp>
        <p:sp>
          <p:nvSpPr>
            <p:cNvPr id="147" name="Rounded Rectangle 146"/>
            <p:cNvSpPr/>
            <p:nvPr/>
          </p:nvSpPr>
          <p:spPr>
            <a:xfrm>
              <a:off x="9625223" y="5818325"/>
              <a:ext cx="171371" cy="197937"/>
            </a:xfrm>
            <a:prstGeom prst="roundRect">
              <a:avLst/>
            </a:prstGeom>
            <a:solidFill>
              <a:srgbClr val="92D050"/>
            </a:solidFill>
            <a:ln w="19050">
              <a:solidFill>
                <a:srgbClr val="92D05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dirty="0"/>
            </a:p>
          </p:txBody>
        </p:sp>
      </p:grpSp>
      <p:cxnSp>
        <p:nvCxnSpPr>
          <p:cNvPr id="148" name="Straight Connector 147"/>
          <p:cNvCxnSpPr/>
          <p:nvPr/>
        </p:nvCxnSpPr>
        <p:spPr>
          <a:xfrm>
            <a:off x="6153935" y="2389299"/>
            <a:ext cx="1992849" cy="0"/>
          </a:xfrm>
          <a:prstGeom prst="line">
            <a:avLst/>
          </a:prstGeom>
          <a:noFill/>
          <a:ln w="19050" cap="rnd" cmpd="sng" algn="ctr">
            <a:solidFill>
              <a:sysClr val="windowText" lastClr="000000"/>
            </a:solidFill>
            <a:prstDash val="dash"/>
            <a:miter lim="800000"/>
          </a:ln>
          <a:effectLst/>
        </p:spPr>
      </p:cxnSp>
      <p:sp>
        <p:nvSpPr>
          <p:cNvPr id="149" name="TextBox 148"/>
          <p:cNvSpPr txBox="1"/>
          <p:nvPr/>
        </p:nvSpPr>
        <p:spPr>
          <a:xfrm>
            <a:off x="4485423" y="3240974"/>
            <a:ext cx="4060447" cy="1323439"/>
          </a:xfrm>
          <a:prstGeom prst="rect">
            <a:avLst/>
          </a:prstGeom>
          <a:noFill/>
        </p:spPr>
        <p:txBody>
          <a:bodyPr wrap="square" lIns="91440" rtlCol="0">
            <a:spAutoFit/>
          </a:bodyPr>
          <a:lstStyle/>
          <a:p>
            <a:r>
              <a:rPr lang="en-US" b="1">
                <a:latin typeface="Helvetica" charset="0"/>
                <a:ea typeface="Helvetica" charset="0"/>
                <a:cs typeface="Helvetica" charset="0"/>
              </a:rPr>
              <a:t>Varying read-write loads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>
                <a:latin typeface="Helvetica" charset="0"/>
                <a:ea typeface="Helvetica" charset="0"/>
                <a:cs typeface="Helvetica" charset="0"/>
              </a:rPr>
              <a:t>Scalability – lock granularity</a:t>
            </a:r>
          </a:p>
          <a:p>
            <a:pPr lvl="1"/>
            <a:r>
              <a:rPr lang="en-US" sz="1400" i="1">
                <a:latin typeface="Helvetica" charset="0"/>
                <a:ea typeface="Helvetica" charset="0"/>
                <a:cs typeface="Helvetica" charset="0"/>
              </a:rPr>
              <a:t>scalable locks</a:t>
            </a:r>
            <a:r>
              <a:rPr lang="en-US" sz="1400">
                <a:latin typeface="Helvetica" charset="0"/>
                <a:ea typeface="Helvetica" charset="0"/>
                <a:cs typeface="Helvetica" charset="0"/>
              </a:rPr>
              <a:t>, e.g., MCS</a:t>
            </a:r>
            <a:endParaRPr lang="en-US" sz="1400" baseline="30000">
              <a:latin typeface="Helvetica" charset="0"/>
              <a:ea typeface="Helvetica" charset="0"/>
              <a:cs typeface="Helvetica" charset="0"/>
            </a:endParaRPr>
          </a:p>
          <a:p>
            <a:pPr lvl="1"/>
            <a:r>
              <a:rPr lang="en-US" sz="1400" i="1">
                <a:latin typeface="Helvetica" charset="0"/>
                <a:ea typeface="Helvetica" charset="0"/>
                <a:cs typeface="Helvetica" charset="0"/>
              </a:rPr>
              <a:t>hardware transactional memory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>
                <a:latin typeface="Helvetica" charset="0"/>
                <a:ea typeface="Helvetica" charset="0"/>
                <a:cs typeface="Helvetica" charset="0"/>
              </a:rPr>
              <a:t>Typical read/write ratio for KVS ca. 10%</a:t>
            </a:r>
          </a:p>
        </p:txBody>
      </p:sp>
      <p:sp>
        <p:nvSpPr>
          <p:cNvPr id="155" name="TextBox 154"/>
          <p:cNvSpPr txBox="1"/>
          <p:nvPr/>
        </p:nvSpPr>
        <p:spPr>
          <a:xfrm>
            <a:off x="1313070" y="4580173"/>
            <a:ext cx="1986813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>
                <a:latin typeface="Helvetica" charset="0"/>
                <a:ea typeface="Helvetica" charset="0"/>
                <a:cs typeface="Helvetica" charset="0"/>
              </a:rPr>
              <a:t>2-socket 24-core Westmere</a:t>
            </a:r>
          </a:p>
          <a:p>
            <a:pPr algn="ctr"/>
            <a:r>
              <a:rPr lang="en-US" sz="1200">
                <a:latin typeface="Helvetica" charset="0"/>
                <a:ea typeface="Helvetica" charset="0"/>
                <a:cs typeface="Helvetica" charset="0"/>
              </a:rPr>
              <a:t>92 GiB DRAM, DF BSD</a:t>
            </a:r>
          </a:p>
        </p:txBody>
      </p:sp>
      <p:sp>
        <p:nvSpPr>
          <p:cNvPr id="156" name="TextBox 155"/>
          <p:cNvSpPr txBox="1"/>
          <p:nvPr/>
        </p:nvSpPr>
        <p:spPr>
          <a:xfrm>
            <a:off x="182592" y="1256860"/>
            <a:ext cx="2034687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>
                <a:latin typeface="Helvetica" charset="0"/>
                <a:ea typeface="Helvetica" charset="0"/>
                <a:cs typeface="Helvetica" charset="0"/>
              </a:rPr>
              <a:t>Requests per second</a:t>
            </a:r>
          </a:p>
        </p:txBody>
      </p:sp>
      <p:sp>
        <p:nvSpPr>
          <p:cNvPr id="157" name="TextBox 156"/>
          <p:cNvSpPr txBox="1"/>
          <p:nvPr/>
        </p:nvSpPr>
        <p:spPr>
          <a:xfrm>
            <a:off x="1384186" y="4233527"/>
            <a:ext cx="1986813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>
                <a:latin typeface="Helvetica" charset="0"/>
                <a:ea typeface="Helvetica" charset="0"/>
                <a:cs typeface="Helvetica" charset="0"/>
              </a:rPr>
              <a:t>Write Ratio %</a:t>
            </a:r>
          </a:p>
        </p:txBody>
      </p:sp>
      <p:pic>
        <p:nvPicPr>
          <p:cNvPr id="159" name="Picture 15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5988" y="2321640"/>
            <a:ext cx="2032000" cy="4445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56515-33A5-6948-9EAC-4BC7FDD2EA78}" type="slidenum">
              <a:rPr lang="en-US"/>
              <a:t>16</a:t>
            </a:fld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5488488" y="1783574"/>
            <a:ext cx="609600" cy="25525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1600" i="1" dirty="0">
                <a:latin typeface="Helvetica" charset="0"/>
                <a:ea typeface="Helvetica" charset="0"/>
                <a:cs typeface="Helvetica" charset="0"/>
              </a:rPr>
              <a:t>writer</a:t>
            </a:r>
          </a:p>
        </p:txBody>
      </p:sp>
    </p:spTree>
    <p:extLst>
      <p:ext uri="{BB962C8B-B14F-4D97-AF65-F5344CB8AC3E}">
        <p14:creationId xmlns:p14="http://schemas.microsoft.com/office/powerpoint/2010/main" val="1682678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1" animBg="1"/>
      <p:bldP spid="112" grpId="1" animBg="1"/>
      <p:bldP spid="112" grpId="2" animBg="1"/>
      <p:bldP spid="117" grpId="1" animBg="1"/>
      <p:bldP spid="119" grpId="0"/>
      <p:bldP spid="119" grpId="1"/>
      <p:bldP spid="120" grpId="0" animBg="1"/>
      <p:bldP spid="121" grpId="0" animBg="1"/>
      <p:bldP spid="121" grpId="1" animBg="1"/>
      <p:bldP spid="122" grpId="0" animBg="1"/>
      <p:bldP spid="123" grpId="0" animBg="1"/>
      <p:bldP spid="123" grpId="1" animBg="1"/>
      <p:bldP spid="129" grpId="0" animBg="1"/>
      <p:bldP spid="129" grpId="1" animBg="1"/>
      <p:bldP spid="130" grpId="0"/>
      <p:bldP spid="130" grpId="1"/>
      <p:bldP spid="4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SpaceJMP</a:t>
            </a:r>
          </a:p>
        </p:txBody>
      </p:sp>
      <p:sp>
        <p:nvSpPr>
          <p:cNvPr id="4" name="Oval 3"/>
          <p:cNvSpPr/>
          <p:nvPr/>
        </p:nvSpPr>
        <p:spPr>
          <a:xfrm>
            <a:off x="677437" y="1103985"/>
            <a:ext cx="458497" cy="368843"/>
          </a:xfrm>
          <a:prstGeom prst="ellipse">
            <a:avLst/>
          </a:prstGeom>
          <a:solidFill>
            <a:srgbClr val="0096D6"/>
          </a:solidFill>
          <a:ln w="19050" cap="rnd" cmpd="sng" algn="ctr">
            <a:solidFill>
              <a:srgbClr val="0096D6"/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charset="0"/>
                <a:ea typeface="Helvetica" charset="0"/>
                <a:cs typeface="Helvetica" charset="0"/>
              </a:rPr>
              <a:t>P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078565" y="1288407"/>
            <a:ext cx="2892310" cy="234852"/>
          </a:xfrm>
          <a:prstGeom prst="roundRect">
            <a:avLst/>
          </a:prstGeom>
          <a:ln w="1905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1600" dirty="0">
                <a:latin typeface="Helvetica" charset="0"/>
                <a:ea typeface="Helvetica" charset="0"/>
                <a:cs typeface="Helvetica" charset="0"/>
              </a:rPr>
              <a:t>Physical Memory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5078564" y="1681573"/>
            <a:ext cx="1338564" cy="149962"/>
            <a:chOff x="8082253" y="5818325"/>
            <a:chExt cx="1714341" cy="199750"/>
          </a:xfrm>
        </p:grpSpPr>
        <p:sp>
          <p:nvSpPr>
            <p:cNvPr id="16" name="Rounded Rectangle 15"/>
            <p:cNvSpPr/>
            <p:nvPr/>
          </p:nvSpPr>
          <p:spPr>
            <a:xfrm>
              <a:off x="8082253" y="5820138"/>
              <a:ext cx="342741" cy="197937"/>
            </a:xfrm>
            <a:prstGeom prst="roundRect">
              <a:avLst/>
            </a:prstGeom>
            <a:solidFill>
              <a:srgbClr val="92D050"/>
            </a:solidFill>
            <a:ln w="19050">
              <a:solidFill>
                <a:srgbClr val="92D05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dirty="0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8482064" y="5820138"/>
              <a:ext cx="1086089" cy="197937"/>
            </a:xfrm>
            <a:prstGeom prst="roundRect">
              <a:avLst/>
            </a:prstGeom>
            <a:solidFill>
              <a:srgbClr val="BFE2CA"/>
            </a:solidFill>
            <a:ln w="19050">
              <a:solidFill>
                <a:srgbClr val="BFE2CA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11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Helvetica" charset="0"/>
                  <a:ea typeface="Helvetica" charset="0"/>
                  <a:cs typeface="Helvetica" charset="0"/>
                </a:rPr>
                <a:t>VAS 1</a:t>
              </a:r>
              <a:endPara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" charset="0"/>
                <a:ea typeface="Helvetica" charset="0"/>
                <a:cs typeface="Helvetica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9625223" y="5818325"/>
              <a:ext cx="171371" cy="197937"/>
            </a:xfrm>
            <a:prstGeom prst="roundRect">
              <a:avLst/>
            </a:prstGeom>
            <a:solidFill>
              <a:srgbClr val="92D050"/>
            </a:solidFill>
            <a:ln w="19050">
              <a:solidFill>
                <a:srgbClr val="92D05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632310" y="1682947"/>
            <a:ext cx="1338564" cy="149962"/>
            <a:chOff x="8082253" y="5818325"/>
            <a:chExt cx="1714341" cy="199750"/>
          </a:xfrm>
        </p:grpSpPr>
        <p:sp>
          <p:nvSpPr>
            <p:cNvPr id="20" name="Rounded Rectangle 19"/>
            <p:cNvSpPr/>
            <p:nvPr/>
          </p:nvSpPr>
          <p:spPr>
            <a:xfrm>
              <a:off x="8082253" y="5820138"/>
              <a:ext cx="342741" cy="197937"/>
            </a:xfrm>
            <a:prstGeom prst="roundRect">
              <a:avLst/>
            </a:prstGeom>
            <a:solidFill>
              <a:srgbClr val="92D050"/>
            </a:solidFill>
            <a:ln w="19050">
              <a:solidFill>
                <a:srgbClr val="92D05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dirty="0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8482064" y="5820138"/>
              <a:ext cx="1086089" cy="197937"/>
            </a:xfrm>
            <a:prstGeom prst="roundRect">
              <a:avLst/>
            </a:prstGeom>
            <a:solidFill>
              <a:srgbClr val="BFE2CA"/>
            </a:solidFill>
            <a:ln w="19050">
              <a:solidFill>
                <a:srgbClr val="BFE2CA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11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Helvetica" charset="0"/>
                  <a:ea typeface="Helvetica" charset="0"/>
                  <a:cs typeface="Helvetica" charset="0"/>
                </a:rPr>
                <a:t>VAS 2</a:t>
              </a:r>
              <a:endPara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" charset="0"/>
                <a:ea typeface="Helvetica" charset="0"/>
                <a:cs typeface="Helvetica" charset="0"/>
              </a:endParaRP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9625223" y="5818325"/>
              <a:ext cx="171371" cy="197937"/>
            </a:xfrm>
            <a:prstGeom prst="roundRect">
              <a:avLst/>
            </a:prstGeom>
            <a:solidFill>
              <a:srgbClr val="92D050"/>
            </a:solidFill>
            <a:ln w="19050">
              <a:solidFill>
                <a:srgbClr val="92D05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2868774" y="1888538"/>
            <a:ext cx="1338564" cy="149962"/>
            <a:chOff x="8082253" y="5818325"/>
            <a:chExt cx="1714341" cy="199750"/>
          </a:xfrm>
        </p:grpSpPr>
        <p:sp>
          <p:nvSpPr>
            <p:cNvPr id="28" name="Rounded Rectangle 27"/>
            <p:cNvSpPr/>
            <p:nvPr/>
          </p:nvSpPr>
          <p:spPr>
            <a:xfrm>
              <a:off x="8082253" y="5820138"/>
              <a:ext cx="342741" cy="197937"/>
            </a:xfrm>
            <a:prstGeom prst="roundRect">
              <a:avLst/>
            </a:prstGeom>
            <a:solidFill>
              <a:srgbClr val="92D050"/>
            </a:solidFill>
            <a:ln w="19050">
              <a:solidFill>
                <a:srgbClr val="92D05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dirty="0"/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8482064" y="5820138"/>
              <a:ext cx="1086089" cy="197937"/>
            </a:xfrm>
            <a:prstGeom prst="roundRect">
              <a:avLst/>
            </a:prstGeom>
            <a:solidFill>
              <a:srgbClr val="BFE2CA"/>
            </a:solidFill>
            <a:ln w="19050">
              <a:solidFill>
                <a:srgbClr val="BFE2CA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11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Helvetica" charset="0"/>
                  <a:ea typeface="Helvetica" charset="0"/>
                  <a:cs typeface="Helvetica" charset="0"/>
                </a:rPr>
                <a:t>VAS</a:t>
              </a:r>
              <a:endPara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" charset="0"/>
                <a:ea typeface="Helvetica" charset="0"/>
                <a:cs typeface="Helvetica" charset="0"/>
              </a:endParaRPr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9625223" y="5818325"/>
              <a:ext cx="171371" cy="197937"/>
            </a:xfrm>
            <a:prstGeom prst="roundRect">
              <a:avLst/>
            </a:prstGeom>
            <a:solidFill>
              <a:srgbClr val="92D050"/>
            </a:solidFill>
            <a:ln w="19050">
              <a:solidFill>
                <a:srgbClr val="92D05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dirty="0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415467" y="2818966"/>
            <a:ext cx="4306076" cy="1569660"/>
          </a:xfrm>
          <a:prstGeom prst="rect">
            <a:avLst/>
          </a:prstGeom>
          <a:noFill/>
        </p:spPr>
        <p:txBody>
          <a:bodyPr wrap="square" lIns="91440" rtlCol="0">
            <a:spAutoFit/>
          </a:bodyPr>
          <a:lstStyle/>
          <a:p>
            <a:r>
              <a:rPr lang="en-US" sz="2400">
                <a:latin typeface="Helvetica" charset="0"/>
                <a:ea typeface="Helvetica" charset="0"/>
                <a:cs typeface="Helvetica" charset="0"/>
              </a:rPr>
              <a:t>Future Work</a:t>
            </a:r>
            <a:endParaRPr lang="en-US">
              <a:latin typeface="Helvetica" charset="0"/>
              <a:ea typeface="Helvetica" charset="0"/>
              <a:cs typeface="Helvetica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>
                <a:latin typeface="Helvetica" charset="0"/>
                <a:ea typeface="Helvetica" charset="0"/>
                <a:cs typeface="Helvetica" charset="0"/>
              </a:rPr>
              <a:t>Persistence – fast reboots</a:t>
            </a:r>
            <a:endParaRPr lang="en-US" baseline="30000">
              <a:latin typeface="Helvetica" charset="0"/>
              <a:ea typeface="Helvetica" charset="0"/>
              <a:cs typeface="Helvetica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>
                <a:latin typeface="Helvetica" charset="0"/>
                <a:ea typeface="Helvetica" charset="0"/>
                <a:cs typeface="Helvetica" charset="0"/>
              </a:rPr>
              <a:t>Security – sandboxing</a:t>
            </a:r>
          </a:p>
          <a:p>
            <a:pPr marL="285750" indent="-285750">
              <a:buFont typeface="Arial" charset="0"/>
              <a:buChar char="•"/>
            </a:pPr>
            <a:r>
              <a:rPr lang="en-US">
                <a:latin typeface="Helvetica" charset="0"/>
                <a:ea typeface="Helvetica" charset="0"/>
                <a:cs typeface="Helvetica" charset="0"/>
              </a:rPr>
              <a:t>Semantics – transactions</a:t>
            </a:r>
          </a:p>
          <a:p>
            <a:pPr marL="285750" indent="-285750">
              <a:buFont typeface="Arial" charset="0"/>
              <a:buChar char="•"/>
            </a:pPr>
            <a:r>
              <a:rPr lang="en-US">
                <a:latin typeface="Helvetica" charset="0"/>
                <a:ea typeface="Helvetica" charset="0"/>
                <a:cs typeface="Helvetica" charset="0"/>
              </a:rPr>
              <a:t>Versioning – fast checkpointing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56515-33A5-6948-9EAC-4BC7FDD2EA78}" type="slidenum">
              <a:rPr lang="en-US"/>
              <a:pPr/>
              <a:t>17</a:t>
            </a:fld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585500" y="1982433"/>
            <a:ext cx="458497" cy="368843"/>
          </a:xfrm>
          <a:prstGeom prst="ellipse">
            <a:avLst/>
          </a:prstGeom>
          <a:solidFill>
            <a:srgbClr val="0096D6"/>
          </a:solidFill>
          <a:ln w="19050" cap="rnd" cmpd="sng" algn="ctr">
            <a:solidFill>
              <a:srgbClr val="0096D6"/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charset="0"/>
                <a:ea typeface="Helvetica" charset="0"/>
                <a:cs typeface="Helvetica" charset="0"/>
              </a:rPr>
              <a:t>P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415760" y="1527090"/>
            <a:ext cx="892623" cy="100002"/>
            <a:chOff x="8082253" y="5818325"/>
            <a:chExt cx="1714341" cy="199750"/>
          </a:xfrm>
          <a:solidFill>
            <a:schemeClr val="bg1">
              <a:lumMod val="85000"/>
            </a:schemeClr>
          </a:solidFill>
        </p:grpSpPr>
        <p:sp>
          <p:nvSpPr>
            <p:cNvPr id="36" name="Rounded Rectangle 35"/>
            <p:cNvSpPr/>
            <p:nvPr/>
          </p:nvSpPr>
          <p:spPr>
            <a:xfrm>
              <a:off x="8082253" y="5820138"/>
              <a:ext cx="342741" cy="197937"/>
            </a:xfrm>
            <a:prstGeom prst="roundRect">
              <a:avLst/>
            </a:prstGeom>
            <a:grpFill/>
            <a:ln w="19050">
              <a:solidFill>
                <a:schemeClr val="bg1">
                  <a:lumMod val="50000"/>
                </a:scheme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dirty="0"/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8482064" y="5820138"/>
              <a:ext cx="1086089" cy="197937"/>
            </a:xfrm>
            <a:prstGeom prst="roundRect">
              <a:avLst/>
            </a:prstGeom>
            <a:grpFill/>
            <a:ln w="19050">
              <a:solidFill>
                <a:schemeClr val="bg1">
                  <a:lumMod val="50000"/>
                </a:scheme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" charset="0"/>
                <a:ea typeface="Helvetica" charset="0"/>
                <a:cs typeface="Helvetica" charset="0"/>
              </a:endParaRPr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9625223" y="5818325"/>
              <a:ext cx="171371" cy="197937"/>
            </a:xfrm>
            <a:prstGeom prst="roundRect">
              <a:avLst/>
            </a:prstGeom>
            <a:grpFill/>
            <a:ln w="19050">
              <a:solidFill>
                <a:schemeClr val="bg1">
                  <a:lumMod val="50000"/>
                </a:scheme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dirty="0"/>
            </a:p>
          </p:txBody>
        </p:sp>
      </p:grpSp>
      <p:sp>
        <p:nvSpPr>
          <p:cNvPr id="39" name="Oval 38"/>
          <p:cNvSpPr/>
          <p:nvPr/>
        </p:nvSpPr>
        <p:spPr>
          <a:xfrm>
            <a:off x="677144" y="1870723"/>
            <a:ext cx="458497" cy="368843"/>
          </a:xfrm>
          <a:prstGeom prst="ellipse">
            <a:avLst/>
          </a:prstGeom>
          <a:solidFill>
            <a:srgbClr val="0096D6"/>
          </a:solidFill>
          <a:ln w="19050" cap="rnd" cmpd="sng" algn="ctr">
            <a:solidFill>
              <a:srgbClr val="0096D6"/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charset="0"/>
                <a:ea typeface="Helvetica" charset="0"/>
                <a:cs typeface="Helvetica" charset="0"/>
              </a:rPr>
              <a:t>P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415467" y="2293828"/>
            <a:ext cx="892623" cy="100002"/>
            <a:chOff x="8082253" y="5818325"/>
            <a:chExt cx="1714341" cy="199750"/>
          </a:xfrm>
          <a:solidFill>
            <a:schemeClr val="bg1">
              <a:lumMod val="85000"/>
            </a:schemeClr>
          </a:solidFill>
        </p:grpSpPr>
        <p:sp>
          <p:nvSpPr>
            <p:cNvPr id="41" name="Rounded Rectangle 40"/>
            <p:cNvSpPr/>
            <p:nvPr/>
          </p:nvSpPr>
          <p:spPr>
            <a:xfrm>
              <a:off x="8082253" y="5820138"/>
              <a:ext cx="342741" cy="197937"/>
            </a:xfrm>
            <a:prstGeom prst="roundRect">
              <a:avLst/>
            </a:prstGeom>
            <a:grpFill/>
            <a:ln w="19050">
              <a:solidFill>
                <a:schemeClr val="bg1">
                  <a:lumMod val="50000"/>
                </a:scheme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dirty="0"/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8482064" y="5820138"/>
              <a:ext cx="1086089" cy="197937"/>
            </a:xfrm>
            <a:prstGeom prst="roundRect">
              <a:avLst/>
            </a:prstGeom>
            <a:grpFill/>
            <a:ln w="19050">
              <a:solidFill>
                <a:schemeClr val="bg1">
                  <a:lumMod val="50000"/>
                </a:scheme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" charset="0"/>
                <a:ea typeface="Helvetica" charset="0"/>
                <a:cs typeface="Helvetica" charset="0"/>
              </a:endParaRPr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9625223" y="5818325"/>
              <a:ext cx="171371" cy="197937"/>
            </a:xfrm>
            <a:prstGeom prst="roundRect">
              <a:avLst/>
            </a:prstGeom>
            <a:grpFill/>
            <a:ln w="19050">
              <a:solidFill>
                <a:schemeClr val="bg1">
                  <a:lumMod val="50000"/>
                </a:scheme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dirty="0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1611901" y="1501694"/>
            <a:ext cx="1338564" cy="149962"/>
            <a:chOff x="8082253" y="5818325"/>
            <a:chExt cx="1714341" cy="199750"/>
          </a:xfrm>
        </p:grpSpPr>
        <p:sp>
          <p:nvSpPr>
            <p:cNvPr id="49" name="Rounded Rectangle 48"/>
            <p:cNvSpPr/>
            <p:nvPr/>
          </p:nvSpPr>
          <p:spPr>
            <a:xfrm>
              <a:off x="8082253" y="5820138"/>
              <a:ext cx="342741" cy="197937"/>
            </a:xfrm>
            <a:prstGeom prst="roundRect">
              <a:avLst/>
            </a:prstGeom>
            <a:solidFill>
              <a:srgbClr val="92D050"/>
            </a:solidFill>
            <a:ln w="19050">
              <a:solidFill>
                <a:srgbClr val="92D05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dirty="0"/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8482064" y="5820138"/>
              <a:ext cx="1086089" cy="197937"/>
            </a:xfrm>
            <a:prstGeom prst="roundRect">
              <a:avLst/>
            </a:prstGeom>
            <a:solidFill>
              <a:srgbClr val="BFE2CA"/>
            </a:solidFill>
            <a:ln w="19050">
              <a:solidFill>
                <a:srgbClr val="BFE2CA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11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Helvetica" charset="0"/>
                  <a:ea typeface="Helvetica" charset="0"/>
                  <a:cs typeface="Helvetica" charset="0"/>
                </a:rPr>
                <a:t>attached</a:t>
              </a:r>
              <a:endPara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" charset="0"/>
                <a:ea typeface="Helvetica" charset="0"/>
                <a:cs typeface="Helvetica" charset="0"/>
              </a:endParaRPr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9625223" y="5818325"/>
              <a:ext cx="171371" cy="197937"/>
            </a:xfrm>
            <a:prstGeom prst="roundRect">
              <a:avLst/>
            </a:prstGeom>
            <a:solidFill>
              <a:srgbClr val="92D050"/>
            </a:solidFill>
            <a:ln w="19050">
              <a:solidFill>
                <a:srgbClr val="92D05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dirty="0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1611901" y="2261384"/>
            <a:ext cx="1338564" cy="149962"/>
            <a:chOff x="8082253" y="5818325"/>
            <a:chExt cx="1714341" cy="199750"/>
          </a:xfrm>
        </p:grpSpPr>
        <p:sp>
          <p:nvSpPr>
            <p:cNvPr id="53" name="Rounded Rectangle 52"/>
            <p:cNvSpPr/>
            <p:nvPr/>
          </p:nvSpPr>
          <p:spPr>
            <a:xfrm>
              <a:off x="8082253" y="5820138"/>
              <a:ext cx="342741" cy="197937"/>
            </a:xfrm>
            <a:prstGeom prst="roundRect">
              <a:avLst/>
            </a:prstGeom>
            <a:solidFill>
              <a:srgbClr val="92D050"/>
            </a:solidFill>
            <a:ln w="19050">
              <a:solidFill>
                <a:srgbClr val="92D05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dirty="0"/>
            </a:p>
          </p:txBody>
        </p:sp>
        <p:sp>
          <p:nvSpPr>
            <p:cNvPr id="54" name="Rounded Rectangle 53"/>
            <p:cNvSpPr/>
            <p:nvPr/>
          </p:nvSpPr>
          <p:spPr>
            <a:xfrm>
              <a:off x="8482064" y="5820138"/>
              <a:ext cx="1086089" cy="197937"/>
            </a:xfrm>
            <a:prstGeom prst="roundRect">
              <a:avLst/>
            </a:prstGeom>
            <a:solidFill>
              <a:srgbClr val="BFE2CA"/>
            </a:solidFill>
            <a:ln w="19050">
              <a:solidFill>
                <a:srgbClr val="BFE2CA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11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Helvetica" charset="0"/>
                  <a:ea typeface="Helvetica" charset="0"/>
                  <a:cs typeface="Helvetica" charset="0"/>
                </a:rPr>
                <a:t>attached</a:t>
              </a:r>
              <a:endPara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" charset="0"/>
                <a:ea typeface="Helvetica" charset="0"/>
                <a:cs typeface="Helvetica" charset="0"/>
              </a:endParaRPr>
            </a:p>
          </p:txBody>
        </p:sp>
        <p:sp>
          <p:nvSpPr>
            <p:cNvPr id="55" name="Rounded Rectangle 54"/>
            <p:cNvSpPr/>
            <p:nvPr/>
          </p:nvSpPr>
          <p:spPr>
            <a:xfrm>
              <a:off x="9625223" y="5818325"/>
              <a:ext cx="171371" cy="197937"/>
            </a:xfrm>
            <a:prstGeom prst="roundRect">
              <a:avLst/>
            </a:prstGeom>
            <a:solidFill>
              <a:srgbClr val="92D050"/>
            </a:solidFill>
            <a:ln w="19050">
              <a:solidFill>
                <a:srgbClr val="92D05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dirty="0"/>
            </a:p>
          </p:txBody>
        </p:sp>
      </p:grpSp>
      <p:sp>
        <p:nvSpPr>
          <p:cNvPr id="56" name="Oval 55"/>
          <p:cNvSpPr/>
          <p:nvPr/>
        </p:nvSpPr>
        <p:spPr>
          <a:xfrm>
            <a:off x="2143038" y="1072296"/>
            <a:ext cx="458497" cy="368843"/>
          </a:xfrm>
          <a:prstGeom prst="ellipse">
            <a:avLst/>
          </a:prstGeom>
          <a:solidFill>
            <a:srgbClr val="0096D6"/>
          </a:solidFill>
          <a:ln w="19050" cap="rnd" cmpd="sng" algn="ctr">
            <a:solidFill>
              <a:srgbClr val="0096D6"/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charset="0"/>
                <a:ea typeface="Helvetica" charset="0"/>
                <a:cs typeface="Helvetica" charset="0"/>
              </a:rPr>
              <a:t>P</a:t>
            </a:r>
          </a:p>
        </p:txBody>
      </p:sp>
      <p:sp>
        <p:nvSpPr>
          <p:cNvPr id="57" name="Oval 56"/>
          <p:cNvSpPr/>
          <p:nvPr/>
        </p:nvSpPr>
        <p:spPr>
          <a:xfrm>
            <a:off x="2142745" y="1839034"/>
            <a:ext cx="458497" cy="368843"/>
          </a:xfrm>
          <a:prstGeom prst="ellipse">
            <a:avLst/>
          </a:prstGeom>
          <a:solidFill>
            <a:srgbClr val="0096D6"/>
          </a:solidFill>
          <a:ln w="19050" cap="rnd" cmpd="sng" algn="ctr">
            <a:solidFill>
              <a:srgbClr val="0096D6"/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charset="0"/>
                <a:ea typeface="Helvetica" charset="0"/>
                <a:cs typeface="Helvetica" charset="0"/>
              </a:rPr>
              <a:t>P</a:t>
            </a:r>
          </a:p>
        </p:txBody>
      </p:sp>
      <p:sp>
        <p:nvSpPr>
          <p:cNvPr id="58" name="Oval 57"/>
          <p:cNvSpPr/>
          <p:nvPr/>
        </p:nvSpPr>
        <p:spPr>
          <a:xfrm>
            <a:off x="7139246" y="1982433"/>
            <a:ext cx="458497" cy="368843"/>
          </a:xfrm>
          <a:prstGeom prst="ellipse">
            <a:avLst/>
          </a:prstGeom>
          <a:solidFill>
            <a:srgbClr val="0096D6"/>
          </a:solidFill>
          <a:ln w="19050" cap="rnd" cmpd="sng" algn="ctr">
            <a:solidFill>
              <a:srgbClr val="0096D6"/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charset="0"/>
                <a:ea typeface="Helvetica" charset="0"/>
                <a:cs typeface="Helvetica" charset="0"/>
              </a:rPr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439234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14" grpId="0" animBg="1"/>
      <p:bldP spid="32" grpId="0" animBg="1"/>
      <p:bldP spid="32" grpId="1" animBg="1"/>
      <p:bldP spid="39" grpId="0" animBg="1"/>
      <p:bldP spid="39" grpId="1" animBg="1"/>
      <p:bldP spid="56" grpId="0" animBg="1"/>
      <p:bldP spid="56" grpId="1" animBg="1"/>
      <p:bldP spid="57" grpId="0" animBg="1"/>
      <p:bldP spid="57" grpId="1" animBg="1"/>
      <p:bldP spid="5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0"/>
            <a:ext cx="3429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365" y="367448"/>
            <a:ext cx="5463988" cy="1335951"/>
          </a:xfrm>
        </p:spPr>
        <p:txBody>
          <a:bodyPr>
            <a:noAutofit/>
          </a:bodyPr>
          <a:lstStyle/>
          <a:p>
            <a:r>
              <a:rPr lang="en-US" sz="4000" dirty="0" err="1" smtClean="0">
                <a:latin typeface="Helvetica" charset="0"/>
                <a:ea typeface="Helvetica" charset="0"/>
                <a:cs typeface="Helvetica" charset="0"/>
              </a:rPr>
              <a:t>SpaceJMP</a:t>
            </a:r>
            <a:r>
              <a:rPr lang="en-US" sz="4000" dirty="0" smtClean="0">
                <a:latin typeface="Helvetica" charset="0"/>
                <a:ea typeface="Helvetica" charset="0"/>
                <a:cs typeface="Helvetica" charset="0"/>
              </a:rPr>
              <a:t>:</a:t>
            </a:r>
            <a:br>
              <a:rPr lang="en-US" sz="4000" dirty="0" smtClean="0">
                <a:latin typeface="Helvetica" charset="0"/>
                <a:ea typeface="Helvetica" charset="0"/>
                <a:cs typeface="Helvetica" charset="0"/>
              </a:rPr>
            </a:br>
            <a:r>
              <a:rPr lang="en-US" sz="2800" dirty="0" smtClean="0">
                <a:latin typeface="Helvetica" charset="0"/>
                <a:ea typeface="Helvetica" charset="0"/>
                <a:cs typeface="Helvetica" charset="0"/>
              </a:rPr>
              <a:t>Programming with Multiple Virtual Address Spaces</a:t>
            </a:r>
            <a:endParaRPr lang="en-US" sz="4000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6541" y="1981200"/>
            <a:ext cx="55536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mtClean="0">
                <a:latin typeface="Helvetica" charset="0"/>
                <a:ea typeface="Helvetica" charset="0"/>
                <a:cs typeface="Helvetica" charset="0"/>
              </a:rPr>
              <a:t>Izzat El Hajj, Alexander Merritt, Gerd Zellweger,</a:t>
            </a:r>
          </a:p>
          <a:p>
            <a:pPr algn="ctr"/>
            <a:r>
              <a:rPr lang="en-US" smtClean="0">
                <a:latin typeface="Helvetica" charset="0"/>
                <a:ea typeface="Helvetica" charset="0"/>
                <a:cs typeface="Helvetica" charset="0"/>
              </a:rPr>
              <a:t>Dejan Milojicic, Reto Achermann, Paolo Faraboschi,</a:t>
            </a:r>
          </a:p>
          <a:p>
            <a:pPr algn="ctr"/>
            <a:r>
              <a:rPr lang="en-US" smtClean="0">
                <a:latin typeface="Helvetica" charset="0"/>
                <a:ea typeface="Helvetica" charset="0"/>
                <a:cs typeface="Helvetica" charset="0"/>
              </a:rPr>
              <a:t>Wen-mei Hwu, Timothy Roscoe, Karsten Schwan</a:t>
            </a:r>
            <a:endParaRPr lang="en-US"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393" y="3214783"/>
            <a:ext cx="1541929" cy="61677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004257" y="2709795"/>
            <a:ext cx="2851297" cy="646331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Not enough virtual address bits!</a:t>
            </a:r>
            <a:endParaRPr lang="en-US" b="1" baseline="30000">
              <a:solidFill>
                <a:schemeClr val="bg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04257" y="340812"/>
            <a:ext cx="2851297" cy="646331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Serialization is not necessary!</a:t>
            </a:r>
            <a:endParaRPr lang="en-US" b="1" baseline="30000">
              <a:solidFill>
                <a:schemeClr val="bg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04257" y="1663803"/>
            <a:ext cx="2851297" cy="36933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Don’t use filesystem!</a:t>
            </a:r>
            <a:endParaRPr lang="en-US" b="1" baseline="30000">
              <a:solidFill>
                <a:schemeClr val="bg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04257" y="4032787"/>
            <a:ext cx="2851297" cy="646331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Let applications manage address spaces!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83493" y="4094833"/>
            <a:ext cx="5152603" cy="834614"/>
            <a:chOff x="-68793" y="4076903"/>
            <a:chExt cx="5152603" cy="834614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8793" y="4076903"/>
              <a:ext cx="788247" cy="834614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1878" y="4123878"/>
              <a:ext cx="1618488" cy="740664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2790" y="4356777"/>
              <a:ext cx="1341020" cy="2748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47782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Enormous Demand for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56515-33A5-6948-9EAC-4BC7FDD2EA78}" type="slidenum">
              <a:rPr lang="en-US"/>
              <a:pPr/>
              <a:t>3</a:t>
            </a:fld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82" y="1064476"/>
            <a:ext cx="3227992" cy="3014137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457200" y="4773239"/>
            <a:ext cx="32636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aseline="30000">
                <a:solidFill>
                  <a:schemeClr val="bg1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1</a:t>
            </a:r>
            <a:r>
              <a:rPr lang="en-US" sz="1050">
                <a:solidFill>
                  <a:schemeClr val="bg1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Source: DOMO, </a:t>
            </a:r>
            <a:r>
              <a:rPr lang="en-US" sz="1050" i="1">
                <a:solidFill>
                  <a:schemeClr val="bg1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Data Never Sleeps 3.0</a:t>
            </a:r>
            <a:r>
              <a:rPr lang="en-US" sz="1050">
                <a:solidFill>
                  <a:schemeClr val="bg1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, 2015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99282" y="4078613"/>
            <a:ext cx="3227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latin typeface="Helvetica" charset="0"/>
                <a:ea typeface="Helvetica" charset="0"/>
                <a:cs typeface="Helvetica" charset="0"/>
              </a:rPr>
              <a:t>“How much data is generated every minute?” </a:t>
            </a:r>
            <a:r>
              <a:rPr lang="en-US" baseline="30000">
                <a:latin typeface="Helvetica" charset="0"/>
                <a:ea typeface="Helvetica" charset="0"/>
                <a:cs typeface="Helvetica" charset="0"/>
              </a:rPr>
              <a:t>1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901644" y="1143489"/>
            <a:ext cx="4677016" cy="3887513"/>
            <a:chOff x="3901644" y="1143489"/>
            <a:chExt cx="4677016" cy="3887513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5976" y="1143489"/>
              <a:ext cx="3675146" cy="2467981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 rot="18000000">
              <a:off x="4306101" y="3646995"/>
              <a:ext cx="55087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>
                  <a:latin typeface="Helvetica" charset="0"/>
                  <a:ea typeface="Helvetica" charset="0"/>
                  <a:cs typeface="Helvetica" charset="0"/>
                </a:rPr>
                <a:t>2004</a:t>
              </a:r>
              <a:endParaRPr lang="en-US" sz="1400">
                <a:latin typeface="Consolas" charset="0"/>
                <a:ea typeface="Consolas" charset="0"/>
                <a:cs typeface="Consolas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rot="18000000">
              <a:off x="4640374" y="3646995"/>
              <a:ext cx="55087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>
                  <a:latin typeface="Helvetica" charset="0"/>
                  <a:ea typeface="Helvetica" charset="0"/>
                  <a:cs typeface="Helvetica" charset="0"/>
                </a:rPr>
                <a:t>2005</a:t>
              </a:r>
              <a:endParaRPr lang="en-US" sz="1400">
                <a:latin typeface="Consolas" charset="0"/>
                <a:ea typeface="Consolas" charset="0"/>
                <a:cs typeface="Consolas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 rot="18000000">
              <a:off x="4974647" y="3646995"/>
              <a:ext cx="55087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>
                  <a:latin typeface="Helvetica" charset="0"/>
                  <a:ea typeface="Helvetica" charset="0"/>
                  <a:cs typeface="Helvetica" charset="0"/>
                </a:rPr>
                <a:t>2006</a:t>
              </a:r>
              <a:endParaRPr lang="en-US" sz="1400">
                <a:latin typeface="Consolas" charset="0"/>
                <a:ea typeface="Consolas" charset="0"/>
                <a:cs typeface="Consolas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 rot="18000000">
              <a:off x="5308920" y="3646995"/>
              <a:ext cx="55087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>
                  <a:latin typeface="Helvetica" charset="0"/>
                  <a:ea typeface="Helvetica" charset="0"/>
                  <a:cs typeface="Helvetica" charset="0"/>
                </a:rPr>
                <a:t>2007</a:t>
              </a:r>
              <a:endParaRPr lang="en-US" sz="1400">
                <a:latin typeface="Consolas" charset="0"/>
                <a:ea typeface="Consolas" charset="0"/>
                <a:cs typeface="Consolas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 rot="18000000">
              <a:off x="5643193" y="3646995"/>
              <a:ext cx="55087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>
                  <a:latin typeface="Helvetica" charset="0"/>
                  <a:ea typeface="Helvetica" charset="0"/>
                  <a:cs typeface="Helvetica" charset="0"/>
                </a:rPr>
                <a:t>2008</a:t>
              </a:r>
              <a:endParaRPr lang="en-US" sz="1400">
                <a:latin typeface="Consolas" charset="0"/>
                <a:ea typeface="Consolas" charset="0"/>
                <a:cs typeface="Consolas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 rot="18000000">
              <a:off x="5977466" y="3646995"/>
              <a:ext cx="55087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>
                  <a:latin typeface="Helvetica" charset="0"/>
                  <a:ea typeface="Helvetica" charset="0"/>
                  <a:cs typeface="Helvetica" charset="0"/>
                </a:rPr>
                <a:t>2009</a:t>
              </a:r>
              <a:endParaRPr lang="en-US" sz="1400">
                <a:latin typeface="Consolas" charset="0"/>
                <a:ea typeface="Consolas" charset="0"/>
                <a:cs typeface="Consolas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 rot="18000000">
              <a:off x="6311739" y="3646995"/>
              <a:ext cx="55087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>
                  <a:latin typeface="Helvetica" charset="0"/>
                  <a:ea typeface="Helvetica" charset="0"/>
                  <a:cs typeface="Helvetica" charset="0"/>
                </a:rPr>
                <a:t>2010</a:t>
              </a:r>
              <a:endParaRPr lang="en-US" sz="1400">
                <a:latin typeface="Consolas" charset="0"/>
                <a:ea typeface="Consolas" charset="0"/>
                <a:cs typeface="Consolas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 rot="18000000">
              <a:off x="6646012" y="3646995"/>
              <a:ext cx="55087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>
                  <a:latin typeface="Helvetica" charset="0"/>
                  <a:ea typeface="Helvetica" charset="0"/>
                  <a:cs typeface="Helvetica" charset="0"/>
                </a:rPr>
                <a:t>2011</a:t>
              </a:r>
              <a:endParaRPr lang="en-US" sz="1400">
                <a:latin typeface="Consolas" charset="0"/>
                <a:ea typeface="Consolas" charset="0"/>
                <a:cs typeface="Consolas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 rot="18000000">
              <a:off x="6980285" y="3646995"/>
              <a:ext cx="55087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>
                  <a:latin typeface="Helvetica" charset="0"/>
                  <a:ea typeface="Helvetica" charset="0"/>
                  <a:cs typeface="Helvetica" charset="0"/>
                </a:rPr>
                <a:t>2012</a:t>
              </a:r>
              <a:endParaRPr lang="en-US" sz="1400">
                <a:latin typeface="Consolas" charset="0"/>
                <a:ea typeface="Consolas" charset="0"/>
                <a:cs typeface="Consolas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 rot="18000000">
              <a:off x="7314558" y="3646995"/>
              <a:ext cx="55087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>
                  <a:latin typeface="Helvetica" charset="0"/>
                  <a:ea typeface="Helvetica" charset="0"/>
                  <a:cs typeface="Helvetica" charset="0"/>
                </a:rPr>
                <a:t>2013</a:t>
              </a:r>
              <a:endParaRPr lang="en-US" sz="1400">
                <a:latin typeface="Consolas" charset="0"/>
                <a:ea typeface="Consolas" charset="0"/>
                <a:cs typeface="Consolas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 rot="18000000">
              <a:off x="7648834" y="3646995"/>
              <a:ext cx="55087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>
                  <a:latin typeface="Helvetica" charset="0"/>
                  <a:ea typeface="Helvetica" charset="0"/>
                  <a:cs typeface="Helvetica" charset="0"/>
                </a:rPr>
                <a:t>2014</a:t>
              </a:r>
              <a:endParaRPr lang="en-US" sz="1400">
                <a:latin typeface="Consolas" charset="0"/>
                <a:ea typeface="Consolas" charset="0"/>
                <a:cs typeface="Consolas" charset="0"/>
              </a:endParaRPr>
            </a:p>
          </p:txBody>
        </p:sp>
        <p:grpSp>
          <p:nvGrpSpPr>
            <p:cNvPr id="49" name="Group 48"/>
            <p:cNvGrpSpPr/>
            <p:nvPr/>
          </p:nvGrpSpPr>
          <p:grpSpPr>
            <a:xfrm>
              <a:off x="4951973" y="1523509"/>
              <a:ext cx="2227111" cy="276999"/>
              <a:chOff x="5253046" y="2486760"/>
              <a:chExt cx="2227111" cy="276999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5253046" y="2533939"/>
                <a:ext cx="178571" cy="182641"/>
              </a:xfrm>
              <a:prstGeom prst="rect">
                <a:avLst/>
              </a:prstGeom>
              <a:solidFill>
                <a:srgbClr val="045C9A"/>
              </a:solidFill>
              <a:ln w="12700"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sz="1100">
                  <a:latin typeface="Helvetica" charset="0"/>
                  <a:ea typeface="Helvetica" charset="0"/>
                  <a:cs typeface="Helvetica" charset="0"/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5434504" y="2486760"/>
                <a:ext cx="204565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>
                    <a:latin typeface="Helvetica" charset="0"/>
                    <a:ea typeface="Helvetica" charset="0"/>
                    <a:cs typeface="Helvetica" charset="0"/>
                  </a:rPr>
                  <a:t>Invested Captial ($Billion)</a:t>
                </a:r>
                <a:endParaRPr lang="en-US" sz="1400">
                  <a:latin typeface="Consolas" charset="0"/>
                  <a:ea typeface="Consolas" charset="0"/>
                  <a:cs typeface="Consolas" charset="0"/>
                </a:endParaRPr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5760587" y="1973148"/>
              <a:ext cx="2021228" cy="276999"/>
              <a:chOff x="5106699" y="2732527"/>
              <a:chExt cx="2021228" cy="276999"/>
            </a:xfrm>
          </p:grpSpPr>
          <p:cxnSp>
            <p:nvCxnSpPr>
              <p:cNvPr id="32" name="Straight Connector 31"/>
              <p:cNvCxnSpPr/>
              <p:nvPr/>
            </p:nvCxnSpPr>
            <p:spPr>
              <a:xfrm flipH="1">
                <a:off x="5106699" y="2871026"/>
                <a:ext cx="324918" cy="0"/>
              </a:xfrm>
              <a:prstGeom prst="line">
                <a:avLst/>
              </a:prstGeom>
              <a:ln w="25400">
                <a:solidFill>
                  <a:srgbClr val="0EACE3"/>
                </a:solidFill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4" name="TextBox 33"/>
              <p:cNvSpPr txBox="1"/>
              <p:nvPr/>
            </p:nvSpPr>
            <p:spPr>
              <a:xfrm>
                <a:off x="5434504" y="2732527"/>
                <a:ext cx="169342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>
                    <a:latin typeface="Helvetica" charset="0"/>
                    <a:ea typeface="Helvetica" charset="0"/>
                    <a:cs typeface="Helvetica" charset="0"/>
                  </a:rPr>
                  <a:t>No. of Deals</a:t>
                </a:r>
                <a:endParaRPr lang="en-US" sz="1400">
                  <a:latin typeface="Consolas" charset="0"/>
                  <a:ea typeface="Consolas" charset="0"/>
                  <a:cs typeface="Consolas" charset="0"/>
                </a:endParaRPr>
              </a:p>
            </p:txBody>
          </p:sp>
        </p:grpSp>
        <p:sp>
          <p:nvSpPr>
            <p:cNvPr id="38" name="TextBox 37"/>
            <p:cNvSpPr txBox="1"/>
            <p:nvPr/>
          </p:nvSpPr>
          <p:spPr>
            <a:xfrm>
              <a:off x="4089930" y="1312725"/>
              <a:ext cx="55087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>
                  <a:latin typeface="Helvetica" charset="0"/>
                  <a:ea typeface="Helvetica" charset="0"/>
                  <a:cs typeface="Helvetica" charset="0"/>
                </a:rPr>
                <a:t>$5</a:t>
              </a:r>
              <a:endParaRPr lang="en-US" sz="1400">
                <a:latin typeface="Consolas" charset="0"/>
                <a:ea typeface="Consolas" charset="0"/>
                <a:cs typeface="Consolas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089930" y="1733981"/>
              <a:ext cx="55087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>
                  <a:latin typeface="Helvetica" charset="0"/>
                  <a:ea typeface="Helvetica" charset="0"/>
                  <a:cs typeface="Helvetica" charset="0"/>
                </a:rPr>
                <a:t>$4</a:t>
              </a:r>
              <a:endParaRPr lang="en-US" sz="1400">
                <a:latin typeface="Consolas" charset="0"/>
                <a:ea typeface="Consolas" charset="0"/>
                <a:cs typeface="Consolas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089930" y="2155237"/>
              <a:ext cx="55087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>
                  <a:latin typeface="Helvetica" charset="0"/>
                  <a:ea typeface="Helvetica" charset="0"/>
                  <a:cs typeface="Helvetica" charset="0"/>
                </a:rPr>
                <a:t>$3</a:t>
              </a:r>
              <a:endParaRPr lang="en-US" sz="1400">
                <a:latin typeface="Consolas" charset="0"/>
                <a:ea typeface="Consolas" charset="0"/>
                <a:cs typeface="Consolas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089930" y="2576493"/>
              <a:ext cx="55087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>
                  <a:latin typeface="Helvetica" charset="0"/>
                  <a:ea typeface="Helvetica" charset="0"/>
                  <a:cs typeface="Helvetica" charset="0"/>
                </a:rPr>
                <a:t>$2</a:t>
              </a:r>
              <a:endParaRPr lang="en-US" sz="1400">
                <a:latin typeface="Consolas" charset="0"/>
                <a:ea typeface="Consolas" charset="0"/>
                <a:cs typeface="Consolas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4089930" y="2997749"/>
              <a:ext cx="55087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>
                  <a:latin typeface="Helvetica" charset="0"/>
                  <a:ea typeface="Helvetica" charset="0"/>
                  <a:cs typeface="Helvetica" charset="0"/>
                </a:rPr>
                <a:t>$1</a:t>
              </a:r>
              <a:endParaRPr lang="en-US" sz="1400">
                <a:latin typeface="Consolas" charset="0"/>
                <a:ea typeface="Consolas" charset="0"/>
                <a:cs typeface="Consolas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8027786" y="1311479"/>
              <a:ext cx="55087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>
                  <a:latin typeface="Helvetica" charset="0"/>
                  <a:ea typeface="Helvetica" charset="0"/>
                  <a:cs typeface="Helvetica" charset="0"/>
                </a:rPr>
                <a:t>600</a:t>
              </a:r>
              <a:endParaRPr lang="en-US" sz="1400">
                <a:latin typeface="Consolas" charset="0"/>
                <a:ea typeface="Consolas" charset="0"/>
                <a:cs typeface="Consolas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8027786" y="1732735"/>
              <a:ext cx="55087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>
                  <a:latin typeface="Helvetica" charset="0"/>
                  <a:ea typeface="Helvetica" charset="0"/>
                  <a:cs typeface="Helvetica" charset="0"/>
                </a:rPr>
                <a:t>500</a:t>
              </a:r>
              <a:endParaRPr lang="en-US" sz="1400">
                <a:latin typeface="Consolas" charset="0"/>
                <a:ea typeface="Consolas" charset="0"/>
                <a:cs typeface="Consolas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8027786" y="2153991"/>
              <a:ext cx="55087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>
                  <a:latin typeface="Helvetica" charset="0"/>
                  <a:ea typeface="Helvetica" charset="0"/>
                  <a:cs typeface="Helvetica" charset="0"/>
                </a:rPr>
                <a:t>300</a:t>
              </a:r>
              <a:endParaRPr lang="en-US" sz="1400">
                <a:latin typeface="Consolas" charset="0"/>
                <a:ea typeface="Consolas" charset="0"/>
                <a:cs typeface="Consolas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8027786" y="2575247"/>
              <a:ext cx="55087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>
                  <a:latin typeface="Helvetica" charset="0"/>
                  <a:ea typeface="Helvetica" charset="0"/>
                  <a:cs typeface="Helvetica" charset="0"/>
                </a:rPr>
                <a:t>200</a:t>
              </a:r>
              <a:endParaRPr lang="en-US" sz="1400">
                <a:latin typeface="Consolas" charset="0"/>
                <a:ea typeface="Consolas" charset="0"/>
                <a:cs typeface="Consolas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8027786" y="2996503"/>
              <a:ext cx="55087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>
                  <a:latin typeface="Helvetica" charset="0"/>
                  <a:ea typeface="Helvetica" charset="0"/>
                  <a:cs typeface="Helvetica" charset="0"/>
                </a:rPr>
                <a:t>100</a:t>
              </a:r>
              <a:endParaRPr lang="en-US" sz="1400">
                <a:latin typeface="Consolas" charset="0"/>
                <a:ea typeface="Consolas" charset="0"/>
                <a:cs typeface="Consolas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3901644" y="4777086"/>
              <a:ext cx="4549298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baseline="30000">
                  <a:solidFill>
                    <a:schemeClr val="bg1">
                      <a:lumMod val="50000"/>
                    </a:schemeClr>
                  </a:solidFill>
                  <a:latin typeface="Helvetica" charset="0"/>
                  <a:ea typeface="Helvetica" charset="0"/>
                  <a:cs typeface="Helvetica" charset="0"/>
                </a:rPr>
                <a:t>2</a:t>
              </a:r>
              <a:r>
                <a:rPr lang="en-US" sz="1050">
                  <a:solidFill>
                    <a:schemeClr val="bg1">
                      <a:lumMod val="50000"/>
                    </a:schemeClr>
                  </a:solidFill>
                  <a:latin typeface="Helvetica" charset="0"/>
                  <a:ea typeface="Helvetica" charset="0"/>
                  <a:cs typeface="Helvetica" charset="0"/>
                </a:rPr>
                <a:t>Source: SVB, </a:t>
              </a:r>
              <a:r>
                <a:rPr lang="en-US" sz="1050" i="1">
                  <a:solidFill>
                    <a:schemeClr val="bg1">
                      <a:lumMod val="50000"/>
                    </a:schemeClr>
                  </a:solidFill>
                  <a:latin typeface="Helvetica" charset="0"/>
                  <a:ea typeface="Helvetica" charset="0"/>
                  <a:cs typeface="Helvetica" charset="0"/>
                </a:rPr>
                <a:t>Big Data Next: Capturing the Promise of Big Data</a:t>
              </a:r>
              <a:r>
                <a:rPr lang="en-US" sz="1050">
                  <a:solidFill>
                    <a:schemeClr val="bg1">
                      <a:lumMod val="50000"/>
                    </a:schemeClr>
                  </a:solidFill>
                  <a:latin typeface="Helvetica" charset="0"/>
                  <a:ea typeface="Helvetica" charset="0"/>
                  <a:cs typeface="Helvetica" charset="0"/>
                </a:rPr>
                <a:t>, 2015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4678848" y="4036201"/>
              <a:ext cx="32279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>
                  <a:latin typeface="Helvetica" charset="0"/>
                  <a:ea typeface="Helvetica" charset="0"/>
                  <a:cs typeface="Helvetica" charset="0"/>
                </a:rPr>
                <a:t>Venture Investments in Big Data Analytics Companies</a:t>
              </a:r>
              <a:r>
                <a:rPr lang="en-US" baseline="30000">
                  <a:latin typeface="Helvetica" charset="0"/>
                  <a:ea typeface="Helvetica" charset="0"/>
                  <a:cs typeface="Helvetica" charset="0"/>
                </a:rPr>
                <a:t>2</a:t>
              </a:r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1080620" y="2369803"/>
            <a:ext cx="5642048" cy="52322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latin typeface="Helvetica" charset="0"/>
                <a:ea typeface="Helvetica" charset="0"/>
                <a:cs typeface="Helvetica" charset="0"/>
              </a:rPr>
              <a:t>In-memory real-time analytics</a:t>
            </a:r>
            <a:endParaRPr lang="en-US" sz="2800" baseline="30000"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372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4" grpId="0"/>
      <p:bldP spid="5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Memory-Centric Computing</a:t>
            </a:r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1935197" y="1534253"/>
            <a:ext cx="0" cy="1541637"/>
          </a:xfrm>
          <a:prstGeom prst="line">
            <a:avLst/>
          </a:prstGeom>
          <a:ln w="38100">
            <a:solidFill>
              <a:srgbClr val="0070C0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1587844" y="1524628"/>
            <a:ext cx="702191" cy="0"/>
          </a:xfrm>
          <a:prstGeom prst="line">
            <a:avLst/>
          </a:prstGeom>
          <a:ln w="38100">
            <a:solidFill>
              <a:srgbClr val="0070C0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1587844" y="2038507"/>
            <a:ext cx="702191" cy="0"/>
          </a:xfrm>
          <a:prstGeom prst="line">
            <a:avLst/>
          </a:prstGeom>
          <a:ln w="38100">
            <a:solidFill>
              <a:srgbClr val="0070C0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1587844" y="3066265"/>
            <a:ext cx="702191" cy="0"/>
          </a:xfrm>
          <a:prstGeom prst="line">
            <a:avLst/>
          </a:prstGeom>
          <a:ln w="38100">
            <a:solidFill>
              <a:srgbClr val="0070C0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61141" y="3401732"/>
            <a:ext cx="35086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Helvetica" charset="0"/>
                <a:ea typeface="Helvetica" charset="0"/>
                <a:cs typeface="Helvetica" charset="0"/>
              </a:rPr>
              <a:t>Shared nothing</a:t>
            </a:r>
          </a:p>
          <a:p>
            <a:pPr marL="285750" indent="-285750">
              <a:buFont typeface="Arial" charset="0"/>
              <a:buChar char="•"/>
            </a:pPr>
            <a:r>
              <a:rPr lang="en-US">
                <a:latin typeface="Helvetica" charset="0"/>
                <a:ea typeface="Helvetica" charset="0"/>
                <a:cs typeface="Helvetica" charset="0"/>
              </a:rPr>
              <a:t>Private DRAM</a:t>
            </a:r>
          </a:p>
          <a:p>
            <a:pPr marL="285750" indent="-285750">
              <a:buFont typeface="Arial" charset="0"/>
              <a:buChar char="•"/>
            </a:pPr>
            <a:r>
              <a:rPr lang="en-US">
                <a:latin typeface="Helvetica" charset="0"/>
                <a:ea typeface="Helvetica" charset="0"/>
                <a:cs typeface="Helvetica" charset="0"/>
              </a:rPr>
              <a:t>Network-only communication</a:t>
            </a:r>
          </a:p>
          <a:p>
            <a:pPr marL="285750" indent="-285750">
              <a:buFont typeface="Arial" charset="0"/>
              <a:buChar char="•"/>
            </a:pPr>
            <a:r>
              <a:rPr lang="en-US">
                <a:latin typeface="Helvetica" charset="0"/>
                <a:ea typeface="Helvetica" charset="0"/>
                <a:cs typeface="Helvetica" charset="0"/>
              </a:rPr>
              <a:t>Data marshaling</a:t>
            </a:r>
            <a:endParaRPr lang="en-US" sz="200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624918" y="1033972"/>
            <a:ext cx="7959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latin typeface="Helvetica" charset="0"/>
                <a:ea typeface="Helvetica" charset="0"/>
                <a:cs typeface="Helvetica" charset="0"/>
              </a:rPr>
              <a:t>Server</a:t>
            </a:r>
          </a:p>
        </p:txBody>
      </p:sp>
      <p:sp>
        <p:nvSpPr>
          <p:cNvPr id="91" name="TextBox 90"/>
          <p:cNvSpPr txBox="1"/>
          <p:nvPr/>
        </p:nvSpPr>
        <p:spPr>
          <a:xfrm rot="16200000">
            <a:off x="1335516" y="2442272"/>
            <a:ext cx="884250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>
                <a:latin typeface="Helvetica" charset="0"/>
                <a:ea typeface="Helvetica" charset="0"/>
                <a:cs typeface="Helvetica" charset="0"/>
              </a:rPr>
              <a:t>Network</a:t>
            </a:r>
          </a:p>
        </p:txBody>
      </p:sp>
      <p:sp>
        <p:nvSpPr>
          <p:cNvPr id="104" name="TextBox 103"/>
          <p:cNvSpPr txBox="1"/>
          <p:nvPr/>
        </p:nvSpPr>
        <p:spPr>
          <a:xfrm rot="5400000">
            <a:off x="2598600" y="2321563"/>
            <a:ext cx="454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Helvetica" charset="0"/>
                <a:ea typeface="Helvetica" charset="0"/>
                <a:cs typeface="Helvetica" charset="0"/>
              </a:rPr>
              <a:t>...</a:t>
            </a:r>
          </a:p>
        </p:txBody>
      </p:sp>
      <p:sp>
        <p:nvSpPr>
          <p:cNvPr id="105" name="TextBox 104"/>
          <p:cNvSpPr txBox="1"/>
          <p:nvPr/>
        </p:nvSpPr>
        <p:spPr>
          <a:xfrm rot="5400000">
            <a:off x="995561" y="2321552"/>
            <a:ext cx="454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Helvetica" charset="0"/>
                <a:ea typeface="Helvetica" charset="0"/>
                <a:cs typeface="Helvetica" charset="0"/>
              </a:rPr>
              <a:t>...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198983" y="4671119"/>
            <a:ext cx="285757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aseline="30000">
                <a:solidFill>
                  <a:schemeClr val="bg1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1</a:t>
            </a:r>
            <a:r>
              <a:rPr lang="en-US" sz="1050">
                <a:solidFill>
                  <a:schemeClr val="bg1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Faraboschi, et al. </a:t>
            </a:r>
            <a:r>
              <a:rPr lang="en-US" sz="1050" i="1">
                <a:solidFill>
                  <a:schemeClr val="bg1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Beyond Processor-Centric Operating Systems</a:t>
            </a:r>
            <a:r>
              <a:rPr lang="en-US" sz="1050">
                <a:solidFill>
                  <a:schemeClr val="bg1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. HotOS’15</a:t>
            </a:r>
            <a:endParaRPr lang="en-US" sz="1100">
              <a:solidFill>
                <a:schemeClr val="bg1">
                  <a:lumMod val="50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56515-33A5-6948-9EAC-4BC7FDD2EA78}" type="slidenum">
              <a:rPr lang="en-US"/>
              <a:t>4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499808" y="1373631"/>
            <a:ext cx="1046187" cy="315329"/>
            <a:chOff x="363445" y="1826670"/>
            <a:chExt cx="1046187" cy="315329"/>
          </a:xfrm>
        </p:grpSpPr>
        <p:sp>
          <p:nvSpPr>
            <p:cNvPr id="66" name="Rounded Rectangle 65"/>
            <p:cNvSpPr/>
            <p:nvPr/>
          </p:nvSpPr>
          <p:spPr>
            <a:xfrm>
              <a:off x="363445" y="1826670"/>
              <a:ext cx="1046187" cy="315329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90000"/>
                </a:lnSpc>
              </a:pPr>
              <a:endPara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" charset="0"/>
                <a:ea typeface="Helvetica" charset="0"/>
                <a:cs typeface="Helvetica" charset="0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429551" y="1886161"/>
              <a:ext cx="913975" cy="196346"/>
              <a:chOff x="536736" y="1660833"/>
              <a:chExt cx="913975" cy="196346"/>
            </a:xfrm>
          </p:grpSpPr>
          <p:sp>
            <p:nvSpPr>
              <p:cNvPr id="71" name="Rounded Rectangle 70"/>
              <p:cNvSpPr/>
              <p:nvPr/>
            </p:nvSpPr>
            <p:spPr>
              <a:xfrm>
                <a:off x="1077137" y="1660833"/>
                <a:ext cx="373574" cy="196346"/>
              </a:xfrm>
              <a:prstGeom prst="roundRect">
                <a:avLst/>
              </a:prstGeom>
              <a:solidFill>
                <a:schemeClr val="bg1">
                  <a:lumMod val="50000"/>
                </a:schemeClr>
              </a:solidFill>
              <a:ln w="19050">
                <a:solidFill>
                  <a:srgbClr val="3A3A3A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US" sz="1200" dirty="0">
                    <a:solidFill>
                      <a:schemeClr val="bg1"/>
                    </a:solidFill>
                    <a:latin typeface="Helvetica" charset="0"/>
                    <a:ea typeface="Helvetica" charset="0"/>
                    <a:cs typeface="Helvetica" charset="0"/>
                  </a:rPr>
                  <a:t>CPU</a:t>
                </a:r>
              </a:p>
            </p:txBody>
          </p:sp>
          <p:sp>
            <p:nvSpPr>
              <p:cNvPr id="72" name="Rounded Rectangle 71"/>
              <p:cNvSpPr/>
              <p:nvPr/>
            </p:nvSpPr>
            <p:spPr>
              <a:xfrm>
                <a:off x="536736" y="1670311"/>
                <a:ext cx="497665" cy="177391"/>
              </a:xfrm>
              <a:prstGeom prst="roundRect">
                <a:avLst/>
              </a:prstGeom>
              <a:ln w="19050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US" sz="1200" dirty="0">
                    <a:latin typeface="Helvetica" charset="0"/>
                    <a:ea typeface="Helvetica" charset="0"/>
                    <a:cs typeface="Helvetica" charset="0"/>
                  </a:rPr>
                  <a:t>DRAM</a:t>
                </a:r>
              </a:p>
            </p:txBody>
          </p:sp>
        </p:grpSp>
      </p:grpSp>
      <p:grpSp>
        <p:nvGrpSpPr>
          <p:cNvPr id="80" name="Group 79"/>
          <p:cNvGrpSpPr/>
          <p:nvPr/>
        </p:nvGrpSpPr>
        <p:grpSpPr>
          <a:xfrm>
            <a:off x="499807" y="1870417"/>
            <a:ext cx="1046187" cy="315329"/>
            <a:chOff x="363445" y="1826670"/>
            <a:chExt cx="1046187" cy="315329"/>
          </a:xfrm>
        </p:grpSpPr>
        <p:sp>
          <p:nvSpPr>
            <p:cNvPr id="82" name="Rounded Rectangle 81"/>
            <p:cNvSpPr/>
            <p:nvPr/>
          </p:nvSpPr>
          <p:spPr>
            <a:xfrm>
              <a:off x="363445" y="1826670"/>
              <a:ext cx="1046187" cy="315329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90000"/>
                </a:lnSpc>
              </a:pPr>
              <a:endPara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" charset="0"/>
                <a:ea typeface="Helvetica" charset="0"/>
                <a:cs typeface="Helvetica" charset="0"/>
              </a:endParaRPr>
            </a:p>
          </p:txBody>
        </p:sp>
        <p:grpSp>
          <p:nvGrpSpPr>
            <p:cNvPr id="83" name="Group 82"/>
            <p:cNvGrpSpPr/>
            <p:nvPr/>
          </p:nvGrpSpPr>
          <p:grpSpPr>
            <a:xfrm>
              <a:off x="429551" y="1886161"/>
              <a:ext cx="913975" cy="196346"/>
              <a:chOff x="536736" y="1660833"/>
              <a:chExt cx="913975" cy="196346"/>
            </a:xfrm>
          </p:grpSpPr>
          <p:sp>
            <p:nvSpPr>
              <p:cNvPr id="86" name="Rounded Rectangle 85"/>
              <p:cNvSpPr/>
              <p:nvPr/>
            </p:nvSpPr>
            <p:spPr>
              <a:xfrm>
                <a:off x="1077137" y="1660833"/>
                <a:ext cx="373574" cy="196346"/>
              </a:xfrm>
              <a:prstGeom prst="roundRect">
                <a:avLst/>
              </a:prstGeom>
              <a:solidFill>
                <a:schemeClr val="bg1">
                  <a:lumMod val="50000"/>
                </a:schemeClr>
              </a:solidFill>
              <a:ln w="19050">
                <a:solidFill>
                  <a:srgbClr val="3A3A3A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US" sz="1200" dirty="0">
                    <a:solidFill>
                      <a:schemeClr val="bg1"/>
                    </a:solidFill>
                    <a:latin typeface="Helvetica" charset="0"/>
                    <a:ea typeface="Helvetica" charset="0"/>
                    <a:cs typeface="Helvetica" charset="0"/>
                  </a:rPr>
                  <a:t>CPU</a:t>
                </a:r>
              </a:p>
            </p:txBody>
          </p:sp>
          <p:sp>
            <p:nvSpPr>
              <p:cNvPr id="87" name="Rounded Rectangle 86"/>
              <p:cNvSpPr/>
              <p:nvPr/>
            </p:nvSpPr>
            <p:spPr>
              <a:xfrm>
                <a:off x="536736" y="1670311"/>
                <a:ext cx="497665" cy="177391"/>
              </a:xfrm>
              <a:prstGeom prst="roundRect">
                <a:avLst/>
              </a:prstGeom>
              <a:ln w="19050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US" sz="1200" dirty="0">
                    <a:latin typeface="Helvetica" charset="0"/>
                    <a:ea typeface="Helvetica" charset="0"/>
                    <a:cs typeface="Helvetica" charset="0"/>
                  </a:rPr>
                  <a:t>DRAM</a:t>
                </a:r>
              </a:p>
            </p:txBody>
          </p:sp>
        </p:grpSp>
      </p:grpSp>
      <p:grpSp>
        <p:nvGrpSpPr>
          <p:cNvPr id="90" name="Group 89"/>
          <p:cNvGrpSpPr/>
          <p:nvPr/>
        </p:nvGrpSpPr>
        <p:grpSpPr>
          <a:xfrm>
            <a:off x="499806" y="2908600"/>
            <a:ext cx="1046187" cy="315329"/>
            <a:chOff x="363445" y="1826670"/>
            <a:chExt cx="1046187" cy="315329"/>
          </a:xfrm>
        </p:grpSpPr>
        <p:sp>
          <p:nvSpPr>
            <p:cNvPr id="98" name="Rounded Rectangle 97"/>
            <p:cNvSpPr/>
            <p:nvPr/>
          </p:nvSpPr>
          <p:spPr>
            <a:xfrm>
              <a:off x="363445" y="1826670"/>
              <a:ext cx="1046187" cy="315329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90000"/>
                </a:lnSpc>
              </a:pPr>
              <a:endPara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" charset="0"/>
                <a:ea typeface="Helvetica" charset="0"/>
                <a:cs typeface="Helvetica" charset="0"/>
              </a:endParaRPr>
            </a:p>
          </p:txBody>
        </p:sp>
        <p:grpSp>
          <p:nvGrpSpPr>
            <p:cNvPr id="100" name="Group 99"/>
            <p:cNvGrpSpPr/>
            <p:nvPr/>
          </p:nvGrpSpPr>
          <p:grpSpPr>
            <a:xfrm>
              <a:off x="429551" y="1886161"/>
              <a:ext cx="913975" cy="196346"/>
              <a:chOff x="536736" y="1660833"/>
              <a:chExt cx="913975" cy="196346"/>
            </a:xfrm>
          </p:grpSpPr>
          <p:sp>
            <p:nvSpPr>
              <p:cNvPr id="101" name="Rounded Rectangle 100"/>
              <p:cNvSpPr/>
              <p:nvPr/>
            </p:nvSpPr>
            <p:spPr>
              <a:xfrm>
                <a:off x="1077137" y="1660833"/>
                <a:ext cx="373574" cy="196346"/>
              </a:xfrm>
              <a:prstGeom prst="roundRect">
                <a:avLst/>
              </a:prstGeom>
              <a:solidFill>
                <a:schemeClr val="bg1">
                  <a:lumMod val="50000"/>
                </a:schemeClr>
              </a:solidFill>
              <a:ln w="19050">
                <a:solidFill>
                  <a:srgbClr val="3A3A3A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US" sz="1200" dirty="0">
                    <a:solidFill>
                      <a:schemeClr val="bg1"/>
                    </a:solidFill>
                    <a:latin typeface="Helvetica" charset="0"/>
                    <a:ea typeface="Helvetica" charset="0"/>
                    <a:cs typeface="Helvetica" charset="0"/>
                  </a:rPr>
                  <a:t>CPU</a:t>
                </a:r>
              </a:p>
            </p:txBody>
          </p:sp>
          <p:sp>
            <p:nvSpPr>
              <p:cNvPr id="102" name="Rounded Rectangle 101"/>
              <p:cNvSpPr/>
              <p:nvPr/>
            </p:nvSpPr>
            <p:spPr>
              <a:xfrm>
                <a:off x="536736" y="1670311"/>
                <a:ext cx="497665" cy="177391"/>
              </a:xfrm>
              <a:prstGeom prst="roundRect">
                <a:avLst/>
              </a:prstGeom>
              <a:ln w="19050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US" sz="1200" dirty="0">
                    <a:latin typeface="Helvetica" charset="0"/>
                    <a:ea typeface="Helvetica" charset="0"/>
                    <a:cs typeface="Helvetica" charset="0"/>
                  </a:rPr>
                  <a:t>DRAM</a:t>
                </a:r>
              </a:p>
            </p:txBody>
          </p:sp>
        </p:grpSp>
      </p:grpSp>
      <p:grpSp>
        <p:nvGrpSpPr>
          <p:cNvPr id="8" name="Group 7"/>
          <p:cNvGrpSpPr/>
          <p:nvPr/>
        </p:nvGrpSpPr>
        <p:grpSpPr>
          <a:xfrm>
            <a:off x="2357959" y="1373631"/>
            <a:ext cx="1046187" cy="315329"/>
            <a:chOff x="2583669" y="1582927"/>
            <a:chExt cx="1046187" cy="315329"/>
          </a:xfrm>
        </p:grpSpPr>
        <p:sp>
          <p:nvSpPr>
            <p:cNvPr id="123" name="Rounded Rectangle 122"/>
            <p:cNvSpPr/>
            <p:nvPr/>
          </p:nvSpPr>
          <p:spPr>
            <a:xfrm>
              <a:off x="2583669" y="1582927"/>
              <a:ext cx="1046187" cy="315329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90000"/>
                </a:lnSpc>
              </a:pPr>
              <a:endPara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" charset="0"/>
                <a:ea typeface="Helvetica" charset="0"/>
                <a:cs typeface="Helvetica" charset="0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2659624" y="1647570"/>
              <a:ext cx="905701" cy="196346"/>
              <a:chOff x="2659624" y="1647570"/>
              <a:chExt cx="905701" cy="196346"/>
            </a:xfrm>
          </p:grpSpPr>
          <p:sp>
            <p:nvSpPr>
              <p:cNvPr id="125" name="Rounded Rectangle 124"/>
              <p:cNvSpPr/>
              <p:nvPr/>
            </p:nvSpPr>
            <p:spPr>
              <a:xfrm>
                <a:off x="2659624" y="1647570"/>
                <a:ext cx="373574" cy="196346"/>
              </a:xfrm>
              <a:prstGeom prst="roundRect">
                <a:avLst/>
              </a:prstGeom>
              <a:solidFill>
                <a:schemeClr val="bg1">
                  <a:lumMod val="50000"/>
                </a:schemeClr>
              </a:solidFill>
              <a:ln w="19050">
                <a:solidFill>
                  <a:srgbClr val="3A3A3A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US" sz="1200" dirty="0">
                    <a:solidFill>
                      <a:schemeClr val="bg1"/>
                    </a:solidFill>
                    <a:latin typeface="Helvetica" charset="0"/>
                    <a:ea typeface="Helvetica" charset="0"/>
                    <a:cs typeface="Helvetica" charset="0"/>
                  </a:rPr>
                  <a:t>CPU</a:t>
                </a:r>
              </a:p>
            </p:txBody>
          </p:sp>
          <p:sp>
            <p:nvSpPr>
              <p:cNvPr id="126" name="Rounded Rectangle 125"/>
              <p:cNvSpPr/>
              <p:nvPr/>
            </p:nvSpPr>
            <p:spPr>
              <a:xfrm>
                <a:off x="3067660" y="1657048"/>
                <a:ext cx="497665" cy="177391"/>
              </a:xfrm>
              <a:prstGeom prst="roundRect">
                <a:avLst/>
              </a:prstGeom>
              <a:ln w="19050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US" sz="1200" dirty="0">
                    <a:latin typeface="Helvetica" charset="0"/>
                    <a:ea typeface="Helvetica" charset="0"/>
                    <a:cs typeface="Helvetica" charset="0"/>
                  </a:rPr>
                  <a:t>DRAM</a:t>
                </a:r>
              </a:p>
            </p:txBody>
          </p:sp>
        </p:grpSp>
      </p:grpSp>
      <p:grpSp>
        <p:nvGrpSpPr>
          <p:cNvPr id="127" name="Group 126"/>
          <p:cNvGrpSpPr/>
          <p:nvPr/>
        </p:nvGrpSpPr>
        <p:grpSpPr>
          <a:xfrm>
            <a:off x="2348908" y="1880842"/>
            <a:ext cx="1046187" cy="315329"/>
            <a:chOff x="2583669" y="1582927"/>
            <a:chExt cx="1046187" cy="315329"/>
          </a:xfrm>
        </p:grpSpPr>
        <p:sp>
          <p:nvSpPr>
            <p:cNvPr id="128" name="Rounded Rectangle 127"/>
            <p:cNvSpPr/>
            <p:nvPr/>
          </p:nvSpPr>
          <p:spPr>
            <a:xfrm>
              <a:off x="2583669" y="1582927"/>
              <a:ext cx="1046187" cy="315329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90000"/>
                </a:lnSpc>
              </a:pPr>
              <a:endPara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" charset="0"/>
                <a:ea typeface="Helvetica" charset="0"/>
                <a:cs typeface="Helvetica" charset="0"/>
              </a:endParaRPr>
            </a:p>
          </p:txBody>
        </p:sp>
        <p:grpSp>
          <p:nvGrpSpPr>
            <p:cNvPr id="129" name="Group 128"/>
            <p:cNvGrpSpPr/>
            <p:nvPr/>
          </p:nvGrpSpPr>
          <p:grpSpPr>
            <a:xfrm>
              <a:off x="2659624" y="1647570"/>
              <a:ext cx="905701" cy="196346"/>
              <a:chOff x="2659624" y="1647570"/>
              <a:chExt cx="905701" cy="196346"/>
            </a:xfrm>
          </p:grpSpPr>
          <p:sp>
            <p:nvSpPr>
              <p:cNvPr id="130" name="Rounded Rectangle 129"/>
              <p:cNvSpPr/>
              <p:nvPr/>
            </p:nvSpPr>
            <p:spPr>
              <a:xfrm>
                <a:off x="2659624" y="1647570"/>
                <a:ext cx="373574" cy="196346"/>
              </a:xfrm>
              <a:prstGeom prst="roundRect">
                <a:avLst/>
              </a:prstGeom>
              <a:solidFill>
                <a:schemeClr val="bg1">
                  <a:lumMod val="50000"/>
                </a:schemeClr>
              </a:solidFill>
              <a:ln w="19050">
                <a:solidFill>
                  <a:srgbClr val="3A3A3A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US" sz="1200" dirty="0">
                    <a:solidFill>
                      <a:schemeClr val="bg1"/>
                    </a:solidFill>
                    <a:latin typeface="Helvetica" charset="0"/>
                    <a:ea typeface="Helvetica" charset="0"/>
                    <a:cs typeface="Helvetica" charset="0"/>
                  </a:rPr>
                  <a:t>CPU</a:t>
                </a:r>
              </a:p>
            </p:txBody>
          </p:sp>
          <p:sp>
            <p:nvSpPr>
              <p:cNvPr id="131" name="Rounded Rectangle 130"/>
              <p:cNvSpPr/>
              <p:nvPr/>
            </p:nvSpPr>
            <p:spPr>
              <a:xfrm>
                <a:off x="3067660" y="1657048"/>
                <a:ext cx="497665" cy="177391"/>
              </a:xfrm>
              <a:prstGeom prst="roundRect">
                <a:avLst/>
              </a:prstGeom>
              <a:ln w="19050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US" sz="1200" dirty="0">
                    <a:latin typeface="Helvetica" charset="0"/>
                    <a:ea typeface="Helvetica" charset="0"/>
                    <a:cs typeface="Helvetica" charset="0"/>
                  </a:rPr>
                  <a:t>DRAM</a:t>
                </a:r>
              </a:p>
            </p:txBody>
          </p:sp>
        </p:grpSp>
      </p:grpSp>
      <p:grpSp>
        <p:nvGrpSpPr>
          <p:cNvPr id="132" name="Group 131"/>
          <p:cNvGrpSpPr/>
          <p:nvPr/>
        </p:nvGrpSpPr>
        <p:grpSpPr>
          <a:xfrm>
            <a:off x="2324400" y="2894185"/>
            <a:ext cx="1046187" cy="315329"/>
            <a:chOff x="2583669" y="1582927"/>
            <a:chExt cx="1046187" cy="315329"/>
          </a:xfrm>
        </p:grpSpPr>
        <p:sp>
          <p:nvSpPr>
            <p:cNvPr id="133" name="Rounded Rectangle 132"/>
            <p:cNvSpPr/>
            <p:nvPr/>
          </p:nvSpPr>
          <p:spPr>
            <a:xfrm>
              <a:off x="2583669" y="1582927"/>
              <a:ext cx="1046187" cy="315329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90000"/>
                </a:lnSpc>
              </a:pPr>
              <a:endPara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" charset="0"/>
                <a:ea typeface="Helvetica" charset="0"/>
                <a:cs typeface="Helvetica" charset="0"/>
              </a:endParaRPr>
            </a:p>
          </p:txBody>
        </p:sp>
        <p:grpSp>
          <p:nvGrpSpPr>
            <p:cNvPr id="134" name="Group 133"/>
            <p:cNvGrpSpPr/>
            <p:nvPr/>
          </p:nvGrpSpPr>
          <p:grpSpPr>
            <a:xfrm>
              <a:off x="2659624" y="1647570"/>
              <a:ext cx="905701" cy="196346"/>
              <a:chOff x="2659624" y="1647570"/>
              <a:chExt cx="905701" cy="196346"/>
            </a:xfrm>
          </p:grpSpPr>
          <p:sp>
            <p:nvSpPr>
              <p:cNvPr id="135" name="Rounded Rectangle 134"/>
              <p:cNvSpPr/>
              <p:nvPr/>
            </p:nvSpPr>
            <p:spPr>
              <a:xfrm>
                <a:off x="2659624" y="1647570"/>
                <a:ext cx="373574" cy="196346"/>
              </a:xfrm>
              <a:prstGeom prst="roundRect">
                <a:avLst/>
              </a:prstGeom>
              <a:solidFill>
                <a:schemeClr val="bg1">
                  <a:lumMod val="50000"/>
                </a:schemeClr>
              </a:solidFill>
              <a:ln w="19050">
                <a:solidFill>
                  <a:srgbClr val="3A3A3A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US" sz="1200" dirty="0">
                    <a:solidFill>
                      <a:schemeClr val="bg1"/>
                    </a:solidFill>
                    <a:latin typeface="Helvetica" charset="0"/>
                    <a:ea typeface="Helvetica" charset="0"/>
                    <a:cs typeface="Helvetica" charset="0"/>
                  </a:rPr>
                  <a:t>CPU</a:t>
                </a:r>
              </a:p>
            </p:txBody>
          </p:sp>
          <p:sp>
            <p:nvSpPr>
              <p:cNvPr id="136" name="Rounded Rectangle 135"/>
              <p:cNvSpPr/>
              <p:nvPr/>
            </p:nvSpPr>
            <p:spPr>
              <a:xfrm>
                <a:off x="3067660" y="1657048"/>
                <a:ext cx="497665" cy="177391"/>
              </a:xfrm>
              <a:prstGeom prst="roundRect">
                <a:avLst/>
              </a:prstGeom>
              <a:ln w="19050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US" sz="1200" dirty="0">
                    <a:latin typeface="Helvetica" charset="0"/>
                    <a:ea typeface="Helvetica" charset="0"/>
                    <a:cs typeface="Helvetica" charset="0"/>
                  </a:rPr>
                  <a:t>DRAM</a:t>
                </a:r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5897976" y="944786"/>
            <a:ext cx="1199584" cy="2430328"/>
            <a:chOff x="5897976" y="1098896"/>
            <a:chExt cx="1199584" cy="2430328"/>
          </a:xfrm>
        </p:grpSpPr>
        <p:grpSp>
          <p:nvGrpSpPr>
            <p:cNvPr id="19" name="Group 18"/>
            <p:cNvGrpSpPr/>
            <p:nvPr/>
          </p:nvGrpSpPr>
          <p:grpSpPr>
            <a:xfrm>
              <a:off x="6163984" y="1686833"/>
              <a:ext cx="655573" cy="1842391"/>
              <a:chOff x="6163984" y="1686833"/>
              <a:chExt cx="655573" cy="1842391"/>
            </a:xfrm>
          </p:grpSpPr>
          <p:sp>
            <p:nvSpPr>
              <p:cNvPr id="3" name="Triangle 2"/>
              <p:cNvSpPr/>
              <p:nvPr/>
            </p:nvSpPr>
            <p:spPr>
              <a:xfrm rot="16200000">
                <a:off x="5570577" y="2280243"/>
                <a:ext cx="1842388" cy="655573"/>
              </a:xfrm>
              <a:prstGeom prst="triangle">
                <a:avLst>
                  <a:gd name="adj" fmla="val 90211"/>
                </a:avLst>
              </a:prstGeom>
              <a:solidFill>
                <a:srgbClr val="00B0F0">
                  <a:alpha val="20000"/>
                </a:srgbClr>
              </a:solidFill>
              <a:ln w="19050">
                <a:solidFill>
                  <a:srgbClr val="0070C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Triangle 80"/>
              <p:cNvSpPr/>
              <p:nvPr/>
            </p:nvSpPr>
            <p:spPr>
              <a:xfrm rot="16200000">
                <a:off x="5570577" y="2280241"/>
                <a:ext cx="1842387" cy="655573"/>
              </a:xfrm>
              <a:prstGeom prst="triangle">
                <a:avLst>
                  <a:gd name="adj" fmla="val 63878"/>
                </a:avLst>
              </a:prstGeom>
              <a:solidFill>
                <a:srgbClr val="00B0F0">
                  <a:alpha val="20000"/>
                </a:srgbClr>
              </a:solidFill>
              <a:ln w="19050">
                <a:solidFill>
                  <a:srgbClr val="0070C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Triangle 83"/>
              <p:cNvSpPr/>
              <p:nvPr/>
            </p:nvSpPr>
            <p:spPr>
              <a:xfrm rot="16200000">
                <a:off x="5570577" y="2280241"/>
                <a:ext cx="1842387" cy="655573"/>
              </a:xfrm>
              <a:prstGeom prst="triangle">
                <a:avLst>
                  <a:gd name="adj" fmla="val 40152"/>
                </a:avLst>
              </a:prstGeom>
              <a:solidFill>
                <a:srgbClr val="00B0F0">
                  <a:alpha val="20000"/>
                </a:srgbClr>
              </a:solidFill>
              <a:ln w="19050">
                <a:solidFill>
                  <a:srgbClr val="0070C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Triangle 84"/>
              <p:cNvSpPr/>
              <p:nvPr/>
            </p:nvSpPr>
            <p:spPr>
              <a:xfrm rot="16200000">
                <a:off x="5570577" y="2280240"/>
                <a:ext cx="1842387" cy="655573"/>
              </a:xfrm>
              <a:prstGeom prst="triangle">
                <a:avLst>
                  <a:gd name="adj" fmla="val 13558"/>
                </a:avLst>
              </a:prstGeom>
              <a:solidFill>
                <a:srgbClr val="00B0F0">
                  <a:alpha val="20000"/>
                </a:srgbClr>
              </a:solidFill>
              <a:ln w="19050">
                <a:solidFill>
                  <a:srgbClr val="0070C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3" name="TextBox 72"/>
            <p:cNvSpPr txBox="1"/>
            <p:nvPr/>
          </p:nvSpPr>
          <p:spPr>
            <a:xfrm>
              <a:off x="5897976" y="1098896"/>
              <a:ext cx="11995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>
                  <a:latin typeface="Helvetica" charset="0"/>
                  <a:ea typeface="Helvetica" charset="0"/>
                  <a:cs typeface="Helvetica" charset="0"/>
                </a:rPr>
                <a:t>High Radix Switches</a:t>
              </a:r>
            </a:p>
          </p:txBody>
        </p:sp>
      </p:grpSp>
      <p:sp>
        <p:nvSpPr>
          <p:cNvPr id="92" name="TextBox 91"/>
          <p:cNvSpPr txBox="1"/>
          <p:nvPr/>
        </p:nvSpPr>
        <p:spPr>
          <a:xfrm>
            <a:off x="4572000" y="3401764"/>
            <a:ext cx="4204875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Helvetica" charset="0"/>
                <a:ea typeface="Helvetica" charset="0"/>
                <a:cs typeface="Helvetica" charset="0"/>
              </a:rPr>
              <a:t>Shared something</a:t>
            </a:r>
            <a:r>
              <a:rPr lang="en-US" baseline="30000">
                <a:latin typeface="Helvetica" charset="0"/>
                <a:ea typeface="Helvetica" charset="0"/>
                <a:cs typeface="Helvetica" charset="0"/>
              </a:rPr>
              <a:t>1</a:t>
            </a:r>
          </a:p>
          <a:p>
            <a:pPr marL="285750" indent="-285750">
              <a:buFont typeface="Arial" charset="0"/>
              <a:buChar char="•"/>
            </a:pPr>
            <a:r>
              <a:rPr lang="en-US">
                <a:latin typeface="Helvetica" charset="0"/>
                <a:ea typeface="Helvetica" charset="0"/>
                <a:cs typeface="Helvetica" charset="0"/>
              </a:rPr>
              <a:t>Private DRAM</a:t>
            </a:r>
          </a:p>
          <a:p>
            <a:pPr marL="285750" indent="-285750">
              <a:buFont typeface="Arial" charset="0"/>
              <a:buChar char="•"/>
            </a:pPr>
            <a:r>
              <a:rPr lang="en-US">
                <a:latin typeface="Helvetica" charset="0"/>
                <a:ea typeface="Helvetica" charset="0"/>
                <a:cs typeface="Helvetica" charset="0"/>
              </a:rPr>
              <a:t>Global NVM pool</a:t>
            </a:r>
            <a:endParaRPr lang="en-US" sz="1600">
              <a:latin typeface="Helvetica" charset="0"/>
              <a:ea typeface="Helvetica" charset="0"/>
              <a:cs typeface="Helvetica" charset="0"/>
            </a:endParaRPr>
          </a:p>
          <a:p>
            <a:pPr lvl="1"/>
            <a:r>
              <a:rPr lang="en-US" sz="1600">
                <a:latin typeface="Helvetica" charset="0"/>
                <a:ea typeface="Helvetica" charset="0"/>
                <a:cs typeface="Helvetica" charset="0"/>
              </a:rPr>
              <a:t>Byte-addressable</a:t>
            </a:r>
          </a:p>
          <a:p>
            <a:pPr lvl="1"/>
            <a:r>
              <a:rPr lang="en-US" sz="1600">
                <a:latin typeface="Helvetica" charset="0"/>
                <a:ea typeface="Helvetica" charset="0"/>
                <a:cs typeface="Helvetica" charset="0"/>
              </a:rPr>
              <a:t>Near-uniform latency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3802302" y="1258565"/>
            <a:ext cx="2224470" cy="2013908"/>
            <a:chOff x="3802302" y="1412675"/>
            <a:chExt cx="2224470" cy="2013908"/>
          </a:xfrm>
        </p:grpSpPr>
        <p:sp>
          <p:nvSpPr>
            <p:cNvPr id="74" name="TextBox 73"/>
            <p:cNvSpPr txBox="1"/>
            <p:nvPr/>
          </p:nvSpPr>
          <p:spPr>
            <a:xfrm>
              <a:off x="5081640" y="1412675"/>
              <a:ext cx="84407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>
                  <a:latin typeface="Helvetica" charset="0"/>
                  <a:ea typeface="Helvetica" charset="0"/>
                  <a:cs typeface="Helvetica" charset="0"/>
                </a:rPr>
                <a:t>Blade</a:t>
              </a: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4828101" y="1892969"/>
              <a:ext cx="146098" cy="1400974"/>
              <a:chOff x="4954847" y="1892969"/>
              <a:chExt cx="146098" cy="1400974"/>
            </a:xfrm>
          </p:grpSpPr>
          <p:cxnSp>
            <p:nvCxnSpPr>
              <p:cNvPr id="93" name="Straight Connector 92"/>
              <p:cNvCxnSpPr/>
              <p:nvPr/>
            </p:nvCxnSpPr>
            <p:spPr>
              <a:xfrm>
                <a:off x="4954847" y="1892969"/>
                <a:ext cx="0" cy="1400974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/>
              <p:nvPr/>
            </p:nvCxnSpPr>
            <p:spPr>
              <a:xfrm flipH="1">
                <a:off x="4954848" y="1908293"/>
                <a:ext cx="146097" cy="0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/>
              <p:nvPr/>
            </p:nvCxnSpPr>
            <p:spPr>
              <a:xfrm flipH="1">
                <a:off x="4954848" y="2358723"/>
                <a:ext cx="146097" cy="0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/>
            </p:nvCxnSpPr>
            <p:spPr>
              <a:xfrm flipH="1">
                <a:off x="4954848" y="2824477"/>
                <a:ext cx="146097" cy="0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>
              <a:xfrm flipH="1">
                <a:off x="4954848" y="3280606"/>
                <a:ext cx="146097" cy="0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03" name="TextBox 102"/>
            <p:cNvSpPr txBox="1"/>
            <p:nvPr/>
          </p:nvSpPr>
          <p:spPr>
            <a:xfrm rot="5400000">
              <a:off x="5440016" y="2593891"/>
              <a:ext cx="4542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latin typeface="Helvetica" charset="0"/>
                  <a:ea typeface="Helvetica" charset="0"/>
                  <a:cs typeface="Helvetica" charset="0"/>
                </a:rPr>
                <a:t>...</a:t>
              </a:r>
            </a:p>
          </p:txBody>
        </p:sp>
        <p:cxnSp>
          <p:nvCxnSpPr>
            <p:cNvPr id="65" name="Straight Connector 64"/>
            <p:cNvCxnSpPr/>
            <p:nvPr/>
          </p:nvCxnSpPr>
          <p:spPr>
            <a:xfrm>
              <a:off x="3802302" y="2630752"/>
              <a:ext cx="688220" cy="0"/>
            </a:xfrm>
            <a:prstGeom prst="line">
              <a:avLst/>
            </a:prstGeom>
            <a:ln w="53975">
              <a:solidFill>
                <a:schemeClr val="tx1"/>
              </a:solidFill>
              <a:tailEnd type="triangle" w="lg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137" name="Group 136"/>
            <p:cNvGrpSpPr/>
            <p:nvPr/>
          </p:nvGrpSpPr>
          <p:grpSpPr>
            <a:xfrm>
              <a:off x="4976287" y="1752731"/>
              <a:ext cx="1046187" cy="315329"/>
              <a:chOff x="363445" y="1826670"/>
              <a:chExt cx="1046187" cy="315329"/>
            </a:xfrm>
          </p:grpSpPr>
          <p:sp>
            <p:nvSpPr>
              <p:cNvPr id="138" name="Rounded Rectangle 137"/>
              <p:cNvSpPr/>
              <p:nvPr/>
            </p:nvSpPr>
            <p:spPr>
              <a:xfrm>
                <a:off x="363445" y="1826670"/>
                <a:ext cx="1046187" cy="315329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9050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>
                  <a:lnSpc>
                    <a:spcPct val="90000"/>
                  </a:lnSpc>
                </a:pPr>
                <a:endPara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Helvetica" charset="0"/>
                  <a:ea typeface="Helvetica" charset="0"/>
                  <a:cs typeface="Helvetica" charset="0"/>
                </a:endParaRPr>
              </a:p>
            </p:txBody>
          </p:sp>
          <p:grpSp>
            <p:nvGrpSpPr>
              <p:cNvPr id="139" name="Group 138"/>
              <p:cNvGrpSpPr/>
              <p:nvPr/>
            </p:nvGrpSpPr>
            <p:grpSpPr>
              <a:xfrm>
                <a:off x="429551" y="1886161"/>
                <a:ext cx="913975" cy="196346"/>
                <a:chOff x="536736" y="1660833"/>
                <a:chExt cx="913975" cy="196346"/>
              </a:xfrm>
            </p:grpSpPr>
            <p:sp>
              <p:nvSpPr>
                <p:cNvPr id="140" name="Rounded Rectangle 139"/>
                <p:cNvSpPr/>
                <p:nvPr/>
              </p:nvSpPr>
              <p:spPr>
                <a:xfrm>
                  <a:off x="1077137" y="1660833"/>
                  <a:ext cx="373574" cy="196346"/>
                </a:xfrm>
                <a:prstGeom prst="roundRect">
                  <a:avLst/>
                </a:prstGeom>
                <a:solidFill>
                  <a:schemeClr val="bg1">
                    <a:lumMod val="50000"/>
                  </a:schemeClr>
                </a:solidFill>
                <a:ln w="19050">
                  <a:solidFill>
                    <a:srgbClr val="3A3A3A"/>
                  </a:solidFill>
                  <a:miter lim="800000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>
                    <a:lnSpc>
                      <a:spcPct val="90000"/>
                    </a:lnSpc>
                  </a:pPr>
                  <a:r>
                    <a:rPr lang="en-US" sz="1200" dirty="0">
                      <a:solidFill>
                        <a:schemeClr val="bg1"/>
                      </a:solidFill>
                      <a:latin typeface="Helvetica" charset="0"/>
                      <a:ea typeface="Helvetica" charset="0"/>
                      <a:cs typeface="Helvetica" charset="0"/>
                    </a:rPr>
                    <a:t>SoC</a:t>
                  </a:r>
                </a:p>
              </p:txBody>
            </p:sp>
            <p:sp>
              <p:nvSpPr>
                <p:cNvPr id="141" name="Rounded Rectangle 140"/>
                <p:cNvSpPr/>
                <p:nvPr/>
              </p:nvSpPr>
              <p:spPr>
                <a:xfrm>
                  <a:off x="536736" y="1670311"/>
                  <a:ext cx="497665" cy="177391"/>
                </a:xfrm>
                <a:prstGeom prst="roundRect">
                  <a:avLst/>
                </a:prstGeom>
                <a:ln w="19050">
                  <a:solidFill>
                    <a:schemeClr val="accent1"/>
                  </a:solidFill>
                  <a:miter lim="800000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>
                    <a:lnSpc>
                      <a:spcPct val="90000"/>
                    </a:lnSpc>
                  </a:pPr>
                  <a:r>
                    <a:rPr lang="en-US" sz="1200" dirty="0">
                      <a:latin typeface="Helvetica" charset="0"/>
                      <a:ea typeface="Helvetica" charset="0"/>
                      <a:cs typeface="Helvetica" charset="0"/>
                    </a:rPr>
                    <a:t>DRAM</a:t>
                  </a:r>
                </a:p>
              </p:txBody>
            </p:sp>
          </p:grpSp>
        </p:grpSp>
        <p:grpSp>
          <p:nvGrpSpPr>
            <p:cNvPr id="142" name="Group 141"/>
            <p:cNvGrpSpPr/>
            <p:nvPr/>
          </p:nvGrpSpPr>
          <p:grpSpPr>
            <a:xfrm>
              <a:off x="4973782" y="2197351"/>
              <a:ext cx="1046187" cy="315329"/>
              <a:chOff x="363445" y="1826670"/>
              <a:chExt cx="1046187" cy="315329"/>
            </a:xfrm>
          </p:grpSpPr>
          <p:sp>
            <p:nvSpPr>
              <p:cNvPr id="143" name="Rounded Rectangle 142"/>
              <p:cNvSpPr/>
              <p:nvPr/>
            </p:nvSpPr>
            <p:spPr>
              <a:xfrm>
                <a:off x="363445" y="1826670"/>
                <a:ext cx="1046187" cy="315329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9050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>
                  <a:lnSpc>
                    <a:spcPct val="90000"/>
                  </a:lnSpc>
                </a:pPr>
                <a:endPara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Helvetica" charset="0"/>
                  <a:ea typeface="Helvetica" charset="0"/>
                  <a:cs typeface="Helvetica" charset="0"/>
                </a:endParaRPr>
              </a:p>
            </p:txBody>
          </p:sp>
          <p:grpSp>
            <p:nvGrpSpPr>
              <p:cNvPr id="144" name="Group 143"/>
              <p:cNvGrpSpPr/>
              <p:nvPr/>
            </p:nvGrpSpPr>
            <p:grpSpPr>
              <a:xfrm>
                <a:off x="429551" y="1886161"/>
                <a:ext cx="913975" cy="196346"/>
                <a:chOff x="536736" y="1660833"/>
                <a:chExt cx="913975" cy="196346"/>
              </a:xfrm>
            </p:grpSpPr>
            <p:sp>
              <p:nvSpPr>
                <p:cNvPr id="145" name="Rounded Rectangle 144"/>
                <p:cNvSpPr/>
                <p:nvPr/>
              </p:nvSpPr>
              <p:spPr>
                <a:xfrm>
                  <a:off x="1077137" y="1660833"/>
                  <a:ext cx="373574" cy="196346"/>
                </a:xfrm>
                <a:prstGeom prst="roundRect">
                  <a:avLst/>
                </a:prstGeom>
                <a:solidFill>
                  <a:schemeClr val="bg1">
                    <a:lumMod val="50000"/>
                  </a:schemeClr>
                </a:solidFill>
                <a:ln w="19050">
                  <a:solidFill>
                    <a:srgbClr val="3A3A3A"/>
                  </a:solidFill>
                  <a:miter lim="800000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>
                    <a:lnSpc>
                      <a:spcPct val="90000"/>
                    </a:lnSpc>
                  </a:pPr>
                  <a:r>
                    <a:rPr lang="en-US" sz="1200" dirty="0">
                      <a:solidFill>
                        <a:schemeClr val="bg1"/>
                      </a:solidFill>
                      <a:latin typeface="Helvetica" charset="0"/>
                      <a:ea typeface="Helvetica" charset="0"/>
                      <a:cs typeface="Helvetica" charset="0"/>
                    </a:rPr>
                    <a:t>SoC</a:t>
                  </a:r>
                </a:p>
              </p:txBody>
            </p:sp>
            <p:sp>
              <p:nvSpPr>
                <p:cNvPr id="146" name="Rounded Rectangle 145"/>
                <p:cNvSpPr/>
                <p:nvPr/>
              </p:nvSpPr>
              <p:spPr>
                <a:xfrm>
                  <a:off x="536736" y="1670311"/>
                  <a:ext cx="497665" cy="177391"/>
                </a:xfrm>
                <a:prstGeom prst="roundRect">
                  <a:avLst/>
                </a:prstGeom>
                <a:ln w="19050">
                  <a:solidFill>
                    <a:schemeClr val="accent1"/>
                  </a:solidFill>
                  <a:miter lim="800000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>
                    <a:lnSpc>
                      <a:spcPct val="90000"/>
                    </a:lnSpc>
                  </a:pPr>
                  <a:r>
                    <a:rPr lang="en-US" sz="1200" dirty="0">
                      <a:latin typeface="Helvetica" charset="0"/>
                      <a:ea typeface="Helvetica" charset="0"/>
                      <a:cs typeface="Helvetica" charset="0"/>
                    </a:rPr>
                    <a:t>DRAM</a:t>
                  </a:r>
                </a:p>
              </p:txBody>
            </p:sp>
          </p:grpSp>
        </p:grpSp>
        <p:grpSp>
          <p:nvGrpSpPr>
            <p:cNvPr id="147" name="Group 146"/>
            <p:cNvGrpSpPr/>
            <p:nvPr/>
          </p:nvGrpSpPr>
          <p:grpSpPr>
            <a:xfrm>
              <a:off x="4980585" y="3111254"/>
              <a:ext cx="1046187" cy="315329"/>
              <a:chOff x="363445" y="1826670"/>
              <a:chExt cx="1046187" cy="315329"/>
            </a:xfrm>
          </p:grpSpPr>
          <p:sp>
            <p:nvSpPr>
              <p:cNvPr id="148" name="Rounded Rectangle 147"/>
              <p:cNvSpPr/>
              <p:nvPr/>
            </p:nvSpPr>
            <p:spPr>
              <a:xfrm>
                <a:off x="363445" y="1826670"/>
                <a:ext cx="1046187" cy="315329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9050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>
                  <a:lnSpc>
                    <a:spcPct val="90000"/>
                  </a:lnSpc>
                </a:pPr>
                <a:endPara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Helvetica" charset="0"/>
                  <a:ea typeface="Helvetica" charset="0"/>
                  <a:cs typeface="Helvetica" charset="0"/>
                </a:endParaRPr>
              </a:p>
            </p:txBody>
          </p:sp>
          <p:grpSp>
            <p:nvGrpSpPr>
              <p:cNvPr id="149" name="Group 148"/>
              <p:cNvGrpSpPr/>
              <p:nvPr/>
            </p:nvGrpSpPr>
            <p:grpSpPr>
              <a:xfrm>
                <a:off x="429551" y="1886161"/>
                <a:ext cx="913975" cy="196346"/>
                <a:chOff x="536736" y="1660833"/>
                <a:chExt cx="913975" cy="196346"/>
              </a:xfrm>
            </p:grpSpPr>
            <p:sp>
              <p:nvSpPr>
                <p:cNvPr id="150" name="Rounded Rectangle 149"/>
                <p:cNvSpPr/>
                <p:nvPr/>
              </p:nvSpPr>
              <p:spPr>
                <a:xfrm>
                  <a:off x="1077137" y="1660833"/>
                  <a:ext cx="373574" cy="196346"/>
                </a:xfrm>
                <a:prstGeom prst="roundRect">
                  <a:avLst/>
                </a:prstGeom>
                <a:solidFill>
                  <a:schemeClr val="bg1">
                    <a:lumMod val="50000"/>
                  </a:schemeClr>
                </a:solidFill>
                <a:ln w="19050">
                  <a:solidFill>
                    <a:srgbClr val="3A3A3A"/>
                  </a:solidFill>
                  <a:miter lim="800000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>
                    <a:lnSpc>
                      <a:spcPct val="90000"/>
                    </a:lnSpc>
                  </a:pPr>
                  <a:r>
                    <a:rPr lang="en-US" sz="1200" dirty="0">
                      <a:solidFill>
                        <a:schemeClr val="bg1"/>
                      </a:solidFill>
                      <a:latin typeface="Helvetica" charset="0"/>
                      <a:ea typeface="Helvetica" charset="0"/>
                      <a:cs typeface="Helvetica" charset="0"/>
                    </a:rPr>
                    <a:t>SoC</a:t>
                  </a:r>
                </a:p>
              </p:txBody>
            </p:sp>
            <p:sp>
              <p:nvSpPr>
                <p:cNvPr id="151" name="Rounded Rectangle 150"/>
                <p:cNvSpPr/>
                <p:nvPr/>
              </p:nvSpPr>
              <p:spPr>
                <a:xfrm>
                  <a:off x="536736" y="1670311"/>
                  <a:ext cx="497665" cy="177391"/>
                </a:xfrm>
                <a:prstGeom prst="roundRect">
                  <a:avLst/>
                </a:prstGeom>
                <a:ln w="19050">
                  <a:solidFill>
                    <a:schemeClr val="accent1"/>
                  </a:solidFill>
                  <a:miter lim="800000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>
                    <a:lnSpc>
                      <a:spcPct val="90000"/>
                    </a:lnSpc>
                  </a:pPr>
                  <a:r>
                    <a:rPr lang="en-US" sz="1200" dirty="0">
                      <a:latin typeface="Helvetica" charset="0"/>
                      <a:ea typeface="Helvetica" charset="0"/>
                      <a:cs typeface="Helvetica" charset="0"/>
                    </a:rPr>
                    <a:t>DRAM</a:t>
                  </a:r>
                </a:p>
              </p:txBody>
            </p:sp>
          </p:grpSp>
        </p:grpSp>
      </p:grpSp>
      <p:grpSp>
        <p:nvGrpSpPr>
          <p:cNvPr id="18" name="Group 17"/>
          <p:cNvGrpSpPr/>
          <p:nvPr/>
        </p:nvGrpSpPr>
        <p:grpSpPr>
          <a:xfrm>
            <a:off x="6999473" y="1111595"/>
            <a:ext cx="1206063" cy="2356616"/>
            <a:chOff x="6999473" y="1265705"/>
            <a:chExt cx="1206063" cy="2356616"/>
          </a:xfrm>
        </p:grpSpPr>
        <p:sp>
          <p:nvSpPr>
            <p:cNvPr id="60" name="TextBox 59"/>
            <p:cNvSpPr txBox="1"/>
            <p:nvPr/>
          </p:nvSpPr>
          <p:spPr>
            <a:xfrm>
              <a:off x="7534782" y="1265705"/>
              <a:ext cx="67075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>
                  <a:latin typeface="Helvetica" charset="0"/>
                  <a:ea typeface="Helvetica" charset="0"/>
                  <a:cs typeface="Helvetica" charset="0"/>
                </a:rPr>
                <a:t>NVM</a:t>
              </a: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6999473" y="1581565"/>
              <a:ext cx="1075164" cy="2040756"/>
              <a:chOff x="6999473" y="1581565"/>
              <a:chExt cx="1075164" cy="2040756"/>
            </a:xfrm>
          </p:grpSpPr>
          <p:sp>
            <p:nvSpPr>
              <p:cNvPr id="99" name="Rectangle 98"/>
              <p:cNvSpPr/>
              <p:nvPr/>
            </p:nvSpPr>
            <p:spPr>
              <a:xfrm>
                <a:off x="6999473" y="1581565"/>
                <a:ext cx="1075164" cy="2040756"/>
              </a:xfrm>
              <a:prstGeom prst="rect">
                <a:avLst/>
              </a:prstGeom>
              <a:ln w="25400">
                <a:solidFill>
                  <a:schemeClr val="accent1"/>
                </a:solidFill>
                <a:prstDash val="sysDash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Helvetica" charset="0"/>
                  <a:ea typeface="Helvetica" charset="0"/>
                  <a:cs typeface="Helvetica" charset="0"/>
                </a:endParaRPr>
              </a:p>
            </p:txBody>
          </p:sp>
          <p:grpSp>
            <p:nvGrpSpPr>
              <p:cNvPr id="12" name="Group 11"/>
              <p:cNvGrpSpPr/>
              <p:nvPr/>
            </p:nvGrpSpPr>
            <p:grpSpPr>
              <a:xfrm>
                <a:off x="7089091" y="1684589"/>
                <a:ext cx="895929" cy="1834709"/>
                <a:chOff x="7093727" y="1676842"/>
                <a:chExt cx="895929" cy="1834709"/>
              </a:xfrm>
            </p:grpSpPr>
            <p:sp>
              <p:nvSpPr>
                <p:cNvPr id="27" name="Rectangle 26"/>
                <p:cNvSpPr/>
                <p:nvPr/>
              </p:nvSpPr>
              <p:spPr>
                <a:xfrm>
                  <a:off x="7093727" y="1676842"/>
                  <a:ext cx="895929" cy="180847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2">
                        <a:lumMod val="60000"/>
                        <a:lumOff val="40000"/>
                        <a:tint val="66000"/>
                        <a:satMod val="160000"/>
                      </a:schemeClr>
                    </a:gs>
                    <a:gs pos="50000">
                      <a:schemeClr val="accent2">
                        <a:lumMod val="60000"/>
                        <a:lumOff val="40000"/>
                        <a:tint val="44500"/>
                        <a:satMod val="160000"/>
                      </a:schemeClr>
                    </a:gs>
                    <a:gs pos="100000">
                      <a:schemeClr val="accent2">
                        <a:lumMod val="60000"/>
                        <a:lumOff val="40000"/>
                        <a:tint val="23500"/>
                        <a:satMod val="160000"/>
                      </a:schemeClr>
                    </a:gs>
                  </a:gsLst>
                  <a:lin ang="16200000" scaled="1"/>
                  <a:tileRect/>
                </a:gradFill>
                <a:ln w="1270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>
                    <a:latin typeface="Helvetica" charset="0"/>
                    <a:ea typeface="Helvetica" charset="0"/>
                    <a:cs typeface="Helvetica" charset="0"/>
                  </a:endParaRPr>
                </a:p>
              </p:txBody>
            </p:sp>
            <p:sp>
              <p:nvSpPr>
                <p:cNvPr id="152" name="Rectangle 151"/>
                <p:cNvSpPr/>
                <p:nvPr/>
              </p:nvSpPr>
              <p:spPr>
                <a:xfrm>
                  <a:off x="7093727" y="1913108"/>
                  <a:ext cx="895929" cy="180847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2">
                        <a:lumMod val="60000"/>
                        <a:lumOff val="40000"/>
                        <a:tint val="66000"/>
                        <a:satMod val="160000"/>
                      </a:schemeClr>
                    </a:gs>
                    <a:gs pos="50000">
                      <a:schemeClr val="accent2">
                        <a:lumMod val="60000"/>
                        <a:lumOff val="40000"/>
                        <a:tint val="44500"/>
                        <a:satMod val="160000"/>
                      </a:schemeClr>
                    </a:gs>
                    <a:gs pos="100000">
                      <a:schemeClr val="accent2">
                        <a:lumMod val="60000"/>
                        <a:lumOff val="40000"/>
                        <a:tint val="23500"/>
                        <a:satMod val="160000"/>
                      </a:schemeClr>
                    </a:gs>
                  </a:gsLst>
                  <a:lin ang="16200000" scaled="1"/>
                  <a:tileRect/>
                </a:gradFill>
                <a:ln w="1270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>
                    <a:latin typeface="Helvetica" charset="0"/>
                    <a:ea typeface="Helvetica" charset="0"/>
                    <a:cs typeface="Helvetica" charset="0"/>
                  </a:endParaRPr>
                </a:p>
              </p:txBody>
            </p:sp>
            <p:sp>
              <p:nvSpPr>
                <p:cNvPr id="153" name="Rectangle 152"/>
                <p:cNvSpPr/>
                <p:nvPr/>
              </p:nvSpPr>
              <p:spPr>
                <a:xfrm>
                  <a:off x="7093727" y="2149374"/>
                  <a:ext cx="895929" cy="180847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2">
                        <a:lumMod val="60000"/>
                        <a:lumOff val="40000"/>
                        <a:tint val="66000"/>
                        <a:satMod val="160000"/>
                      </a:schemeClr>
                    </a:gs>
                    <a:gs pos="50000">
                      <a:schemeClr val="accent2">
                        <a:lumMod val="60000"/>
                        <a:lumOff val="40000"/>
                        <a:tint val="44500"/>
                        <a:satMod val="160000"/>
                      </a:schemeClr>
                    </a:gs>
                    <a:gs pos="100000">
                      <a:schemeClr val="accent2">
                        <a:lumMod val="60000"/>
                        <a:lumOff val="40000"/>
                        <a:tint val="23500"/>
                        <a:satMod val="160000"/>
                      </a:schemeClr>
                    </a:gs>
                  </a:gsLst>
                  <a:lin ang="16200000" scaled="1"/>
                  <a:tileRect/>
                </a:gradFill>
                <a:ln w="1270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>
                    <a:latin typeface="Helvetica" charset="0"/>
                    <a:ea typeface="Helvetica" charset="0"/>
                    <a:cs typeface="Helvetica" charset="0"/>
                  </a:endParaRPr>
                </a:p>
              </p:txBody>
            </p:sp>
            <p:sp>
              <p:nvSpPr>
                <p:cNvPr id="154" name="Rectangle 153"/>
                <p:cNvSpPr/>
                <p:nvPr/>
              </p:nvSpPr>
              <p:spPr>
                <a:xfrm>
                  <a:off x="7093727" y="2385640"/>
                  <a:ext cx="895929" cy="180847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2">
                        <a:lumMod val="60000"/>
                        <a:lumOff val="40000"/>
                        <a:tint val="66000"/>
                        <a:satMod val="160000"/>
                      </a:schemeClr>
                    </a:gs>
                    <a:gs pos="50000">
                      <a:schemeClr val="accent2">
                        <a:lumMod val="60000"/>
                        <a:lumOff val="40000"/>
                        <a:tint val="44500"/>
                        <a:satMod val="160000"/>
                      </a:schemeClr>
                    </a:gs>
                    <a:gs pos="100000">
                      <a:schemeClr val="accent2">
                        <a:lumMod val="60000"/>
                        <a:lumOff val="40000"/>
                        <a:tint val="23500"/>
                        <a:satMod val="160000"/>
                      </a:schemeClr>
                    </a:gs>
                  </a:gsLst>
                  <a:lin ang="16200000" scaled="1"/>
                  <a:tileRect/>
                </a:gradFill>
                <a:ln w="1270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>
                    <a:latin typeface="Helvetica" charset="0"/>
                    <a:ea typeface="Helvetica" charset="0"/>
                    <a:cs typeface="Helvetica" charset="0"/>
                  </a:endParaRPr>
                </a:p>
              </p:txBody>
            </p:sp>
            <p:sp>
              <p:nvSpPr>
                <p:cNvPr id="155" name="Rectangle 154"/>
                <p:cNvSpPr/>
                <p:nvPr/>
              </p:nvSpPr>
              <p:spPr>
                <a:xfrm>
                  <a:off x="7093727" y="2621906"/>
                  <a:ext cx="895929" cy="180847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2">
                        <a:lumMod val="60000"/>
                        <a:lumOff val="40000"/>
                        <a:tint val="66000"/>
                        <a:satMod val="160000"/>
                      </a:schemeClr>
                    </a:gs>
                    <a:gs pos="50000">
                      <a:schemeClr val="accent2">
                        <a:lumMod val="60000"/>
                        <a:lumOff val="40000"/>
                        <a:tint val="44500"/>
                        <a:satMod val="160000"/>
                      </a:schemeClr>
                    </a:gs>
                    <a:gs pos="100000">
                      <a:schemeClr val="accent2">
                        <a:lumMod val="60000"/>
                        <a:lumOff val="40000"/>
                        <a:tint val="23500"/>
                        <a:satMod val="160000"/>
                      </a:schemeClr>
                    </a:gs>
                  </a:gsLst>
                  <a:lin ang="16200000" scaled="1"/>
                  <a:tileRect/>
                </a:gradFill>
                <a:ln w="1270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>
                    <a:latin typeface="Helvetica" charset="0"/>
                    <a:ea typeface="Helvetica" charset="0"/>
                    <a:cs typeface="Helvetica" charset="0"/>
                  </a:endParaRPr>
                </a:p>
              </p:txBody>
            </p:sp>
            <p:sp>
              <p:nvSpPr>
                <p:cNvPr id="156" name="Rectangle 155"/>
                <p:cNvSpPr/>
                <p:nvPr/>
              </p:nvSpPr>
              <p:spPr>
                <a:xfrm>
                  <a:off x="7093727" y="2858172"/>
                  <a:ext cx="895929" cy="180847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2">
                        <a:lumMod val="60000"/>
                        <a:lumOff val="40000"/>
                        <a:tint val="66000"/>
                        <a:satMod val="160000"/>
                      </a:schemeClr>
                    </a:gs>
                    <a:gs pos="50000">
                      <a:schemeClr val="accent2">
                        <a:lumMod val="60000"/>
                        <a:lumOff val="40000"/>
                        <a:tint val="44500"/>
                        <a:satMod val="160000"/>
                      </a:schemeClr>
                    </a:gs>
                    <a:gs pos="100000">
                      <a:schemeClr val="accent2">
                        <a:lumMod val="60000"/>
                        <a:lumOff val="40000"/>
                        <a:tint val="23500"/>
                        <a:satMod val="160000"/>
                      </a:schemeClr>
                    </a:gs>
                  </a:gsLst>
                  <a:lin ang="16200000" scaled="1"/>
                  <a:tileRect/>
                </a:gradFill>
                <a:ln w="1270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>
                    <a:latin typeface="Helvetica" charset="0"/>
                    <a:ea typeface="Helvetica" charset="0"/>
                    <a:cs typeface="Helvetica" charset="0"/>
                  </a:endParaRPr>
                </a:p>
              </p:txBody>
            </p:sp>
            <p:sp>
              <p:nvSpPr>
                <p:cNvPr id="157" name="Rectangle 156"/>
                <p:cNvSpPr/>
                <p:nvPr/>
              </p:nvSpPr>
              <p:spPr>
                <a:xfrm>
                  <a:off x="7093727" y="3094438"/>
                  <a:ext cx="895929" cy="180847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2">
                        <a:lumMod val="60000"/>
                        <a:lumOff val="40000"/>
                        <a:tint val="66000"/>
                        <a:satMod val="160000"/>
                      </a:schemeClr>
                    </a:gs>
                    <a:gs pos="50000">
                      <a:schemeClr val="accent2">
                        <a:lumMod val="60000"/>
                        <a:lumOff val="40000"/>
                        <a:tint val="44500"/>
                        <a:satMod val="160000"/>
                      </a:schemeClr>
                    </a:gs>
                    <a:gs pos="100000">
                      <a:schemeClr val="accent2">
                        <a:lumMod val="60000"/>
                        <a:lumOff val="40000"/>
                        <a:tint val="23500"/>
                        <a:satMod val="160000"/>
                      </a:schemeClr>
                    </a:gs>
                  </a:gsLst>
                  <a:lin ang="16200000" scaled="1"/>
                  <a:tileRect/>
                </a:gradFill>
                <a:ln w="1270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>
                    <a:latin typeface="Helvetica" charset="0"/>
                    <a:ea typeface="Helvetica" charset="0"/>
                    <a:cs typeface="Helvetica" charset="0"/>
                  </a:endParaRPr>
                </a:p>
              </p:txBody>
            </p:sp>
            <p:sp>
              <p:nvSpPr>
                <p:cNvPr id="158" name="Rectangle 157"/>
                <p:cNvSpPr/>
                <p:nvPr/>
              </p:nvSpPr>
              <p:spPr>
                <a:xfrm>
                  <a:off x="7093727" y="3330704"/>
                  <a:ext cx="895929" cy="180847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2">
                        <a:lumMod val="60000"/>
                        <a:lumOff val="40000"/>
                        <a:tint val="66000"/>
                        <a:satMod val="160000"/>
                      </a:schemeClr>
                    </a:gs>
                    <a:gs pos="50000">
                      <a:schemeClr val="accent2">
                        <a:lumMod val="60000"/>
                        <a:lumOff val="40000"/>
                        <a:tint val="44500"/>
                        <a:satMod val="160000"/>
                      </a:schemeClr>
                    </a:gs>
                    <a:gs pos="100000">
                      <a:schemeClr val="accent2">
                        <a:lumMod val="60000"/>
                        <a:lumOff val="40000"/>
                        <a:tint val="23500"/>
                        <a:satMod val="160000"/>
                      </a:schemeClr>
                    </a:gs>
                  </a:gsLst>
                  <a:lin ang="16200000" scaled="1"/>
                  <a:tileRect/>
                </a:gradFill>
                <a:ln w="1270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>
                    <a:latin typeface="Helvetica" charset="0"/>
                    <a:ea typeface="Helvetica" charset="0"/>
                    <a:cs typeface="Helvetica" charset="0"/>
                  </a:endParaRPr>
                </a:p>
              </p:txBody>
            </p:sp>
          </p:grpSp>
        </p:grpSp>
      </p:grpSp>
      <p:grpSp>
        <p:nvGrpSpPr>
          <p:cNvPr id="13" name="Group 12"/>
          <p:cNvGrpSpPr/>
          <p:nvPr/>
        </p:nvGrpSpPr>
        <p:grpSpPr>
          <a:xfrm>
            <a:off x="7536759" y="1181853"/>
            <a:ext cx="1105999" cy="1359663"/>
            <a:chOff x="7559049" y="1513677"/>
            <a:chExt cx="1105999" cy="1359663"/>
          </a:xfrm>
        </p:grpSpPr>
        <p:pic>
          <p:nvPicPr>
            <p:cNvPr id="107" name="Picture 10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9049" y="1801086"/>
              <a:ext cx="823974" cy="784847"/>
            </a:xfrm>
            <a:prstGeom prst="rect">
              <a:avLst/>
            </a:prstGeom>
          </p:spPr>
        </p:pic>
        <p:sp>
          <p:nvSpPr>
            <p:cNvPr id="109" name="TextBox 108"/>
            <p:cNvSpPr txBox="1"/>
            <p:nvPr/>
          </p:nvSpPr>
          <p:spPr>
            <a:xfrm rot="5400000">
              <a:off x="7831328" y="2039620"/>
              <a:ext cx="135966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>
                  <a:latin typeface="Helvetica" charset="0"/>
                  <a:ea typeface="Helvetica" charset="0"/>
                  <a:cs typeface="Helvetica" charset="0"/>
                </a:rPr>
                <a:t>Memristor</a:t>
              </a:r>
              <a:endParaRPr lang="en-US" sz="1400" baseline="30000">
                <a:latin typeface="Helvetica" charset="0"/>
                <a:ea typeface="Helvetica" charset="0"/>
                <a:cs typeface="Helvetica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7562559" y="2322633"/>
            <a:ext cx="1122635" cy="1359663"/>
            <a:chOff x="7564165" y="2835128"/>
            <a:chExt cx="1122635" cy="1359663"/>
          </a:xfrm>
        </p:grpSpPr>
        <p:pic>
          <p:nvPicPr>
            <p:cNvPr id="108" name="Picture 10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64165" y="3102973"/>
              <a:ext cx="823974" cy="823974"/>
            </a:xfrm>
            <a:prstGeom prst="rect">
              <a:avLst/>
            </a:prstGeom>
          </p:spPr>
        </p:pic>
        <p:sp>
          <p:nvSpPr>
            <p:cNvPr id="110" name="TextBox 109"/>
            <p:cNvSpPr txBox="1"/>
            <p:nvPr/>
          </p:nvSpPr>
          <p:spPr>
            <a:xfrm rot="5400000">
              <a:off x="7853080" y="3361071"/>
              <a:ext cx="135966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>
                  <a:latin typeface="Helvetica" charset="0"/>
                  <a:ea typeface="Helvetica" charset="0"/>
                  <a:cs typeface="Helvetica" charset="0"/>
                </a:rPr>
                <a:t>3D XPoint</a:t>
              </a:r>
              <a:endParaRPr lang="en-US" sz="1400" baseline="30000">
                <a:latin typeface="Helvetica" charset="0"/>
                <a:ea typeface="Helvetica" charset="0"/>
                <a:cs typeface="Helvetica" charset="0"/>
              </a:endParaRPr>
            </a:p>
          </p:txBody>
        </p:sp>
      </p:grpSp>
      <p:sp>
        <p:nvSpPr>
          <p:cNvPr id="111" name="TextBox 110"/>
          <p:cNvSpPr txBox="1"/>
          <p:nvPr/>
        </p:nvSpPr>
        <p:spPr>
          <a:xfrm rot="16200000">
            <a:off x="6205044" y="2312402"/>
            <a:ext cx="106239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>
                <a:latin typeface="Helvetica" charset="0"/>
                <a:ea typeface="Helvetica" charset="0"/>
                <a:cs typeface="Helvetica" charset="0"/>
              </a:rPr>
              <a:t>load + store</a:t>
            </a:r>
          </a:p>
        </p:txBody>
      </p:sp>
    </p:spTree>
    <p:extLst>
      <p:ext uri="{BB962C8B-B14F-4D97-AF65-F5344CB8AC3E}">
        <p14:creationId xmlns:p14="http://schemas.microsoft.com/office/powerpoint/2010/main" val="1843638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/>
      <p:bldP spid="1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Sharing Pointer-Based Data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495794" y="1400687"/>
            <a:ext cx="350862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Helvetica" charset="0"/>
                <a:ea typeface="Helvetica" charset="0"/>
                <a:cs typeface="Helvetica" charset="0"/>
              </a:rPr>
              <a:t>Serialization via file system</a:t>
            </a:r>
          </a:p>
          <a:p>
            <a:pPr marL="285750" indent="-285750">
              <a:buFont typeface="Arial" charset="0"/>
              <a:buChar char="•"/>
            </a:pPr>
            <a:r>
              <a:rPr lang="en-US">
                <a:latin typeface="Helvetica" charset="0"/>
                <a:ea typeface="Helvetica" charset="0"/>
                <a:cs typeface="Helvetica" charset="0"/>
              </a:rPr>
              <a:t>Marshaling costs</a:t>
            </a:r>
          </a:p>
          <a:p>
            <a:pPr marL="285750" indent="-285750">
              <a:buFont typeface="Arial" charset="0"/>
              <a:buChar char="•"/>
            </a:pPr>
            <a:r>
              <a:rPr lang="en-US">
                <a:latin typeface="Helvetica" charset="0"/>
                <a:ea typeface="Helvetica" charset="0"/>
                <a:cs typeface="Helvetica" charset="0"/>
              </a:rPr>
              <a:t>Secondary representation</a:t>
            </a:r>
          </a:p>
          <a:p>
            <a:endParaRPr lang="en-US">
              <a:latin typeface="Helvetica" charset="0"/>
              <a:ea typeface="Helvetica" charset="0"/>
              <a:cs typeface="Helvetica" charset="0"/>
            </a:endParaRPr>
          </a:p>
          <a:p>
            <a:r>
              <a:rPr lang="en-US" b="1">
                <a:latin typeface="Helvetica" charset="0"/>
                <a:ea typeface="Helvetica" charset="0"/>
                <a:cs typeface="Helvetica" charset="0"/>
              </a:rPr>
              <a:t>Region-based programming</a:t>
            </a:r>
          </a:p>
          <a:p>
            <a:pPr marL="285750" indent="-285750">
              <a:buFont typeface="Arial" charset="0"/>
              <a:buChar char="•"/>
            </a:pPr>
            <a:r>
              <a:rPr lang="en-US">
                <a:latin typeface="Helvetica" charset="0"/>
                <a:ea typeface="Helvetica" charset="0"/>
                <a:cs typeface="Helvetica" charset="0"/>
              </a:rPr>
              <a:t>Fixed base addresses</a:t>
            </a:r>
            <a:br>
              <a:rPr lang="en-US">
                <a:latin typeface="Helvetica" charset="0"/>
                <a:ea typeface="Helvetica" charset="0"/>
                <a:cs typeface="Helvetica" charset="0"/>
              </a:rPr>
            </a:br>
            <a:r>
              <a:rPr lang="en-US">
                <a:latin typeface="Helvetica" charset="0"/>
                <a:ea typeface="Helvetica" charset="0"/>
                <a:cs typeface="Helvetica" charset="0"/>
              </a:rPr>
              <a:t>	</a:t>
            </a:r>
            <a:r>
              <a:rPr lang="en-US" sz="1600">
                <a:latin typeface="Helvetica" charset="0"/>
                <a:ea typeface="Helvetica" charset="0"/>
                <a:cs typeface="Helvetica" charset="0"/>
              </a:rPr>
              <a:t>region conflicts!</a:t>
            </a:r>
            <a:endParaRPr lang="en-US">
              <a:latin typeface="Helvetica" charset="0"/>
              <a:ea typeface="Helvetica" charset="0"/>
              <a:cs typeface="Helvetica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>
                <a:latin typeface="Helvetica" charset="0"/>
                <a:ea typeface="Helvetica" charset="0"/>
                <a:cs typeface="Helvetica" charset="0"/>
              </a:rPr>
              <a:t>Special pointers</a:t>
            </a:r>
            <a:br>
              <a:rPr lang="en-US">
                <a:latin typeface="Helvetica" charset="0"/>
                <a:ea typeface="Helvetica" charset="0"/>
                <a:cs typeface="Helvetica" charset="0"/>
              </a:rPr>
            </a:br>
            <a:r>
              <a:rPr lang="en-US">
                <a:latin typeface="Helvetica" charset="0"/>
                <a:ea typeface="Helvetica" charset="0"/>
                <a:cs typeface="Helvetica" charset="0"/>
              </a:rPr>
              <a:t>	</a:t>
            </a:r>
            <a:r>
              <a:rPr lang="en-US" sz="1600">
                <a:latin typeface="Helvetica" charset="0"/>
                <a:ea typeface="Helvetica" charset="0"/>
                <a:cs typeface="Helvetica" charset="0"/>
              </a:rPr>
              <a:t>map+swizzling or use offsets!</a:t>
            </a:r>
            <a:endParaRPr lang="en-US">
              <a:latin typeface="Helvetica" charset="0"/>
              <a:ea typeface="Helvetica" charset="0"/>
              <a:cs typeface="Helvetica" charset="0"/>
            </a:endParaRPr>
          </a:p>
          <a:p>
            <a:pPr marL="285750" indent="-285750">
              <a:buFont typeface="Arial" charset="0"/>
              <a:buChar char="•"/>
            </a:pPr>
            <a:endParaRPr lang="en-US">
              <a:latin typeface="Helvetica" charset="0"/>
              <a:ea typeface="Helvetica" charset="0"/>
              <a:cs typeface="Helvetica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622684" y="2880935"/>
            <a:ext cx="2194477" cy="307777"/>
            <a:chOff x="1622684" y="2853776"/>
            <a:chExt cx="2194477" cy="307777"/>
          </a:xfrm>
        </p:grpSpPr>
        <p:sp>
          <p:nvSpPr>
            <p:cNvPr id="29" name="Rounded Rectangle 28"/>
            <p:cNvSpPr/>
            <p:nvPr/>
          </p:nvSpPr>
          <p:spPr>
            <a:xfrm>
              <a:off x="1622684" y="2904341"/>
              <a:ext cx="745856" cy="206646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2362785" y="2853776"/>
              <a:ext cx="145437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>
                  <a:latin typeface="Helvetica" charset="0"/>
                  <a:ea typeface="Helvetica" charset="0"/>
                  <a:cs typeface="Helvetica" charset="0"/>
                </a:rPr>
                <a:t>Memory Region</a:t>
              </a:r>
              <a:endParaRPr lang="en-US" sz="1600">
                <a:latin typeface="Helvetica" charset="0"/>
                <a:ea typeface="Helvetica" charset="0"/>
                <a:cs typeface="Helvetica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21972" y="2377678"/>
            <a:ext cx="4718878" cy="307777"/>
            <a:chOff x="321972" y="2377678"/>
            <a:chExt cx="4718878" cy="307777"/>
          </a:xfrm>
        </p:grpSpPr>
        <p:sp>
          <p:nvSpPr>
            <p:cNvPr id="43" name="Rounded Rectangle 42"/>
            <p:cNvSpPr/>
            <p:nvPr/>
          </p:nvSpPr>
          <p:spPr>
            <a:xfrm>
              <a:off x="321972" y="2391009"/>
              <a:ext cx="4613362" cy="29444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2942376" y="2377678"/>
              <a:ext cx="209847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>
                  <a:latin typeface="Helvetica" charset="0"/>
                  <a:ea typeface="Helvetica" charset="0"/>
                  <a:cs typeface="Helvetica" charset="0"/>
                </a:rPr>
                <a:t>Virtual Address Space</a:t>
              </a:r>
              <a:endParaRPr lang="en-US" sz="1600">
                <a:latin typeface="Helvetica" charset="0"/>
                <a:ea typeface="Helvetica" charset="0"/>
                <a:cs typeface="Helvetica" charset="0"/>
              </a:endParaRP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790417" y="4129402"/>
            <a:ext cx="1315892" cy="700368"/>
            <a:chOff x="831324" y="4266636"/>
            <a:chExt cx="1315892" cy="700368"/>
          </a:xfrm>
        </p:grpSpPr>
        <p:sp>
          <p:nvSpPr>
            <p:cNvPr id="52" name="TextBox 51"/>
            <p:cNvSpPr txBox="1"/>
            <p:nvPr/>
          </p:nvSpPr>
          <p:spPr>
            <a:xfrm>
              <a:off x="831324" y="4443784"/>
              <a:ext cx="13158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i="1">
                  <a:latin typeface="Helvetica" charset="0"/>
                  <a:ea typeface="Helvetica" charset="0"/>
                  <a:cs typeface="Helvetica" charset="0"/>
                </a:rPr>
                <a:t>region pointer</a:t>
              </a:r>
            </a:p>
            <a:p>
              <a:pPr algn="ctr"/>
              <a:r>
                <a:rPr lang="en-US" sz="1400" i="1">
                  <a:latin typeface="Helvetica" charset="0"/>
                  <a:ea typeface="Helvetica" charset="0"/>
                  <a:cs typeface="Helvetica" charset="0"/>
                </a:rPr>
                <a:t>(absolute)</a:t>
              </a:r>
              <a:endParaRPr lang="en-US" sz="1600" i="1">
                <a:latin typeface="Helvetica" charset="0"/>
                <a:ea typeface="Helvetica" charset="0"/>
                <a:cs typeface="Helvetica" charset="0"/>
              </a:endParaRPr>
            </a:p>
          </p:txBody>
        </p:sp>
        <p:sp>
          <p:nvSpPr>
            <p:cNvPr id="53" name="Rounded Rectangle 52"/>
            <p:cNvSpPr/>
            <p:nvPr/>
          </p:nvSpPr>
          <p:spPr>
            <a:xfrm>
              <a:off x="1242957" y="4266636"/>
              <a:ext cx="511576" cy="177304"/>
            </a:xfrm>
            <a:prstGeom prst="round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lvl="0" algn="ctr"/>
              <a:r>
                <a:rPr lang="en-US" sz="1050">
                  <a:solidFill>
                    <a:schemeClr val="bg1">
                      <a:lumMod val="65000"/>
                    </a:schemeClr>
                  </a:solidFill>
                  <a:latin typeface="Consolas" charset="0"/>
                  <a:ea typeface="Consolas" charset="0"/>
                  <a:cs typeface="Consolas" charset="0"/>
                </a:rPr>
                <a:t>0x</a:t>
              </a:r>
              <a:r>
                <a:rPr lang="en-US" sz="1050">
                  <a:solidFill>
                    <a:prstClr val="black"/>
                  </a:solidFill>
                  <a:latin typeface="Consolas" charset="0"/>
                  <a:ea typeface="Consolas" charset="0"/>
                  <a:cs typeface="Consolas" charset="0"/>
                </a:rPr>
                <a:t>8D40</a:t>
              </a:r>
              <a:endParaRPr lang="en-US" sz="1100">
                <a:solidFill>
                  <a:prstClr val="black"/>
                </a:solidFill>
                <a:latin typeface="Consolas" charset="0"/>
                <a:ea typeface="Consolas" charset="0"/>
                <a:cs typeface="Consolas" charset="0"/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56515-33A5-6948-9EAC-4BC7FDD2EA78}" type="slidenum">
              <a:rPr lang="en-US"/>
              <a:pPr/>
              <a:t>5</a:t>
            </a:fld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>
            <a:off x="5586935" y="1594171"/>
            <a:ext cx="2769414" cy="0"/>
          </a:xfrm>
          <a:prstGeom prst="line">
            <a:avLst/>
          </a:prstGeom>
          <a:ln w="15875">
            <a:prstDash val="soli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844693" y="1320994"/>
            <a:ext cx="3237739" cy="753639"/>
            <a:chOff x="826467" y="1319470"/>
            <a:chExt cx="3237739" cy="753639"/>
          </a:xfrm>
        </p:grpSpPr>
        <p:sp>
          <p:nvSpPr>
            <p:cNvPr id="32" name="Rounded Rectangle 31"/>
            <p:cNvSpPr/>
            <p:nvPr/>
          </p:nvSpPr>
          <p:spPr>
            <a:xfrm>
              <a:off x="826467" y="1319470"/>
              <a:ext cx="3237739" cy="472838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042072" y="1765332"/>
              <a:ext cx="28105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>
                  <a:latin typeface="Helvetica" charset="0"/>
                  <a:ea typeface="Helvetica" charset="0"/>
                  <a:cs typeface="Helvetica" charset="0"/>
                </a:rPr>
                <a:t>Contiguous Virtual Region</a:t>
              </a:r>
              <a:endParaRPr lang="en-US" sz="1600" b="1">
                <a:latin typeface="Helvetica" charset="0"/>
                <a:ea typeface="Helvetica" charset="0"/>
                <a:cs typeface="Helvetica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876909" y="1343084"/>
            <a:ext cx="1395083" cy="430887"/>
            <a:chOff x="876909" y="1343084"/>
            <a:chExt cx="1395083" cy="430887"/>
          </a:xfrm>
        </p:grpSpPr>
        <p:grpSp>
          <p:nvGrpSpPr>
            <p:cNvPr id="13" name="Group 12"/>
            <p:cNvGrpSpPr/>
            <p:nvPr/>
          </p:nvGrpSpPr>
          <p:grpSpPr>
            <a:xfrm>
              <a:off x="876909" y="1343084"/>
              <a:ext cx="1076098" cy="430887"/>
              <a:chOff x="629863" y="1126456"/>
              <a:chExt cx="1076098" cy="430887"/>
            </a:xfrm>
          </p:grpSpPr>
          <p:sp>
            <p:nvSpPr>
              <p:cNvPr id="41" name="Rounded Rectangle 40"/>
              <p:cNvSpPr/>
              <p:nvPr/>
            </p:nvSpPr>
            <p:spPr>
              <a:xfrm>
                <a:off x="660903" y="1159050"/>
                <a:ext cx="888730" cy="360559"/>
              </a:xfrm>
              <a:prstGeom prst="roundRect">
                <a:avLst>
                  <a:gd name="adj" fmla="val 0"/>
                </a:avLst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endParaRPr lang="en-US" dirty="0"/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629863" y="1126456"/>
                <a:ext cx="1076098" cy="430887"/>
              </a:xfrm>
              <a:prstGeom prst="rect">
                <a:avLst/>
              </a:prstGeom>
              <a:noFill/>
            </p:spPr>
            <p:txBody>
              <a:bodyPr wrap="square" lIns="45720" rIns="0" rtlCol="0">
                <a:spAutoFit/>
              </a:bodyPr>
              <a:lstStyle/>
              <a:p>
                <a:r>
                  <a:rPr lang="en-US" sz="1100" i="1">
                    <a:latin typeface="Consolas" charset="0"/>
                    <a:ea typeface="Consolas" charset="0"/>
                    <a:cs typeface="Consolas" charset="0"/>
                  </a:rPr>
                  <a:t>list</a:t>
                </a:r>
                <a:r>
                  <a:rPr lang="en-US" sz="1100">
                    <a:latin typeface="Consolas" charset="0"/>
                    <a:ea typeface="Consolas" charset="0"/>
                    <a:cs typeface="Consolas" charset="0"/>
                  </a:rPr>
                  <a:t>|0x8D40</a:t>
                </a:r>
              </a:p>
              <a:p>
                <a:r>
                  <a:rPr lang="en-US" sz="1100" i="1">
                    <a:latin typeface="Consolas" charset="0"/>
                    <a:ea typeface="Consolas" charset="0"/>
                    <a:cs typeface="Consolas" charset="0"/>
                  </a:rPr>
                  <a:t>tree</a:t>
                </a:r>
                <a:r>
                  <a:rPr lang="en-US" sz="1100">
                    <a:latin typeface="Consolas" charset="0"/>
                    <a:ea typeface="Consolas" charset="0"/>
                    <a:cs typeface="Consolas" charset="0"/>
                  </a:rPr>
                  <a:t>|</a:t>
                </a:r>
                <a:r>
                  <a:rPr lang="en-US" sz="1100" i="1">
                    <a:latin typeface="Consolas" charset="0"/>
                    <a:ea typeface="Consolas" charset="0"/>
                    <a:cs typeface="Consolas" charset="0"/>
                  </a:rPr>
                  <a:t>null</a:t>
                </a:r>
                <a:endParaRPr lang="en-US" sz="1200" i="1">
                  <a:latin typeface="Consolas" charset="0"/>
                  <a:ea typeface="Consolas" charset="0"/>
                  <a:cs typeface="Consolas" charset="0"/>
                </a:endParaRPr>
              </a:p>
            </p:txBody>
          </p:sp>
        </p:grpSp>
        <p:sp>
          <p:nvSpPr>
            <p:cNvPr id="11" name="Freeform 10"/>
            <p:cNvSpPr/>
            <p:nvPr/>
          </p:nvSpPr>
          <p:spPr>
            <a:xfrm>
              <a:off x="1765425" y="1369078"/>
              <a:ext cx="506567" cy="79476"/>
            </a:xfrm>
            <a:custGeom>
              <a:avLst/>
              <a:gdLst>
                <a:gd name="connsiteX0" fmla="*/ 0 w 235390"/>
                <a:gd name="connsiteY0" fmla="*/ 63405 h 63405"/>
                <a:gd name="connsiteX1" fmla="*/ 144856 w 235390"/>
                <a:gd name="connsiteY1" fmla="*/ 30 h 63405"/>
                <a:gd name="connsiteX2" fmla="*/ 235390 w 235390"/>
                <a:gd name="connsiteY2" fmla="*/ 54351 h 63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5390" h="63405">
                  <a:moveTo>
                    <a:pt x="0" y="63405"/>
                  </a:moveTo>
                  <a:cubicBezTo>
                    <a:pt x="52812" y="32472"/>
                    <a:pt x="105624" y="1539"/>
                    <a:pt x="144856" y="30"/>
                  </a:cubicBezTo>
                  <a:cubicBezTo>
                    <a:pt x="184088" y="-1479"/>
                    <a:pt x="235390" y="54351"/>
                    <a:pt x="235390" y="54351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prstDash val="dash"/>
              <a:tailEnd type="triangle" w="med" len="lg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650694" y="1042421"/>
            <a:ext cx="13990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latin typeface="Helvetica" charset="0"/>
                <a:ea typeface="Helvetica" charset="0"/>
                <a:cs typeface="Helvetica" charset="0"/>
              </a:rPr>
              <a:t>Symbol Table</a:t>
            </a:r>
            <a:endParaRPr lang="en-US" sz="160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2062741" y="1042158"/>
            <a:ext cx="21294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latin typeface="Helvetica" charset="0"/>
                <a:ea typeface="Helvetica" charset="0"/>
                <a:cs typeface="Helvetica" charset="0"/>
              </a:rPr>
              <a:t>Pointer Data Structure</a:t>
            </a:r>
            <a:endParaRPr lang="en-US" sz="1600">
              <a:latin typeface="Helvetica" charset="0"/>
              <a:ea typeface="Helvetica" charset="0"/>
              <a:cs typeface="Helvetica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291829" y="1368995"/>
            <a:ext cx="1640412" cy="381575"/>
            <a:chOff x="2044783" y="1152367"/>
            <a:chExt cx="1640412" cy="381575"/>
          </a:xfrm>
        </p:grpSpPr>
        <p:sp>
          <p:nvSpPr>
            <p:cNvPr id="33" name="Rounded Rectangle 32"/>
            <p:cNvSpPr/>
            <p:nvPr/>
          </p:nvSpPr>
          <p:spPr>
            <a:xfrm>
              <a:off x="2044783" y="1227716"/>
              <a:ext cx="265263" cy="142877"/>
            </a:xfrm>
            <a:prstGeom prst="roundRect">
              <a:avLst/>
            </a:prstGeom>
            <a:solidFill>
              <a:srgbClr val="BACDE6"/>
            </a:solidFill>
            <a:ln w="19050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dirty="0"/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2558565" y="1391065"/>
              <a:ext cx="265263" cy="142877"/>
            </a:xfrm>
            <a:prstGeom prst="roundRect">
              <a:avLst/>
            </a:prstGeom>
            <a:solidFill>
              <a:srgbClr val="BACDE6"/>
            </a:solidFill>
            <a:ln w="19050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dirty="0"/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2729702" y="1152367"/>
              <a:ext cx="265263" cy="142877"/>
            </a:xfrm>
            <a:prstGeom prst="roundRect">
              <a:avLst/>
            </a:prstGeom>
            <a:solidFill>
              <a:srgbClr val="BACDE6"/>
            </a:solidFill>
            <a:ln w="19050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dirty="0"/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3262050" y="1339254"/>
              <a:ext cx="265263" cy="142877"/>
            </a:xfrm>
            <a:prstGeom prst="roundRect">
              <a:avLst/>
            </a:prstGeom>
            <a:solidFill>
              <a:srgbClr val="BACDE6"/>
            </a:solidFill>
            <a:ln w="19050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dirty="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325543" y="1280664"/>
              <a:ext cx="209424" cy="198068"/>
            </a:xfrm>
            <a:custGeom>
              <a:avLst/>
              <a:gdLst>
                <a:gd name="connsiteX0" fmla="*/ 1195 w 209424"/>
                <a:gd name="connsiteY0" fmla="*/ 4928 h 198068"/>
                <a:gd name="connsiteX1" fmla="*/ 118890 w 209424"/>
                <a:gd name="connsiteY1" fmla="*/ 23035 h 198068"/>
                <a:gd name="connsiteX2" fmla="*/ 1195 w 209424"/>
                <a:gd name="connsiteY2" fmla="*/ 185997 h 198068"/>
                <a:gd name="connsiteX3" fmla="*/ 209424 w 209424"/>
                <a:gd name="connsiteY3" fmla="*/ 185997 h 198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9424" h="198068">
                  <a:moveTo>
                    <a:pt x="1195" y="4928"/>
                  </a:moveTo>
                  <a:cubicBezTo>
                    <a:pt x="60042" y="-1108"/>
                    <a:pt x="118890" y="-7143"/>
                    <a:pt x="118890" y="23035"/>
                  </a:cubicBezTo>
                  <a:cubicBezTo>
                    <a:pt x="118890" y="53213"/>
                    <a:pt x="-13894" y="158837"/>
                    <a:pt x="1195" y="185997"/>
                  </a:cubicBezTo>
                  <a:cubicBezTo>
                    <a:pt x="16284" y="213157"/>
                    <a:pt x="209424" y="185997"/>
                    <a:pt x="209424" y="185997"/>
                  </a:cubicBezTo>
                </a:path>
              </a:pathLst>
            </a:custGeom>
            <a:noFill/>
            <a:ln>
              <a:solidFill>
                <a:schemeClr val="tx1"/>
              </a:solidFill>
              <a:prstDash val="dash"/>
              <a:tailEnd type="triangle" w="sm" len="lg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2833732" y="1399538"/>
              <a:ext cx="398352" cy="67123"/>
            </a:xfrm>
            <a:custGeom>
              <a:avLst/>
              <a:gdLst>
                <a:gd name="connsiteX0" fmla="*/ 0 w 398352"/>
                <a:gd name="connsiteY0" fmla="*/ 67123 h 67123"/>
                <a:gd name="connsiteX1" fmla="*/ 190123 w 398352"/>
                <a:gd name="connsiteY1" fmla="*/ 3749 h 67123"/>
                <a:gd name="connsiteX2" fmla="*/ 398352 w 398352"/>
                <a:gd name="connsiteY2" fmla="*/ 12803 h 67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8352" h="67123">
                  <a:moveTo>
                    <a:pt x="0" y="67123"/>
                  </a:moveTo>
                  <a:cubicBezTo>
                    <a:pt x="61865" y="39962"/>
                    <a:pt x="123731" y="12802"/>
                    <a:pt x="190123" y="3749"/>
                  </a:cubicBezTo>
                  <a:cubicBezTo>
                    <a:pt x="256515" y="-5304"/>
                    <a:pt x="327433" y="3749"/>
                    <a:pt x="398352" y="12803"/>
                  </a:cubicBezTo>
                </a:path>
              </a:pathLst>
            </a:custGeom>
            <a:noFill/>
            <a:ln>
              <a:solidFill>
                <a:schemeClr val="tx1"/>
              </a:solidFill>
              <a:prstDash val="dash"/>
              <a:tailEnd type="triangle" w="sm" len="lg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3014801" y="1222218"/>
              <a:ext cx="670394" cy="199176"/>
            </a:xfrm>
            <a:custGeom>
              <a:avLst/>
              <a:gdLst>
                <a:gd name="connsiteX0" fmla="*/ 543208 w 670394"/>
                <a:gd name="connsiteY0" fmla="*/ 199176 h 199176"/>
                <a:gd name="connsiteX1" fmla="*/ 660903 w 670394"/>
                <a:gd name="connsiteY1" fmla="*/ 162962 h 199176"/>
                <a:gd name="connsiteX2" fmla="*/ 588475 w 670394"/>
                <a:gd name="connsiteY2" fmla="*/ 27160 h 199176"/>
                <a:gd name="connsiteX3" fmla="*/ 0 w 670394"/>
                <a:gd name="connsiteY3" fmla="*/ 0 h 199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0394" h="199176">
                  <a:moveTo>
                    <a:pt x="543208" y="199176"/>
                  </a:moveTo>
                  <a:cubicBezTo>
                    <a:pt x="598283" y="195403"/>
                    <a:pt x="653359" y="191631"/>
                    <a:pt x="660903" y="162962"/>
                  </a:cubicBezTo>
                  <a:cubicBezTo>
                    <a:pt x="668448" y="134293"/>
                    <a:pt x="698625" y="54320"/>
                    <a:pt x="588475" y="27160"/>
                  </a:cubicBezTo>
                  <a:cubicBezTo>
                    <a:pt x="478325" y="0"/>
                    <a:pt x="239162" y="0"/>
                    <a:pt x="0" y="0"/>
                  </a:cubicBezTo>
                </a:path>
              </a:pathLst>
            </a:custGeom>
            <a:noFill/>
            <a:ln>
              <a:solidFill>
                <a:schemeClr val="tx1"/>
              </a:solidFill>
              <a:prstDash val="dash"/>
              <a:tailEnd type="triangle" w="sm" len="lg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4" name="TextBox 63"/>
          <p:cNvSpPr txBox="1"/>
          <p:nvPr/>
        </p:nvSpPr>
        <p:spPr>
          <a:xfrm rot="16200000">
            <a:off x="131469" y="1414703"/>
            <a:ext cx="11574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latin typeface="Consolas" charset="0"/>
                <a:ea typeface="Consolas" charset="0"/>
                <a:cs typeface="Consolas" charset="0"/>
              </a:rPr>
              <a:t>0x8000</a:t>
            </a:r>
            <a:endParaRPr lang="en-US" sz="1400">
              <a:latin typeface="Consolas" charset="0"/>
              <a:ea typeface="Consolas" charset="0"/>
              <a:cs typeface="Consolas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831324" y="2103465"/>
            <a:ext cx="1504452" cy="822585"/>
            <a:chOff x="831324" y="2103465"/>
            <a:chExt cx="1504452" cy="822585"/>
          </a:xfrm>
        </p:grpSpPr>
        <p:cxnSp>
          <p:nvCxnSpPr>
            <p:cNvPr id="45" name="Straight Connector 44"/>
            <p:cNvCxnSpPr/>
            <p:nvPr/>
          </p:nvCxnSpPr>
          <p:spPr>
            <a:xfrm>
              <a:off x="1410068" y="2713841"/>
              <a:ext cx="212616" cy="212209"/>
            </a:xfrm>
            <a:prstGeom prst="line">
              <a:avLst/>
            </a:prstGeom>
            <a:ln w="19050">
              <a:prstDash val="dash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831324" y="2103465"/>
              <a:ext cx="11574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>
                  <a:latin typeface="Consolas" charset="0"/>
                  <a:ea typeface="Consolas" charset="0"/>
                  <a:cs typeface="Consolas" charset="0"/>
                </a:rPr>
                <a:t>0x8000</a:t>
              </a:r>
              <a:endParaRPr lang="en-US" sz="1600">
                <a:latin typeface="Consolas" charset="0"/>
                <a:ea typeface="Consolas" charset="0"/>
                <a:cs typeface="Consolas" charset="0"/>
              </a:endParaRPr>
            </a:p>
          </p:txBody>
        </p:sp>
        <p:cxnSp>
          <p:nvCxnSpPr>
            <p:cNvPr id="48" name="Straight Connector 47"/>
            <p:cNvCxnSpPr/>
            <p:nvPr/>
          </p:nvCxnSpPr>
          <p:spPr>
            <a:xfrm>
              <a:off x="2123160" y="2699648"/>
              <a:ext cx="212616" cy="212209"/>
            </a:xfrm>
            <a:prstGeom prst="line">
              <a:avLst/>
            </a:prstGeom>
            <a:ln w="19050">
              <a:prstDash val="dash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6" name="Rounded Rectangle 45"/>
            <p:cNvSpPr/>
            <p:nvPr/>
          </p:nvSpPr>
          <p:spPr>
            <a:xfrm>
              <a:off x="1377304" y="2394357"/>
              <a:ext cx="745856" cy="294446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21972" y="3359960"/>
            <a:ext cx="4718878" cy="309687"/>
            <a:chOff x="321972" y="3359960"/>
            <a:chExt cx="4718878" cy="309687"/>
          </a:xfrm>
        </p:grpSpPr>
        <p:grpSp>
          <p:nvGrpSpPr>
            <p:cNvPr id="19" name="Group 18"/>
            <p:cNvGrpSpPr/>
            <p:nvPr/>
          </p:nvGrpSpPr>
          <p:grpSpPr>
            <a:xfrm>
              <a:off x="321972" y="3359960"/>
              <a:ext cx="4718878" cy="307778"/>
              <a:chOff x="321972" y="3359960"/>
              <a:chExt cx="4718878" cy="307778"/>
            </a:xfrm>
          </p:grpSpPr>
          <p:sp>
            <p:nvSpPr>
              <p:cNvPr id="26" name="Rounded Rectangle 25"/>
              <p:cNvSpPr/>
              <p:nvPr/>
            </p:nvSpPr>
            <p:spPr>
              <a:xfrm>
                <a:off x="321972" y="3373292"/>
                <a:ext cx="4613362" cy="29444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9050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2942376" y="3359960"/>
                <a:ext cx="209847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>
                    <a:latin typeface="Helvetica" charset="0"/>
                    <a:ea typeface="Helvetica" charset="0"/>
                    <a:cs typeface="Helvetica" charset="0"/>
                  </a:rPr>
                  <a:t>Virtual Address Space</a:t>
                </a:r>
                <a:endParaRPr lang="en-US" sz="1600">
                  <a:latin typeface="Helvetica" charset="0"/>
                  <a:ea typeface="Helvetica" charset="0"/>
                  <a:cs typeface="Helvetica" charset="0"/>
                </a:endParaRPr>
              </a:p>
            </p:txBody>
          </p:sp>
        </p:grpSp>
        <p:sp>
          <p:nvSpPr>
            <p:cNvPr id="69" name="Rounded Rectangle 68"/>
            <p:cNvSpPr/>
            <p:nvPr/>
          </p:nvSpPr>
          <p:spPr>
            <a:xfrm>
              <a:off x="1676482" y="3375201"/>
              <a:ext cx="363438" cy="294446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9050">
              <a:solidFill>
                <a:srgbClr val="997455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en-US" dirty="0">
                  <a:solidFill>
                    <a:schemeClr val="tx1"/>
                  </a:solidFill>
                  <a:latin typeface="Helvetica" charset="0"/>
                  <a:ea typeface="Helvetica" charset="0"/>
                  <a:cs typeface="Helvetica" charset="0"/>
                </a:rPr>
                <a:t>L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377304" y="3161196"/>
            <a:ext cx="927462" cy="331162"/>
            <a:chOff x="1377304" y="3161196"/>
            <a:chExt cx="927462" cy="331162"/>
          </a:xfrm>
        </p:grpSpPr>
        <p:cxnSp>
          <p:nvCxnSpPr>
            <p:cNvPr id="44" name="Straight Connector 43"/>
            <p:cNvCxnSpPr/>
            <p:nvPr/>
          </p:nvCxnSpPr>
          <p:spPr>
            <a:xfrm flipV="1">
              <a:off x="2039920" y="3161554"/>
              <a:ext cx="264846" cy="196308"/>
            </a:xfrm>
            <a:prstGeom prst="line">
              <a:avLst/>
            </a:prstGeom>
            <a:ln w="19050">
              <a:prstDash val="dash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flipV="1">
              <a:off x="1377304" y="3161196"/>
              <a:ext cx="264846" cy="196308"/>
            </a:xfrm>
            <a:prstGeom prst="line">
              <a:avLst/>
            </a:prstGeom>
            <a:ln w="19050">
              <a:prstDash val="dash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71" name="Explosion 1 70"/>
            <p:cNvSpPr/>
            <p:nvPr/>
          </p:nvSpPr>
          <p:spPr>
            <a:xfrm>
              <a:off x="1844209" y="3198135"/>
              <a:ext cx="413198" cy="294223"/>
            </a:xfrm>
            <a:prstGeom prst="irregularSeal1">
              <a:avLst/>
            </a:prstGeom>
            <a:solidFill>
              <a:schemeClr val="accent2"/>
            </a:solidFill>
            <a:ln w="127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charset="0"/>
                <a:ea typeface="Helvetica" charset="0"/>
                <a:cs typeface="Helvetica" charset="0"/>
              </a:endParaRP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321972" y="3151597"/>
            <a:ext cx="4690341" cy="1752588"/>
            <a:chOff x="321972" y="3151597"/>
            <a:chExt cx="4690341" cy="1752588"/>
          </a:xfrm>
        </p:grpSpPr>
        <p:grpSp>
          <p:nvGrpSpPr>
            <p:cNvPr id="80" name="Group 79"/>
            <p:cNvGrpSpPr/>
            <p:nvPr/>
          </p:nvGrpSpPr>
          <p:grpSpPr>
            <a:xfrm>
              <a:off x="321972" y="3151597"/>
              <a:ext cx="1982794" cy="823917"/>
              <a:chOff x="321972" y="3151597"/>
              <a:chExt cx="1982794" cy="823917"/>
            </a:xfrm>
          </p:grpSpPr>
          <p:sp>
            <p:nvSpPr>
              <p:cNvPr id="37" name="TextBox 36"/>
              <p:cNvSpPr txBox="1"/>
              <p:nvPr/>
            </p:nvSpPr>
            <p:spPr>
              <a:xfrm>
                <a:off x="321972" y="3667737"/>
                <a:ext cx="115748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>
                    <a:latin typeface="Consolas" charset="0"/>
                    <a:ea typeface="Consolas" charset="0"/>
                    <a:cs typeface="Consolas" charset="0"/>
                  </a:rPr>
                  <a:t>0x4000</a:t>
                </a:r>
                <a:endParaRPr lang="en-US" sz="1600">
                  <a:latin typeface="Consolas" charset="0"/>
                  <a:ea typeface="Consolas" charset="0"/>
                  <a:cs typeface="Consolas" charset="0"/>
                </a:endParaRPr>
              </a:p>
            </p:txBody>
          </p:sp>
          <p:grpSp>
            <p:nvGrpSpPr>
              <p:cNvPr id="79" name="Group 78"/>
              <p:cNvGrpSpPr/>
              <p:nvPr/>
            </p:nvGrpSpPr>
            <p:grpSpPr>
              <a:xfrm>
                <a:off x="860010" y="3151597"/>
                <a:ext cx="1444756" cy="197844"/>
                <a:chOff x="860010" y="3151597"/>
                <a:chExt cx="1444756" cy="197844"/>
              </a:xfrm>
            </p:grpSpPr>
            <p:cxnSp>
              <p:nvCxnSpPr>
                <p:cNvPr id="73" name="Straight Connector 72"/>
                <p:cNvCxnSpPr/>
                <p:nvPr/>
              </p:nvCxnSpPr>
              <p:spPr>
                <a:xfrm flipV="1">
                  <a:off x="860010" y="3151597"/>
                  <a:ext cx="785314" cy="197844"/>
                </a:xfrm>
                <a:prstGeom prst="line">
                  <a:avLst/>
                </a:prstGeom>
                <a:ln w="19050">
                  <a:prstDash val="dash"/>
                </a:ln>
                <a:effectLst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77"/>
                <p:cNvCxnSpPr/>
                <p:nvPr/>
              </p:nvCxnSpPr>
              <p:spPr>
                <a:xfrm flipV="1">
                  <a:off x="1519452" y="3151597"/>
                  <a:ext cx="785314" cy="197844"/>
                </a:xfrm>
                <a:prstGeom prst="line">
                  <a:avLst/>
                </a:prstGeom>
                <a:ln w="19050">
                  <a:prstDash val="dash"/>
                </a:ln>
                <a:effectLst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5" name="Rounded Rectangle 34"/>
              <p:cNvSpPr/>
              <p:nvPr/>
            </p:nvSpPr>
            <p:spPr>
              <a:xfrm>
                <a:off x="810257" y="3376633"/>
                <a:ext cx="745856" cy="294446"/>
              </a:xfrm>
              <a:prstGeom prst="roundRect">
                <a:avLst/>
              </a:prstGeom>
              <a:solidFill>
                <a:schemeClr val="bg1">
                  <a:lumMod val="50000"/>
                </a:schemeClr>
              </a:solidFill>
              <a:ln w="19050"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endParaRPr lang="en-US" dirty="0"/>
              </a:p>
            </p:txBody>
          </p:sp>
        </p:grpSp>
        <p:grpSp>
          <p:nvGrpSpPr>
            <p:cNvPr id="87" name="Group 86"/>
            <p:cNvGrpSpPr/>
            <p:nvPr/>
          </p:nvGrpSpPr>
          <p:grpSpPr>
            <a:xfrm>
              <a:off x="2909199" y="3821625"/>
              <a:ext cx="2103114" cy="1082560"/>
              <a:chOff x="2909199" y="3821625"/>
              <a:chExt cx="2103114" cy="1082560"/>
            </a:xfrm>
          </p:grpSpPr>
          <p:sp>
            <p:nvSpPr>
              <p:cNvPr id="55" name="TextBox 54"/>
              <p:cNvSpPr txBox="1"/>
              <p:nvPr/>
            </p:nvSpPr>
            <p:spPr>
              <a:xfrm>
                <a:off x="3232327" y="4380965"/>
                <a:ext cx="137870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i="1">
                    <a:latin typeface="Helvetica" charset="0"/>
                    <a:ea typeface="Helvetica" charset="0"/>
                    <a:cs typeface="Helvetica" charset="0"/>
                  </a:rPr>
                  <a:t>region pointer</a:t>
                </a:r>
              </a:p>
              <a:p>
                <a:pPr algn="ctr"/>
                <a:r>
                  <a:rPr lang="en-US" sz="1400" i="1">
                    <a:latin typeface="Helvetica" charset="0"/>
                    <a:ea typeface="Helvetica" charset="0"/>
                    <a:cs typeface="Helvetica" charset="0"/>
                  </a:rPr>
                  <a:t>(relative)</a:t>
                </a:r>
                <a:endParaRPr lang="en-US" sz="1600" i="1">
                  <a:latin typeface="Helvetica" charset="0"/>
                  <a:ea typeface="Helvetica" charset="0"/>
                  <a:cs typeface="Helvetica" charset="0"/>
                </a:endParaRPr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2909199" y="3821625"/>
                <a:ext cx="64625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i="1">
                    <a:latin typeface="Helvetica" charset="0"/>
                    <a:ea typeface="Helvetica" charset="0"/>
                    <a:cs typeface="Helvetica" charset="0"/>
                  </a:rPr>
                  <a:t>base</a:t>
                </a:r>
                <a:endParaRPr lang="en-US" sz="1600" i="1">
                  <a:latin typeface="Helvetica" charset="0"/>
                  <a:ea typeface="Helvetica" charset="0"/>
                  <a:cs typeface="Helvetica" charset="0"/>
                </a:endParaRP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3655866" y="3821625"/>
                <a:ext cx="62107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i="1">
                    <a:latin typeface="Helvetica" charset="0"/>
                    <a:ea typeface="Helvetica" charset="0"/>
                    <a:cs typeface="Helvetica" charset="0"/>
                  </a:rPr>
                  <a:t>offset</a:t>
                </a:r>
                <a:endParaRPr lang="en-US" sz="1600" i="1">
                  <a:latin typeface="Helvetica" charset="0"/>
                  <a:ea typeface="Helvetica" charset="0"/>
                  <a:cs typeface="Helvetica" charset="0"/>
                </a:endParaRPr>
              </a:p>
            </p:txBody>
          </p:sp>
          <p:sp>
            <p:nvSpPr>
              <p:cNvPr id="81" name="Rounded Rectangle 80"/>
              <p:cNvSpPr/>
              <p:nvPr/>
            </p:nvSpPr>
            <p:spPr>
              <a:xfrm>
                <a:off x="3706980" y="4133807"/>
                <a:ext cx="511576" cy="177304"/>
              </a:xfrm>
              <a:prstGeom prst="roundRect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lvl="0" algn="ctr"/>
                <a:r>
                  <a:rPr lang="en-US" sz="1050">
                    <a:solidFill>
                      <a:schemeClr val="bg1">
                        <a:lumMod val="65000"/>
                      </a:schemeClr>
                    </a:solidFill>
                    <a:latin typeface="Consolas" charset="0"/>
                    <a:ea typeface="Consolas" charset="0"/>
                    <a:cs typeface="Consolas" charset="0"/>
                  </a:rPr>
                  <a:t>0x0</a:t>
                </a:r>
                <a:r>
                  <a:rPr lang="en-US" sz="1050" b="1">
                    <a:solidFill>
                      <a:prstClr val="black"/>
                    </a:solidFill>
                    <a:latin typeface="Consolas" charset="0"/>
                    <a:ea typeface="Consolas" charset="0"/>
                    <a:cs typeface="Consolas" charset="0"/>
                  </a:rPr>
                  <a:t>D40</a:t>
                </a:r>
                <a:endParaRPr lang="en-US" sz="1100" b="1">
                  <a:solidFill>
                    <a:prstClr val="black"/>
                  </a:solidFill>
                  <a:latin typeface="Consolas" charset="0"/>
                  <a:ea typeface="Consolas" charset="0"/>
                  <a:cs typeface="Consolas" charset="0"/>
                </a:endParaRPr>
              </a:p>
            </p:txBody>
          </p:sp>
          <p:sp>
            <p:nvSpPr>
              <p:cNvPr id="82" name="Rounded Rectangle 81"/>
              <p:cNvSpPr/>
              <p:nvPr/>
            </p:nvSpPr>
            <p:spPr>
              <a:xfrm>
                <a:off x="2949685" y="4133807"/>
                <a:ext cx="511576" cy="177304"/>
              </a:xfrm>
              <a:prstGeom prst="roundRect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lvl="0" algn="ctr"/>
                <a:r>
                  <a:rPr lang="en-US" sz="1050">
                    <a:solidFill>
                      <a:schemeClr val="bg1">
                        <a:lumMod val="65000"/>
                      </a:schemeClr>
                    </a:solidFill>
                    <a:latin typeface="Consolas" charset="0"/>
                    <a:ea typeface="Consolas" charset="0"/>
                    <a:cs typeface="Consolas" charset="0"/>
                  </a:rPr>
                  <a:t>0x</a:t>
                </a:r>
                <a:r>
                  <a:rPr lang="en-US" sz="1050" b="1">
                    <a:solidFill>
                      <a:prstClr val="black"/>
                    </a:solidFill>
                    <a:latin typeface="Consolas" charset="0"/>
                    <a:ea typeface="Consolas" charset="0"/>
                    <a:cs typeface="Consolas" charset="0"/>
                  </a:rPr>
                  <a:t>4</a:t>
                </a:r>
                <a:r>
                  <a:rPr lang="en-US" sz="1050">
                    <a:solidFill>
                      <a:schemeClr val="bg1">
                        <a:lumMod val="65000"/>
                      </a:schemeClr>
                    </a:solidFill>
                    <a:latin typeface="Consolas" charset="0"/>
                    <a:ea typeface="Consolas" charset="0"/>
                    <a:cs typeface="Consolas" charset="0"/>
                  </a:rPr>
                  <a:t>000</a:t>
                </a:r>
                <a:endParaRPr lang="en-US" sz="1100">
                  <a:solidFill>
                    <a:schemeClr val="bg1">
                      <a:lumMod val="65000"/>
                    </a:schemeClr>
                  </a:solidFill>
                  <a:latin typeface="Consolas" charset="0"/>
                  <a:ea typeface="Consolas" charset="0"/>
                  <a:cs typeface="Consolas" charset="0"/>
                </a:endParaRPr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3439767" y="4068570"/>
                <a:ext cx="28870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>
                    <a:latin typeface="Helvetica" charset="0"/>
                    <a:ea typeface="Helvetica" charset="0"/>
                    <a:cs typeface="Helvetica" charset="0"/>
                  </a:rPr>
                  <a:t>+</a:t>
                </a:r>
                <a:endParaRPr lang="en-US" sz="1600">
                  <a:latin typeface="Helvetica" charset="0"/>
                  <a:ea typeface="Helvetica" charset="0"/>
                  <a:cs typeface="Helvetica" charset="0"/>
                </a:endParaRPr>
              </a:p>
            </p:txBody>
          </p:sp>
          <p:sp>
            <p:nvSpPr>
              <p:cNvPr id="84" name="Rounded Rectangle 83"/>
              <p:cNvSpPr/>
              <p:nvPr/>
            </p:nvSpPr>
            <p:spPr>
              <a:xfrm>
                <a:off x="4500737" y="4133806"/>
                <a:ext cx="511576" cy="177304"/>
              </a:xfrm>
              <a:prstGeom prst="roundRect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lvl="0" algn="ctr"/>
                <a:r>
                  <a:rPr lang="en-US" sz="1050" b="1">
                    <a:solidFill>
                      <a:schemeClr val="bg1">
                        <a:lumMod val="65000"/>
                      </a:schemeClr>
                    </a:solidFill>
                    <a:latin typeface="Consolas" charset="0"/>
                    <a:ea typeface="Consolas" charset="0"/>
                    <a:cs typeface="Consolas" charset="0"/>
                  </a:rPr>
                  <a:t>0x</a:t>
                </a:r>
                <a:r>
                  <a:rPr lang="en-US" sz="1050" b="1">
                    <a:solidFill>
                      <a:prstClr val="black"/>
                    </a:solidFill>
                    <a:latin typeface="Consolas" charset="0"/>
                    <a:ea typeface="Consolas" charset="0"/>
                    <a:cs typeface="Consolas" charset="0"/>
                  </a:rPr>
                  <a:t>4D40</a:t>
                </a:r>
                <a:endParaRPr lang="en-US" sz="1100" b="1">
                  <a:solidFill>
                    <a:prstClr val="black"/>
                  </a:solidFill>
                  <a:latin typeface="Consolas" charset="0"/>
                  <a:ea typeface="Consolas" charset="0"/>
                  <a:cs typeface="Consolas" charset="0"/>
                </a:endParaRPr>
              </a:p>
            </p:txBody>
          </p:sp>
          <p:sp>
            <p:nvSpPr>
              <p:cNvPr id="85" name="TextBox 84"/>
              <p:cNvSpPr txBox="1"/>
              <p:nvPr/>
            </p:nvSpPr>
            <p:spPr>
              <a:xfrm>
                <a:off x="4201284" y="4068570"/>
                <a:ext cx="28870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>
                    <a:latin typeface="Helvetica" charset="0"/>
                    <a:ea typeface="Helvetica" charset="0"/>
                    <a:cs typeface="Helvetica" charset="0"/>
                  </a:rPr>
                  <a:t>=</a:t>
                </a:r>
                <a:endParaRPr lang="en-US" sz="1600">
                  <a:latin typeface="Helvetica" charset="0"/>
                  <a:ea typeface="Helvetica" charset="0"/>
                  <a:cs typeface="Helvetica" charset="0"/>
                </a:endParaRPr>
              </a:p>
            </p:txBody>
          </p:sp>
        </p:grpSp>
      </p:grpSp>
      <p:sp>
        <p:nvSpPr>
          <p:cNvPr id="89" name="TextBox 88"/>
          <p:cNvSpPr txBox="1"/>
          <p:nvPr/>
        </p:nvSpPr>
        <p:spPr>
          <a:xfrm>
            <a:off x="1409173" y="2061740"/>
            <a:ext cx="6099653" cy="52322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latin typeface="Helvetica" charset="0"/>
                <a:ea typeface="Helvetica" charset="0"/>
                <a:cs typeface="Helvetica" charset="0"/>
              </a:rPr>
              <a:t>No control over the address space!</a:t>
            </a:r>
            <a:endParaRPr lang="en-US" sz="2800" baseline="30000"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83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63" grpId="0"/>
      <p:bldP spid="64" grpId="0"/>
      <p:bldP spid="8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What About Large Memories?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816801" y="1392703"/>
            <a:ext cx="3167148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Helvetica" charset="0"/>
                <a:ea typeface="Helvetica" charset="0"/>
                <a:cs typeface="Helvetica" charset="0"/>
              </a:rPr>
              <a:t>Memory mapped region?</a:t>
            </a:r>
          </a:p>
          <a:p>
            <a:r>
              <a:rPr lang="en-US">
                <a:latin typeface="Helvetica" charset="0"/>
                <a:ea typeface="Helvetica" charset="0"/>
                <a:cs typeface="Helvetica" charset="0"/>
              </a:rPr>
              <a:t>No: not enough VA bits</a:t>
            </a:r>
          </a:p>
          <a:p>
            <a:endParaRPr lang="en-US">
              <a:latin typeface="Helvetica" charset="0"/>
              <a:ea typeface="Helvetica" charset="0"/>
              <a:cs typeface="Helvetica" charset="0"/>
            </a:endParaRPr>
          </a:p>
          <a:p>
            <a:r>
              <a:rPr lang="en-US">
                <a:latin typeface="Helvetica" charset="0"/>
                <a:ea typeface="Helvetica" charset="0"/>
                <a:cs typeface="Helvetica" charset="0"/>
              </a:rPr>
              <a:t>What to do?</a:t>
            </a:r>
          </a:p>
          <a:p>
            <a:pPr marL="285750" indent="-285750">
              <a:buFont typeface="Arial" charset="0"/>
              <a:buChar char="•"/>
            </a:pPr>
            <a:r>
              <a:rPr lang="en-US">
                <a:latin typeface="Helvetica" charset="0"/>
                <a:ea typeface="Helvetica" charset="0"/>
                <a:cs typeface="Helvetica" charset="0"/>
              </a:rPr>
              <a:t>Remapping</a:t>
            </a:r>
          </a:p>
          <a:p>
            <a:pPr marL="285750" indent="-285750">
              <a:buFont typeface="Arial" charset="0"/>
              <a:buChar char="•"/>
            </a:pPr>
            <a:r>
              <a:rPr lang="en-US">
                <a:latin typeface="Helvetica" charset="0"/>
                <a:ea typeface="Helvetica" charset="0"/>
                <a:cs typeface="Helvetica" charset="0"/>
              </a:rPr>
              <a:t>Many processes</a:t>
            </a:r>
          </a:p>
          <a:p>
            <a:endParaRPr lang="en-US">
              <a:latin typeface="Helvetica" charset="0"/>
              <a:ea typeface="Helvetica" charset="0"/>
              <a:cs typeface="Helvetica" charset="0"/>
            </a:endParaRPr>
          </a:p>
          <a:p>
            <a:r>
              <a:rPr lang="en-US">
                <a:latin typeface="Helvetica" charset="0"/>
                <a:ea typeface="Helvetica" charset="0"/>
                <a:cs typeface="Helvetica" charset="0"/>
              </a:rPr>
              <a:t>Challenges</a:t>
            </a:r>
          </a:p>
          <a:p>
            <a:pPr marL="285750" indent="-285750">
              <a:buFont typeface="Arial" charset="0"/>
              <a:buChar char="•"/>
            </a:pPr>
            <a:r>
              <a:rPr lang="en-US">
                <a:latin typeface="Helvetica" charset="0"/>
                <a:ea typeface="Helvetica" charset="0"/>
                <a:cs typeface="Helvetica" charset="0"/>
              </a:rPr>
              <a:t>Data partitioning</a:t>
            </a:r>
          </a:p>
          <a:p>
            <a:pPr marL="285750" indent="-285750">
              <a:buFont typeface="Arial" charset="0"/>
              <a:buChar char="•"/>
            </a:pPr>
            <a:r>
              <a:rPr lang="en-US">
                <a:latin typeface="Helvetica" charset="0"/>
                <a:ea typeface="Helvetica" charset="0"/>
                <a:cs typeface="Helvetica" charset="0"/>
              </a:rPr>
              <a:t>Coordination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98764" y="1139944"/>
            <a:ext cx="4907106" cy="627506"/>
            <a:chOff x="298764" y="1139944"/>
            <a:chExt cx="4907106" cy="627506"/>
          </a:xfrm>
        </p:grpSpPr>
        <p:sp>
          <p:nvSpPr>
            <p:cNvPr id="31" name="Rounded Rectangle 30"/>
            <p:cNvSpPr/>
            <p:nvPr/>
          </p:nvSpPr>
          <p:spPr>
            <a:xfrm>
              <a:off x="298764" y="1457248"/>
              <a:ext cx="4883928" cy="310202"/>
            </a:xfrm>
            <a:prstGeom prst="roundRect">
              <a:avLst/>
            </a:prstGeom>
            <a:ln w="19050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en-US" dirty="0">
                  <a:latin typeface="Helvetica" charset="0"/>
                  <a:ea typeface="Helvetica" charset="0"/>
                  <a:cs typeface="Helvetica" charset="0"/>
                </a:rPr>
                <a:t>Physical Memory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462671" y="1139944"/>
              <a:ext cx="274319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>
                  <a:latin typeface="Helvetica" charset="0"/>
                  <a:ea typeface="Helvetica" charset="0"/>
                  <a:cs typeface="Helvetica" charset="0"/>
                </a:rPr>
                <a:t>2</a:t>
              </a:r>
              <a:r>
                <a:rPr lang="en-US" sz="1400" baseline="30000">
                  <a:latin typeface="Helvetica" charset="0"/>
                  <a:ea typeface="Helvetica" charset="0"/>
                  <a:cs typeface="Helvetica" charset="0"/>
                </a:rPr>
                <a:t>56</a:t>
              </a:r>
              <a:r>
                <a:rPr lang="en-US" sz="1400">
                  <a:latin typeface="Helvetica" charset="0"/>
                  <a:ea typeface="Helvetica" charset="0"/>
                  <a:cs typeface="Helvetica" charset="0"/>
                </a:rPr>
                <a:t> = 64 PiB (or more)</a:t>
              </a:r>
              <a:endParaRPr lang="en-US" sz="1600">
                <a:latin typeface="Helvetica" charset="0"/>
                <a:ea typeface="Helvetica" charset="0"/>
                <a:cs typeface="Helvetica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055760" y="1875287"/>
            <a:ext cx="1370014" cy="594087"/>
            <a:chOff x="167457" y="1922436"/>
            <a:chExt cx="1370014" cy="594087"/>
          </a:xfrm>
        </p:grpSpPr>
        <p:sp>
          <p:nvSpPr>
            <p:cNvPr id="28" name="Rounded Rectangle 27"/>
            <p:cNvSpPr/>
            <p:nvPr/>
          </p:nvSpPr>
          <p:spPr>
            <a:xfrm>
              <a:off x="394730" y="1922436"/>
              <a:ext cx="915468" cy="29444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en-US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Helvetica" charset="0"/>
                  <a:ea typeface="Helvetica" charset="0"/>
                  <a:cs typeface="Helvetica" charset="0"/>
                </a:rPr>
                <a:t>VAS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67457" y="2208746"/>
              <a:ext cx="13700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>
                  <a:latin typeface="Helvetica" charset="0"/>
                  <a:ea typeface="Helvetica" charset="0"/>
                  <a:cs typeface="Helvetica" charset="0"/>
                </a:rPr>
                <a:t>2</a:t>
              </a:r>
              <a:r>
                <a:rPr lang="en-US" sz="1400" baseline="30000">
                  <a:latin typeface="Helvetica" charset="0"/>
                  <a:ea typeface="Helvetica" charset="0"/>
                  <a:cs typeface="Helvetica" charset="0"/>
                </a:rPr>
                <a:t>48</a:t>
              </a:r>
              <a:r>
                <a:rPr lang="en-US" sz="1400">
                  <a:latin typeface="Helvetica" charset="0"/>
                  <a:ea typeface="Helvetica" charset="0"/>
                  <a:cs typeface="Helvetica" charset="0"/>
                </a:rPr>
                <a:t> = 256 TiB</a:t>
              </a:r>
              <a:r>
                <a:rPr lang="en-US" baseline="30000">
                  <a:latin typeface="Helvetica" charset="0"/>
                  <a:ea typeface="Helvetica" charset="0"/>
                  <a:cs typeface="Helvetica" charset="0"/>
                </a:rPr>
                <a:t>*</a:t>
              </a:r>
              <a:endParaRPr lang="en-US" sz="1600" baseline="30000">
                <a:latin typeface="Helvetica" charset="0"/>
                <a:ea typeface="Helvetica" charset="0"/>
                <a:cs typeface="Helvetica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761818" y="3371986"/>
            <a:ext cx="1137137" cy="503927"/>
            <a:chOff x="4017258" y="3586898"/>
            <a:chExt cx="1137137" cy="503927"/>
          </a:xfrm>
        </p:grpSpPr>
        <p:cxnSp>
          <p:nvCxnSpPr>
            <p:cNvPr id="54" name="Straight Connector 53"/>
            <p:cNvCxnSpPr/>
            <p:nvPr/>
          </p:nvCxnSpPr>
          <p:spPr>
            <a:xfrm>
              <a:off x="4017258" y="4035043"/>
              <a:ext cx="703176" cy="55782"/>
            </a:xfrm>
            <a:prstGeom prst="line">
              <a:avLst/>
            </a:prstGeom>
            <a:ln w="19050">
              <a:prstDash val="dash"/>
              <a:tailEnd type="triangle" w="lg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flipH="1" flipV="1">
              <a:off x="4971228" y="3586898"/>
              <a:ext cx="183167" cy="279312"/>
            </a:xfrm>
            <a:prstGeom prst="line">
              <a:avLst/>
            </a:prstGeom>
            <a:ln w="19050">
              <a:prstDash val="dash"/>
              <a:tailEnd type="triangle" w="lg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H="1">
              <a:off x="4017258" y="3586898"/>
              <a:ext cx="351588" cy="209482"/>
            </a:xfrm>
            <a:prstGeom prst="line">
              <a:avLst/>
            </a:prstGeom>
            <a:ln w="19050">
              <a:prstDash val="dash"/>
              <a:tailEnd type="triangle" w="lg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4604282" y="3644201"/>
              <a:ext cx="235436" cy="299401"/>
            </a:xfrm>
            <a:prstGeom prst="line">
              <a:avLst/>
            </a:prstGeom>
            <a:ln w="19050">
              <a:prstDash val="dash"/>
              <a:tailEnd type="triangle" w="lg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6" name="TextBox 65"/>
          <p:cNvSpPr txBox="1"/>
          <p:nvPr/>
        </p:nvSpPr>
        <p:spPr>
          <a:xfrm>
            <a:off x="270202" y="4718843"/>
            <a:ext cx="20598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>
                <a:solidFill>
                  <a:schemeClr val="bg1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*</a:t>
            </a:r>
            <a:r>
              <a:rPr lang="en-US" sz="1200">
                <a:solidFill>
                  <a:schemeClr val="bg1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Intel x86-64 Processors.</a:t>
            </a:r>
            <a:endParaRPr lang="en-US" sz="1400">
              <a:solidFill>
                <a:schemeClr val="bg1">
                  <a:lumMod val="50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774567" y="3044925"/>
            <a:ext cx="2725179" cy="1395298"/>
            <a:chOff x="3030007" y="3259837"/>
            <a:chExt cx="2725179" cy="1395298"/>
          </a:xfrm>
        </p:grpSpPr>
        <p:sp>
          <p:nvSpPr>
            <p:cNvPr id="42" name="TextBox 41"/>
            <p:cNvSpPr txBox="1"/>
            <p:nvPr/>
          </p:nvSpPr>
          <p:spPr>
            <a:xfrm>
              <a:off x="3376983" y="4285803"/>
              <a:ext cx="22730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>
                  <a:latin typeface="Helvetica" charset="0"/>
                  <a:ea typeface="Helvetica" charset="0"/>
                  <a:cs typeface="Helvetica" charset="0"/>
                </a:rPr>
                <a:t>Multiple Processes</a:t>
              </a:r>
              <a:endParaRPr lang="en-US" sz="2000">
                <a:latin typeface="Helvetica" charset="0"/>
                <a:ea typeface="Helvetica" charset="0"/>
                <a:cs typeface="Helvetica" charset="0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3030007" y="3259837"/>
              <a:ext cx="2725179" cy="978211"/>
              <a:chOff x="3030007" y="3259837"/>
              <a:chExt cx="2725179" cy="978211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4055760" y="3259837"/>
                <a:ext cx="915468" cy="294446"/>
                <a:chOff x="4055760" y="3259837"/>
                <a:chExt cx="915468" cy="294446"/>
              </a:xfrm>
            </p:grpSpPr>
            <p:sp>
              <p:nvSpPr>
                <p:cNvPr id="40" name="Rounded Rectangle 39"/>
                <p:cNvSpPr/>
                <p:nvPr/>
              </p:nvSpPr>
              <p:spPr>
                <a:xfrm>
                  <a:off x="4055760" y="3259837"/>
                  <a:ext cx="915468" cy="294446"/>
                </a:xfrm>
                <a:prstGeom prst="round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9050">
                  <a:solidFill>
                    <a:schemeClr val="accent1"/>
                  </a:solidFill>
                  <a:miter lim="800000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90000"/>
                    </a:lnSpc>
                  </a:pPr>
                  <a:endParaRPr lang="en-US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Helvetica" charset="0"/>
                    <a:ea typeface="Helvetica" charset="0"/>
                    <a:cs typeface="Helvetica" charset="0"/>
                  </a:endParaRPr>
                </a:p>
              </p:txBody>
            </p:sp>
            <p:sp>
              <p:nvSpPr>
                <p:cNvPr id="94" name="Rounded Rectangle 93"/>
                <p:cNvSpPr/>
                <p:nvPr/>
              </p:nvSpPr>
              <p:spPr>
                <a:xfrm>
                  <a:off x="4331752" y="3319554"/>
                  <a:ext cx="608677" cy="178443"/>
                </a:xfrm>
                <a:prstGeom prst="roundRect">
                  <a:avLst/>
                </a:prstGeom>
                <a:solidFill>
                  <a:schemeClr val="bg1">
                    <a:lumMod val="50000"/>
                  </a:schemeClr>
                </a:solidFill>
                <a:ln w="19050">
                  <a:solidFill>
                    <a:schemeClr val="tx1"/>
                  </a:solidFill>
                  <a:miter lim="800000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>
                    <a:lnSpc>
                      <a:spcPct val="90000"/>
                    </a:lnSpc>
                  </a:pPr>
                  <a:r>
                    <a:rPr lang="en-US" sz="1200" dirty="0">
                      <a:latin typeface="Helvetica" charset="0"/>
                      <a:ea typeface="Helvetica" charset="0"/>
                      <a:cs typeface="Helvetica" charset="0"/>
                    </a:rPr>
                    <a:t>region 1</a:t>
                  </a:r>
                </a:p>
              </p:txBody>
            </p:sp>
          </p:grpSp>
          <p:grpSp>
            <p:nvGrpSpPr>
              <p:cNvPr id="9" name="Group 8"/>
              <p:cNvGrpSpPr/>
              <p:nvPr/>
            </p:nvGrpSpPr>
            <p:grpSpPr>
              <a:xfrm>
                <a:off x="3030007" y="3796379"/>
                <a:ext cx="915468" cy="294446"/>
                <a:chOff x="3030007" y="3796379"/>
                <a:chExt cx="915468" cy="294446"/>
              </a:xfrm>
            </p:grpSpPr>
            <p:sp>
              <p:nvSpPr>
                <p:cNvPr id="39" name="Rounded Rectangle 38"/>
                <p:cNvSpPr/>
                <p:nvPr/>
              </p:nvSpPr>
              <p:spPr>
                <a:xfrm>
                  <a:off x="3030007" y="3796379"/>
                  <a:ext cx="915468" cy="294446"/>
                </a:xfrm>
                <a:prstGeom prst="round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9050">
                  <a:solidFill>
                    <a:schemeClr val="accent1"/>
                  </a:solidFill>
                  <a:miter lim="800000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90000"/>
                    </a:lnSpc>
                  </a:pPr>
                  <a:endParaRPr lang="en-US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Helvetica" charset="0"/>
                    <a:ea typeface="Helvetica" charset="0"/>
                    <a:cs typeface="Helvetica" charset="0"/>
                  </a:endParaRPr>
                </a:p>
              </p:txBody>
            </p:sp>
            <p:sp>
              <p:nvSpPr>
                <p:cNvPr id="95" name="Rounded Rectangle 94"/>
                <p:cNvSpPr/>
                <p:nvPr/>
              </p:nvSpPr>
              <p:spPr>
                <a:xfrm>
                  <a:off x="3300667" y="3855295"/>
                  <a:ext cx="608677" cy="178443"/>
                </a:xfrm>
                <a:prstGeom prst="roundRect">
                  <a:avLst/>
                </a:prstGeom>
                <a:solidFill>
                  <a:schemeClr val="bg1">
                    <a:lumMod val="50000"/>
                  </a:schemeClr>
                </a:solidFill>
                <a:ln w="19050">
                  <a:solidFill>
                    <a:schemeClr val="tx1"/>
                  </a:solidFill>
                  <a:miter lim="800000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>
                    <a:lnSpc>
                      <a:spcPct val="90000"/>
                    </a:lnSpc>
                  </a:pPr>
                  <a:r>
                    <a:rPr lang="en-US" sz="1200" dirty="0">
                      <a:latin typeface="Helvetica" charset="0"/>
                      <a:ea typeface="Helvetica" charset="0"/>
                      <a:cs typeface="Helvetica" charset="0"/>
                    </a:rPr>
                    <a:t>region 2</a:t>
                  </a:r>
                </a:p>
              </p:txBody>
            </p:sp>
          </p:grpSp>
          <p:grpSp>
            <p:nvGrpSpPr>
              <p:cNvPr id="11" name="Group 10"/>
              <p:cNvGrpSpPr/>
              <p:nvPr/>
            </p:nvGrpSpPr>
            <p:grpSpPr>
              <a:xfrm>
                <a:off x="4839718" y="3943602"/>
                <a:ext cx="915468" cy="294446"/>
                <a:chOff x="4839718" y="3943602"/>
                <a:chExt cx="915468" cy="294446"/>
              </a:xfrm>
            </p:grpSpPr>
            <p:sp>
              <p:nvSpPr>
                <p:cNvPr id="41" name="Rounded Rectangle 40"/>
                <p:cNvSpPr/>
                <p:nvPr/>
              </p:nvSpPr>
              <p:spPr>
                <a:xfrm>
                  <a:off x="4839718" y="3943602"/>
                  <a:ext cx="915468" cy="294446"/>
                </a:xfrm>
                <a:prstGeom prst="round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9050">
                  <a:solidFill>
                    <a:schemeClr val="accent1"/>
                  </a:solidFill>
                  <a:miter lim="800000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90000"/>
                    </a:lnSpc>
                  </a:pPr>
                  <a:endParaRPr lang="en-US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Helvetica" charset="0"/>
                    <a:ea typeface="Helvetica" charset="0"/>
                    <a:cs typeface="Helvetica" charset="0"/>
                  </a:endParaRPr>
                </a:p>
              </p:txBody>
            </p:sp>
            <p:sp>
              <p:nvSpPr>
                <p:cNvPr id="96" name="Rounded Rectangle 95"/>
                <p:cNvSpPr/>
                <p:nvPr/>
              </p:nvSpPr>
              <p:spPr>
                <a:xfrm>
                  <a:off x="5110095" y="3997309"/>
                  <a:ext cx="608677" cy="178443"/>
                </a:xfrm>
                <a:prstGeom prst="roundRect">
                  <a:avLst/>
                </a:prstGeom>
                <a:solidFill>
                  <a:schemeClr val="bg1">
                    <a:lumMod val="50000"/>
                  </a:schemeClr>
                </a:solidFill>
                <a:ln w="19050">
                  <a:solidFill>
                    <a:schemeClr val="tx1"/>
                  </a:solidFill>
                  <a:miter lim="800000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>
                    <a:lnSpc>
                      <a:spcPct val="90000"/>
                    </a:lnSpc>
                  </a:pPr>
                  <a:r>
                    <a:rPr lang="en-US" sz="1200" dirty="0">
                      <a:latin typeface="Helvetica" charset="0"/>
                      <a:ea typeface="Helvetica" charset="0"/>
                      <a:cs typeface="Helvetica" charset="0"/>
                    </a:rPr>
                    <a:t>region 3</a:t>
                  </a:r>
                </a:p>
              </p:txBody>
            </p:sp>
          </p:grpSp>
        </p:grpSp>
      </p:grpSp>
      <p:grpSp>
        <p:nvGrpSpPr>
          <p:cNvPr id="8" name="Group 7"/>
          <p:cNvGrpSpPr/>
          <p:nvPr/>
        </p:nvGrpSpPr>
        <p:grpSpPr>
          <a:xfrm>
            <a:off x="578476" y="1916247"/>
            <a:ext cx="3161658" cy="1473820"/>
            <a:chOff x="578476" y="1916247"/>
            <a:chExt cx="3161658" cy="1473820"/>
          </a:xfrm>
        </p:grpSpPr>
        <p:grpSp>
          <p:nvGrpSpPr>
            <p:cNvPr id="6" name="Group 5"/>
            <p:cNvGrpSpPr/>
            <p:nvPr/>
          </p:nvGrpSpPr>
          <p:grpSpPr>
            <a:xfrm>
              <a:off x="578476" y="2050120"/>
              <a:ext cx="1502683" cy="765086"/>
              <a:chOff x="968013" y="2825845"/>
              <a:chExt cx="1502683" cy="765086"/>
            </a:xfrm>
          </p:grpSpPr>
          <p:sp>
            <p:nvSpPr>
              <p:cNvPr id="80" name="Rounded Rectangle 79"/>
              <p:cNvSpPr/>
              <p:nvPr/>
            </p:nvSpPr>
            <p:spPr>
              <a:xfrm>
                <a:off x="968013" y="2991403"/>
                <a:ext cx="1502683" cy="29444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9050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endParaRPr lang="en-US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Helvetica" charset="0"/>
                  <a:ea typeface="Helvetica" charset="0"/>
                  <a:cs typeface="Helvetica" charset="0"/>
                </a:endParaRPr>
              </a:p>
            </p:txBody>
          </p:sp>
          <p:sp>
            <p:nvSpPr>
              <p:cNvPr id="81" name="Rounded Rectangle 80"/>
              <p:cNvSpPr/>
              <p:nvPr/>
            </p:nvSpPr>
            <p:spPr>
              <a:xfrm>
                <a:off x="1124305" y="2825845"/>
                <a:ext cx="1190098" cy="245222"/>
              </a:xfrm>
              <a:prstGeom prst="roundRect">
                <a:avLst/>
              </a:prstGeom>
              <a:solidFill>
                <a:schemeClr val="bg1">
                  <a:lumMod val="50000"/>
                </a:schemeClr>
              </a:solidFill>
              <a:ln w="1905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US" sz="1600" dirty="0">
                    <a:latin typeface="Helvetica" charset="0"/>
                    <a:ea typeface="Helvetica" charset="0"/>
                    <a:cs typeface="Helvetica" charset="0"/>
                  </a:rPr>
                  <a:t>region 1</a:t>
                </a:r>
              </a:p>
            </p:txBody>
          </p:sp>
          <p:sp>
            <p:nvSpPr>
              <p:cNvPr id="82" name="Rounded Rectangle 81"/>
              <p:cNvSpPr/>
              <p:nvPr/>
            </p:nvSpPr>
            <p:spPr>
              <a:xfrm>
                <a:off x="1124305" y="3345709"/>
                <a:ext cx="1190098" cy="245222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19050"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US" sz="1600" dirty="0">
                    <a:latin typeface="Helvetica" charset="0"/>
                    <a:ea typeface="Helvetica" charset="0"/>
                    <a:cs typeface="Helvetica" charset="0"/>
                  </a:rPr>
                  <a:t>region 2</a:t>
                </a: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2237451" y="1916247"/>
              <a:ext cx="1502683" cy="751981"/>
              <a:chOff x="2237451" y="1916247"/>
              <a:chExt cx="1502683" cy="751981"/>
            </a:xfrm>
          </p:grpSpPr>
          <p:sp>
            <p:nvSpPr>
              <p:cNvPr id="83" name="Rounded Rectangle 82"/>
              <p:cNvSpPr/>
              <p:nvPr/>
            </p:nvSpPr>
            <p:spPr>
              <a:xfrm>
                <a:off x="2237451" y="2213550"/>
                <a:ext cx="1502683" cy="29444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9050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endParaRPr lang="en-US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Helvetica" charset="0"/>
                  <a:ea typeface="Helvetica" charset="0"/>
                  <a:cs typeface="Helvetica" charset="0"/>
                </a:endParaRPr>
              </a:p>
            </p:txBody>
          </p:sp>
          <p:sp>
            <p:nvSpPr>
              <p:cNvPr id="86" name="Rounded Rectangle 85"/>
              <p:cNvSpPr/>
              <p:nvPr/>
            </p:nvSpPr>
            <p:spPr>
              <a:xfrm>
                <a:off x="2391406" y="2423006"/>
                <a:ext cx="1190098" cy="245222"/>
              </a:xfrm>
              <a:prstGeom prst="roundRect">
                <a:avLst/>
              </a:prstGeom>
              <a:solidFill>
                <a:schemeClr val="bg1">
                  <a:lumMod val="50000"/>
                </a:schemeClr>
              </a:solidFill>
              <a:ln w="1905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US" sz="1600" dirty="0">
                    <a:latin typeface="Helvetica" charset="0"/>
                    <a:ea typeface="Helvetica" charset="0"/>
                    <a:cs typeface="Helvetica" charset="0"/>
                  </a:rPr>
                  <a:t>region 2</a:t>
                </a:r>
              </a:p>
            </p:txBody>
          </p:sp>
          <p:sp>
            <p:nvSpPr>
              <p:cNvPr id="87" name="Rounded Rectangle 86"/>
              <p:cNvSpPr/>
              <p:nvPr/>
            </p:nvSpPr>
            <p:spPr>
              <a:xfrm>
                <a:off x="2391406" y="1916247"/>
                <a:ext cx="1190098" cy="245222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19050"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US" sz="1600" dirty="0">
                    <a:latin typeface="Helvetica" charset="0"/>
                    <a:ea typeface="Helvetica" charset="0"/>
                    <a:cs typeface="Helvetica" charset="0"/>
                  </a:rPr>
                  <a:t>region 1</a:t>
                </a:r>
              </a:p>
            </p:txBody>
          </p:sp>
        </p:grpSp>
        <p:sp>
          <p:nvSpPr>
            <p:cNvPr id="88" name="TextBox 87"/>
            <p:cNvSpPr txBox="1"/>
            <p:nvPr/>
          </p:nvSpPr>
          <p:spPr>
            <a:xfrm>
              <a:off x="1986018" y="2705789"/>
              <a:ext cx="6879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>
                  <a:latin typeface="Helvetica" charset="0"/>
                  <a:ea typeface="Helvetica" charset="0"/>
                  <a:cs typeface="Helvetica" charset="0"/>
                </a:rPr>
                <a:t>remap</a:t>
              </a:r>
              <a:endParaRPr lang="en-US" sz="1600" baseline="30000">
                <a:latin typeface="Helvetica" charset="0"/>
                <a:ea typeface="Helvetica" charset="0"/>
                <a:cs typeface="Helvetica" charset="0"/>
              </a:endParaRPr>
            </a:p>
          </p:txBody>
        </p:sp>
        <p:sp>
          <p:nvSpPr>
            <p:cNvPr id="89" name="Freeform 88"/>
            <p:cNvSpPr/>
            <p:nvPr/>
          </p:nvSpPr>
          <p:spPr>
            <a:xfrm rot="5400000" flipV="1">
              <a:off x="1976909" y="2175914"/>
              <a:ext cx="465935" cy="704791"/>
            </a:xfrm>
            <a:custGeom>
              <a:avLst/>
              <a:gdLst>
                <a:gd name="connsiteX0" fmla="*/ 17417 w 420195"/>
                <a:gd name="connsiteY0" fmla="*/ 39481 h 553287"/>
                <a:gd name="connsiteX1" fmla="*/ 374469 w 420195"/>
                <a:gd name="connsiteY1" fmla="*/ 48190 h 553287"/>
                <a:gd name="connsiteX2" fmla="*/ 374469 w 420195"/>
                <a:gd name="connsiteY2" fmla="*/ 518453 h 553287"/>
                <a:gd name="connsiteX3" fmla="*/ 0 w 420195"/>
                <a:gd name="connsiteY3" fmla="*/ 518453 h 553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0195" h="553287">
                  <a:moveTo>
                    <a:pt x="17417" y="39481"/>
                  </a:moveTo>
                  <a:cubicBezTo>
                    <a:pt x="166188" y="3921"/>
                    <a:pt x="314960" y="-31639"/>
                    <a:pt x="374469" y="48190"/>
                  </a:cubicBezTo>
                  <a:cubicBezTo>
                    <a:pt x="433978" y="128019"/>
                    <a:pt x="436881" y="440076"/>
                    <a:pt x="374469" y="518453"/>
                  </a:cubicBezTo>
                  <a:cubicBezTo>
                    <a:pt x="312057" y="596830"/>
                    <a:pt x="0" y="518453"/>
                    <a:pt x="0" y="518453"/>
                  </a:cubicBezTo>
                </a:path>
              </a:pathLst>
            </a:custGeom>
            <a:noFill/>
            <a:ln w="15875">
              <a:solidFill>
                <a:schemeClr val="tx1"/>
              </a:solidFill>
              <a:prstDash val="dash"/>
              <a:headEnd type="triangle" w="lg" len="med"/>
              <a:tailEnd type="triangle" w="lg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1005227" y="3020735"/>
              <a:ext cx="22730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>
                  <a:latin typeface="Helvetica" charset="0"/>
                  <a:ea typeface="Helvetica" charset="0"/>
                  <a:cs typeface="Helvetica" charset="0"/>
                </a:rPr>
                <a:t>Single Process</a:t>
              </a:r>
              <a:endParaRPr lang="en-US" sz="2000">
                <a:latin typeface="Helvetica" charset="0"/>
                <a:ea typeface="Helvetica" charset="0"/>
                <a:cs typeface="Helvetica" charset="0"/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56515-33A5-6948-9EAC-4BC7FDD2EA78}" type="slidenum">
              <a:rPr lang="en-US"/>
              <a:pPr/>
              <a:t>6</a:t>
            </a:fld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1207343" y="2050120"/>
            <a:ext cx="6282998" cy="52322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latin typeface="Helvetica" charset="0"/>
                <a:ea typeface="Helvetica" charset="0"/>
                <a:cs typeface="Helvetica" charset="0"/>
              </a:rPr>
              <a:t>Awkward and inefficient designs</a:t>
            </a:r>
            <a:endParaRPr lang="en-US" sz="2800" baseline="30000"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4985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4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423335" y="1092576"/>
            <a:ext cx="4613362" cy="603405"/>
            <a:chOff x="423335" y="1092576"/>
            <a:chExt cx="4613362" cy="603405"/>
          </a:xfrm>
        </p:grpSpPr>
        <p:sp>
          <p:nvSpPr>
            <p:cNvPr id="28" name="Rounded Rectangle 27"/>
            <p:cNvSpPr/>
            <p:nvPr/>
          </p:nvSpPr>
          <p:spPr>
            <a:xfrm>
              <a:off x="423335" y="1399519"/>
              <a:ext cx="4613362" cy="29444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dirty="0">
                <a:latin typeface="Helvetica" charset="0"/>
                <a:ea typeface="Helvetica" charset="0"/>
                <a:cs typeface="Helvetica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938223" y="1092576"/>
              <a:ext cx="209847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>
                  <a:latin typeface="Helvetica" charset="0"/>
                  <a:ea typeface="Helvetica" charset="0"/>
                  <a:cs typeface="Helvetica" charset="0"/>
                </a:rPr>
                <a:t>Virtual Address Space</a:t>
              </a:r>
              <a:endParaRPr lang="en-US" sz="1600">
                <a:latin typeface="Helvetica" charset="0"/>
                <a:ea typeface="Helvetica" charset="0"/>
                <a:cs typeface="Helvetica" charset="0"/>
              </a:endParaRP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911675" y="1400527"/>
              <a:ext cx="383279" cy="294446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1100" dirty="0">
                  <a:latin typeface="Helvetica" charset="0"/>
                  <a:ea typeface="Helvetica" charset="0"/>
                  <a:cs typeface="Helvetica" charset="0"/>
                </a:rPr>
                <a:t>code</a:t>
              </a:r>
            </a:p>
          </p:txBody>
        </p:sp>
        <p:sp>
          <p:nvSpPr>
            <p:cNvPr id="86" name="Rounded Rectangle 85"/>
            <p:cNvSpPr/>
            <p:nvPr/>
          </p:nvSpPr>
          <p:spPr>
            <a:xfrm>
              <a:off x="4462807" y="1401535"/>
              <a:ext cx="513514" cy="294446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1100" dirty="0">
                  <a:latin typeface="Helvetica" charset="0"/>
                  <a:ea typeface="Helvetica" charset="0"/>
                  <a:cs typeface="Helvetica" charset="0"/>
                </a:rPr>
                <a:t>kernel</a:t>
              </a:r>
            </a:p>
          </p:txBody>
        </p:sp>
        <p:sp>
          <p:nvSpPr>
            <p:cNvPr id="88" name="Rounded Rectangle 87"/>
            <p:cNvSpPr/>
            <p:nvPr/>
          </p:nvSpPr>
          <p:spPr>
            <a:xfrm>
              <a:off x="506281" y="1397503"/>
              <a:ext cx="383279" cy="294446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1100" dirty="0">
                  <a:latin typeface="Helvetica" charset="0"/>
                  <a:ea typeface="Helvetica" charset="0"/>
                  <a:cs typeface="Helvetica" charset="0"/>
                </a:rPr>
                <a:t>glob</a:t>
              </a:r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Legacy Designs are Limiting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1628627" y="2263172"/>
            <a:ext cx="952581" cy="236188"/>
          </a:xfrm>
          <a:prstGeom prst="roundRect">
            <a:avLst/>
          </a:prstGeom>
          <a:solidFill>
            <a:srgbClr val="FAADAB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1400" dirty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rPr>
              <a:t>region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328059" y="2606524"/>
            <a:ext cx="40254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latin typeface="Consolas" charset="0"/>
                <a:ea typeface="Consolas" charset="0"/>
                <a:cs typeface="Consolas" charset="0"/>
              </a:rPr>
              <a:t>void* mmap(...)   int munmap(...)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328060" y="2945078"/>
            <a:ext cx="4060447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>
                <a:latin typeface="Helvetica" charset="0"/>
                <a:ea typeface="Helvetica" charset="0"/>
                <a:cs typeface="Helvetica" charset="0"/>
              </a:rPr>
              <a:t>Limited control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1600">
                <a:latin typeface="Helvetica" charset="0"/>
                <a:ea typeface="Helvetica" charset="0"/>
                <a:cs typeface="Helvetica" charset="0"/>
              </a:rPr>
              <a:t>Randomization due to ASLR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1600">
                <a:latin typeface="Helvetica" charset="0"/>
                <a:ea typeface="Helvetica" charset="0"/>
                <a:cs typeface="Helvetica" charset="0"/>
              </a:rPr>
              <a:t>Aliasing not prevented</a:t>
            </a:r>
            <a:r>
              <a:rPr lang="en-US" sz="1600" baseline="30000">
                <a:latin typeface="Helvetica" charset="0"/>
                <a:ea typeface="Helvetica" charset="0"/>
                <a:cs typeface="Helvetica" charset="0"/>
              </a:rPr>
              <a:t>1</a:t>
            </a:r>
            <a:endParaRPr lang="en-US" sz="1600">
              <a:latin typeface="Helvetica" charset="0"/>
              <a:ea typeface="Helvetica" charset="0"/>
              <a:cs typeface="Helvetica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>
                <a:latin typeface="Helvetica" charset="0"/>
                <a:ea typeface="Helvetica" charset="0"/>
                <a:cs typeface="Helvetica" charset="0"/>
              </a:rPr>
              <a:t>Limited granularity – files, ACL</a:t>
            </a:r>
          </a:p>
          <a:p>
            <a:pPr marL="285750" indent="-285750">
              <a:buFont typeface="Arial" charset="0"/>
              <a:buChar char="•"/>
            </a:pPr>
            <a:r>
              <a:rPr lang="en-US">
                <a:latin typeface="Helvetica" charset="0"/>
                <a:ea typeface="Helvetica" charset="0"/>
                <a:cs typeface="Helvetica" charset="0"/>
              </a:rPr>
              <a:t>Costly construction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328059" y="4564242"/>
            <a:ext cx="29146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aseline="30000">
                <a:solidFill>
                  <a:schemeClr val="bg1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1</a:t>
            </a:r>
            <a:r>
              <a:rPr lang="en-US" sz="1200">
                <a:solidFill>
                  <a:schemeClr val="bg1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Linux kernel. FreeBSD has </a:t>
            </a:r>
            <a:r>
              <a:rPr lang="en-US" sz="1200">
                <a:solidFill>
                  <a:schemeClr val="bg1">
                    <a:lumMod val="50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MAP_EXCL</a:t>
            </a:r>
            <a:r>
              <a:rPr lang="en-US" sz="1200">
                <a:solidFill>
                  <a:schemeClr val="bg1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 to detect aliased regions.</a:t>
            </a:r>
            <a:endParaRPr lang="en-US" sz="1400">
              <a:solidFill>
                <a:schemeClr val="bg1">
                  <a:lumMod val="50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482645" y="1719793"/>
            <a:ext cx="1133110" cy="543379"/>
            <a:chOff x="1482645" y="1719793"/>
            <a:chExt cx="1133110" cy="543379"/>
          </a:xfrm>
        </p:grpSpPr>
        <p:cxnSp>
          <p:nvCxnSpPr>
            <p:cNvPr id="41" name="Straight Connector 40"/>
            <p:cNvCxnSpPr/>
            <p:nvPr/>
          </p:nvCxnSpPr>
          <p:spPr>
            <a:xfrm>
              <a:off x="2409156" y="1719793"/>
              <a:ext cx="0" cy="543379"/>
            </a:xfrm>
            <a:prstGeom prst="line">
              <a:avLst/>
            </a:prstGeom>
            <a:ln w="19050">
              <a:prstDash val="sysDash"/>
              <a:headEnd type="triangle" w="lg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6" name="Explosion 1 5"/>
            <p:cNvSpPr/>
            <p:nvPr/>
          </p:nvSpPr>
          <p:spPr>
            <a:xfrm>
              <a:off x="2202557" y="1877642"/>
              <a:ext cx="413198" cy="294223"/>
            </a:xfrm>
            <a:prstGeom prst="irregularSeal1">
              <a:avLst/>
            </a:prstGeom>
            <a:solidFill>
              <a:schemeClr val="accent2"/>
            </a:solidFill>
            <a:ln w="127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charset="0"/>
                <a:ea typeface="Helvetica" charset="0"/>
                <a:cs typeface="Helvetica" charset="0"/>
              </a:endParaRPr>
            </a:p>
          </p:txBody>
        </p:sp>
        <p:cxnSp>
          <p:nvCxnSpPr>
            <p:cNvPr id="90" name="Straight Connector 89"/>
            <p:cNvCxnSpPr/>
            <p:nvPr/>
          </p:nvCxnSpPr>
          <p:spPr>
            <a:xfrm>
              <a:off x="1689244" y="1719793"/>
              <a:ext cx="0" cy="543379"/>
            </a:xfrm>
            <a:prstGeom prst="line">
              <a:avLst/>
            </a:prstGeom>
            <a:ln w="19050">
              <a:prstDash val="sysDash"/>
              <a:headEnd type="triangle" w="lg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91" name="Explosion 1 90"/>
            <p:cNvSpPr/>
            <p:nvPr/>
          </p:nvSpPr>
          <p:spPr>
            <a:xfrm>
              <a:off x="1482645" y="1877642"/>
              <a:ext cx="413198" cy="294223"/>
            </a:xfrm>
            <a:prstGeom prst="irregularSeal1">
              <a:avLst/>
            </a:prstGeom>
            <a:solidFill>
              <a:schemeClr val="accent2"/>
            </a:solidFill>
            <a:ln w="127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charset="0"/>
                <a:ea typeface="Helvetica" charset="0"/>
                <a:cs typeface="Helvetica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301364" y="1983009"/>
            <a:ext cx="4742868" cy="2812066"/>
            <a:chOff x="4301364" y="1983009"/>
            <a:chExt cx="4742868" cy="2812066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1364" y="2128624"/>
              <a:ext cx="4742868" cy="2512591"/>
            </a:xfrm>
            <a:prstGeom prst="rect">
              <a:avLst/>
            </a:prstGeom>
          </p:spPr>
        </p:pic>
        <p:sp>
          <p:nvSpPr>
            <p:cNvPr id="92" name="Rounded Rectangle 91"/>
            <p:cNvSpPr/>
            <p:nvPr/>
          </p:nvSpPr>
          <p:spPr>
            <a:xfrm>
              <a:off x="4344620" y="2104592"/>
              <a:ext cx="620313" cy="2043176"/>
            </a:xfrm>
            <a:prstGeom prst="roundRect">
              <a:avLst/>
            </a:prstGeom>
            <a:solidFill>
              <a:schemeClr val="bg1"/>
            </a:solidFill>
            <a:ln w="1905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t"/>
            <a:lstStyle/>
            <a:p>
              <a:pPr algn="r">
                <a:lnSpc>
                  <a:spcPct val="90000"/>
                </a:lnSpc>
              </a:pPr>
              <a:endPara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" charset="0"/>
                <a:ea typeface="Helvetica" charset="0"/>
                <a:cs typeface="Helvetica" charset="0"/>
              </a:endParaRPr>
            </a:p>
          </p:txBody>
        </p:sp>
        <p:sp>
          <p:nvSpPr>
            <p:cNvPr id="93" name="Rounded Rectangle 92"/>
            <p:cNvSpPr/>
            <p:nvPr/>
          </p:nvSpPr>
          <p:spPr>
            <a:xfrm>
              <a:off x="5334980" y="4143791"/>
              <a:ext cx="3368249" cy="487347"/>
            </a:xfrm>
            <a:prstGeom prst="roundRect">
              <a:avLst/>
            </a:prstGeom>
            <a:solidFill>
              <a:schemeClr val="bg1"/>
            </a:solidFill>
            <a:ln w="1905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sz="1400" dirty="0">
                <a:latin typeface="Helvetica" charset="0"/>
                <a:ea typeface="Helvetica" charset="0"/>
                <a:cs typeface="Helvetica" charset="0"/>
              </a:endParaRPr>
            </a:p>
          </p:txBody>
        </p:sp>
        <p:sp>
          <p:nvSpPr>
            <p:cNvPr id="94" name="Rounded Rectangle 93"/>
            <p:cNvSpPr/>
            <p:nvPr/>
          </p:nvSpPr>
          <p:spPr>
            <a:xfrm>
              <a:off x="5091490" y="2332653"/>
              <a:ext cx="1473785" cy="933250"/>
            </a:xfrm>
            <a:prstGeom prst="roundRect">
              <a:avLst/>
            </a:prstGeom>
            <a:solidFill>
              <a:schemeClr val="bg1"/>
            </a:solidFill>
            <a:ln w="1905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sz="1400" dirty="0">
                <a:latin typeface="Helvetica" charset="0"/>
                <a:ea typeface="Helvetica" charset="0"/>
                <a:cs typeface="Helvetica" charset="0"/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 rot="20205470">
              <a:off x="5506841" y="2917763"/>
              <a:ext cx="284821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>
                  <a:latin typeface="Consolas" charset="0"/>
                  <a:ea typeface="Consolas" charset="0"/>
                  <a:cs typeface="Consolas" charset="0"/>
                </a:rPr>
                <a:t>construct page table</a:t>
              </a:r>
            </a:p>
          </p:txBody>
        </p:sp>
        <p:sp>
          <p:nvSpPr>
            <p:cNvPr id="98" name="TextBox 97"/>
            <p:cNvSpPr txBox="1"/>
            <p:nvPr/>
          </p:nvSpPr>
          <p:spPr>
            <a:xfrm rot="20133796">
              <a:off x="6698947" y="3061993"/>
              <a:ext cx="222061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>
                  <a:latin typeface="Consolas" charset="0"/>
                  <a:ea typeface="Consolas" charset="0"/>
                  <a:cs typeface="Consolas" charset="0"/>
                </a:rPr>
                <a:t>destroy page table</a:t>
              </a: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4470314" y="2414435"/>
              <a:ext cx="498499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sz="1200">
                  <a:latin typeface="Helvetica" charset="0"/>
                  <a:ea typeface="Helvetica" charset="0"/>
                  <a:cs typeface="Helvetica" charset="0"/>
                </a:rPr>
                <a:t>10</a:t>
              </a:r>
              <a:endParaRPr lang="en-US" sz="1100">
                <a:latin typeface="Helvetica" charset="0"/>
                <a:ea typeface="Helvetica" charset="0"/>
                <a:cs typeface="Helvetica" charset="0"/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4470314" y="2613483"/>
              <a:ext cx="498499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sz="1200">
                  <a:latin typeface="Helvetica" charset="0"/>
                  <a:ea typeface="Helvetica" charset="0"/>
                  <a:cs typeface="Helvetica" charset="0"/>
                </a:rPr>
                <a:t>1</a:t>
              </a:r>
              <a:endParaRPr lang="en-US" sz="1100">
                <a:latin typeface="Helvetica" charset="0"/>
                <a:ea typeface="Helvetica" charset="0"/>
                <a:cs typeface="Helvetica" charset="0"/>
              </a:endParaRP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4470314" y="2812531"/>
              <a:ext cx="498499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sz="1200">
                  <a:latin typeface="Helvetica" charset="0"/>
                  <a:ea typeface="Helvetica" charset="0"/>
                  <a:cs typeface="Helvetica" charset="0"/>
                </a:rPr>
                <a:t>100</a:t>
              </a:r>
              <a:endParaRPr lang="en-US" sz="1100">
                <a:latin typeface="Helvetica" charset="0"/>
                <a:ea typeface="Helvetica" charset="0"/>
                <a:cs typeface="Helvetica" charset="0"/>
              </a:endParaRP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4470314" y="3011579"/>
              <a:ext cx="498499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sz="1200">
                  <a:latin typeface="Helvetica" charset="0"/>
                  <a:ea typeface="Helvetica" charset="0"/>
                  <a:cs typeface="Helvetica" charset="0"/>
                </a:rPr>
                <a:t>10</a:t>
              </a:r>
              <a:endParaRPr lang="en-US" sz="1100">
                <a:latin typeface="Helvetica" charset="0"/>
                <a:ea typeface="Helvetica" charset="0"/>
                <a:cs typeface="Helvetica" charset="0"/>
              </a:endParaRP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4470314" y="3210627"/>
              <a:ext cx="498499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sz="1200">
                  <a:latin typeface="Helvetica" charset="0"/>
                  <a:ea typeface="Helvetica" charset="0"/>
                  <a:cs typeface="Helvetica" charset="0"/>
                </a:rPr>
                <a:t>1</a:t>
              </a:r>
              <a:endParaRPr lang="en-US" sz="1100">
                <a:latin typeface="Helvetica" charset="0"/>
                <a:ea typeface="Helvetica" charset="0"/>
                <a:cs typeface="Helvetica" charset="0"/>
              </a:endParaRP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4470314" y="3409675"/>
              <a:ext cx="498499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sz="1200">
                  <a:latin typeface="Helvetica" charset="0"/>
                  <a:ea typeface="Helvetica" charset="0"/>
                  <a:cs typeface="Helvetica" charset="0"/>
                </a:rPr>
                <a:t>100</a:t>
              </a:r>
              <a:endParaRPr lang="en-US" sz="1100">
                <a:latin typeface="Helvetica" charset="0"/>
                <a:ea typeface="Helvetica" charset="0"/>
                <a:cs typeface="Helvetica" charset="0"/>
              </a:endParaRP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4470314" y="3608723"/>
              <a:ext cx="498499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sz="1200">
                  <a:latin typeface="Helvetica" charset="0"/>
                  <a:ea typeface="Helvetica" charset="0"/>
                  <a:cs typeface="Helvetica" charset="0"/>
                </a:rPr>
                <a:t>10</a:t>
              </a:r>
              <a:endParaRPr lang="en-US" sz="1100">
                <a:latin typeface="Helvetica" charset="0"/>
                <a:ea typeface="Helvetica" charset="0"/>
                <a:cs typeface="Helvetica" charset="0"/>
              </a:endParaRPr>
            </a:p>
          </p:txBody>
        </p:sp>
        <p:sp>
          <p:nvSpPr>
            <p:cNvPr id="113" name="TextBox 112"/>
            <p:cNvSpPr txBox="1"/>
            <p:nvPr/>
          </p:nvSpPr>
          <p:spPr>
            <a:xfrm rot="16200000">
              <a:off x="4320031" y="2386418"/>
              <a:ext cx="498499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>
                  <a:latin typeface="Helvetica" charset="0"/>
                  <a:ea typeface="Helvetica" charset="0"/>
                  <a:cs typeface="Helvetica" charset="0"/>
                </a:rPr>
                <a:t>sec.</a:t>
              </a:r>
              <a:endParaRPr lang="en-US" sz="1200">
                <a:latin typeface="Helvetica" charset="0"/>
                <a:ea typeface="Helvetica" charset="0"/>
                <a:cs typeface="Helvetica" charset="0"/>
              </a:endParaRPr>
            </a:p>
          </p:txBody>
        </p:sp>
        <p:sp>
          <p:nvSpPr>
            <p:cNvPr id="114" name="TextBox 113"/>
            <p:cNvSpPr txBox="1"/>
            <p:nvPr/>
          </p:nvSpPr>
          <p:spPr>
            <a:xfrm rot="16200000">
              <a:off x="4320031" y="2936282"/>
              <a:ext cx="498499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>
                  <a:latin typeface="Helvetica" charset="0"/>
                  <a:ea typeface="Helvetica" charset="0"/>
                  <a:cs typeface="Helvetica" charset="0"/>
                </a:rPr>
                <a:t>msec.</a:t>
              </a:r>
              <a:endParaRPr lang="en-US" sz="1200">
                <a:latin typeface="Helvetica" charset="0"/>
                <a:ea typeface="Helvetica" charset="0"/>
                <a:cs typeface="Helvetica" charset="0"/>
              </a:endParaRPr>
            </a:p>
          </p:txBody>
        </p:sp>
        <p:sp>
          <p:nvSpPr>
            <p:cNvPr id="115" name="TextBox 114"/>
            <p:cNvSpPr txBox="1"/>
            <p:nvPr/>
          </p:nvSpPr>
          <p:spPr>
            <a:xfrm rot="16200000">
              <a:off x="4312370" y="3594117"/>
              <a:ext cx="498499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>
                  <a:latin typeface="Helvetica" charset="0"/>
                  <a:ea typeface="Helvetica" charset="0"/>
                  <a:cs typeface="Helvetica" charset="0"/>
                </a:rPr>
                <a:t>µ-sec.</a:t>
              </a:r>
              <a:endParaRPr lang="en-US" sz="1200">
                <a:latin typeface="Helvetica" charset="0"/>
                <a:ea typeface="Helvetica" charset="0"/>
                <a:cs typeface="Helvetica" charset="0"/>
              </a:endParaRP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4470314" y="3807769"/>
              <a:ext cx="498499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sz="1200">
                  <a:latin typeface="Helvetica" charset="0"/>
                  <a:ea typeface="Helvetica" charset="0"/>
                  <a:cs typeface="Helvetica" charset="0"/>
                </a:rPr>
                <a:t>1</a:t>
              </a:r>
              <a:endParaRPr lang="en-US" sz="1100">
                <a:latin typeface="Helvetica" charset="0"/>
                <a:ea typeface="Helvetica" charset="0"/>
                <a:cs typeface="Helvetica" charset="0"/>
              </a:endParaRP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5299340" y="4143339"/>
              <a:ext cx="512546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200">
                  <a:latin typeface="Helvetica" charset="0"/>
                  <a:ea typeface="Helvetica" charset="0"/>
                  <a:cs typeface="Helvetica" charset="0"/>
                </a:rPr>
                <a:t>32 KiB</a:t>
              </a:r>
              <a:endParaRPr lang="en-US" sz="1100">
                <a:latin typeface="Helvetica" charset="0"/>
                <a:ea typeface="Helvetica" charset="0"/>
                <a:cs typeface="Helvetica" charset="0"/>
              </a:endParaRP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6063041" y="4143339"/>
              <a:ext cx="397532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200">
                  <a:latin typeface="Helvetica" charset="0"/>
                  <a:ea typeface="Helvetica" charset="0"/>
                  <a:cs typeface="Helvetica" charset="0"/>
                </a:rPr>
                <a:t>1 MiB</a:t>
              </a:r>
              <a:endParaRPr lang="en-US" sz="1100">
                <a:latin typeface="Helvetica" charset="0"/>
                <a:ea typeface="Helvetica" charset="0"/>
                <a:cs typeface="Helvetica" charset="0"/>
              </a:endParaRP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6711728" y="4143339"/>
              <a:ext cx="50635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200">
                  <a:latin typeface="Helvetica" charset="0"/>
                  <a:ea typeface="Helvetica" charset="0"/>
                  <a:cs typeface="Helvetica" charset="0"/>
                </a:rPr>
                <a:t>32 MiB</a:t>
              </a:r>
              <a:endParaRPr lang="en-US" sz="1100">
                <a:latin typeface="Helvetica" charset="0"/>
                <a:ea typeface="Helvetica" charset="0"/>
                <a:cs typeface="Helvetica" charset="0"/>
              </a:endParaRP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7469240" y="4143339"/>
              <a:ext cx="397532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200">
                  <a:latin typeface="Helvetica" charset="0"/>
                  <a:ea typeface="Helvetica" charset="0"/>
                  <a:cs typeface="Helvetica" charset="0"/>
                </a:rPr>
                <a:t>1 GiB</a:t>
              </a:r>
              <a:endParaRPr lang="en-US" sz="1100">
                <a:latin typeface="Helvetica" charset="0"/>
                <a:ea typeface="Helvetica" charset="0"/>
                <a:cs typeface="Helvetica" charset="0"/>
              </a:endParaRP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8117929" y="4143339"/>
              <a:ext cx="503493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200">
                  <a:latin typeface="Helvetica" charset="0"/>
                  <a:ea typeface="Helvetica" charset="0"/>
                  <a:cs typeface="Helvetica" charset="0"/>
                </a:rPr>
                <a:t>32 GiB</a:t>
              </a:r>
              <a:endParaRPr lang="en-US" sz="1100">
                <a:latin typeface="Helvetica" charset="0"/>
                <a:ea typeface="Helvetica" charset="0"/>
                <a:cs typeface="Helvetica" charset="0"/>
              </a:endParaRPr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4470314" y="2215387"/>
              <a:ext cx="498499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sz="1200">
                  <a:latin typeface="Helvetica" charset="0"/>
                  <a:ea typeface="Helvetica" charset="0"/>
                  <a:cs typeface="Helvetica" charset="0"/>
                </a:rPr>
                <a:t>100</a:t>
              </a:r>
              <a:endParaRPr lang="en-US" sz="1100">
                <a:latin typeface="Helvetica" charset="0"/>
                <a:ea typeface="Helvetica" charset="0"/>
                <a:cs typeface="Helvetica" charset="0"/>
              </a:endParaRPr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6313116" y="4610409"/>
              <a:ext cx="1286874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200">
                  <a:latin typeface="Helvetica" charset="0"/>
                  <a:ea typeface="Helvetica" charset="0"/>
                  <a:cs typeface="Helvetica" charset="0"/>
                </a:rPr>
                <a:t>(4-KiB page)</a:t>
              </a: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5887500" y="4406037"/>
              <a:ext cx="2154812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>
                  <a:latin typeface="Helvetica" charset="0"/>
                  <a:ea typeface="Helvetica" charset="0"/>
                  <a:cs typeface="Helvetica" charset="0"/>
                </a:rPr>
                <a:t>Memory Range Size</a:t>
              </a: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4320715" y="1983009"/>
              <a:ext cx="79769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>
                  <a:latin typeface="Helvetica" charset="0"/>
                  <a:ea typeface="Helvetica" charset="0"/>
                  <a:cs typeface="Helvetica" charset="0"/>
                </a:rPr>
                <a:t>Latency</a:t>
              </a:r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5225153" y="2390240"/>
              <a:ext cx="1804246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200">
                  <a:latin typeface="Helvetica" charset="0"/>
                  <a:ea typeface="Helvetica" charset="0"/>
                  <a:cs typeface="Helvetica" charset="0"/>
                </a:rPr>
                <a:t>2-socket HSW Intel Xeon</a:t>
              </a:r>
            </a:p>
            <a:p>
              <a:pPr algn="ctr"/>
              <a:r>
                <a:rPr lang="en-US" sz="1200">
                  <a:latin typeface="Helvetica" charset="0"/>
                  <a:ea typeface="Helvetica" charset="0"/>
                  <a:cs typeface="Helvetica" charset="0"/>
                </a:rPr>
                <a:t>512GB DRAM, GNU/Linux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56515-33A5-6948-9EAC-4BC7FDD2EA78}" type="slidenum">
              <a:rPr lang="en-US"/>
              <a:pPr/>
              <a:t>7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7089232" y="1858099"/>
            <a:ext cx="1775558" cy="522798"/>
            <a:chOff x="7089232" y="1858099"/>
            <a:chExt cx="1775558" cy="522798"/>
          </a:xfrm>
        </p:grpSpPr>
        <p:sp>
          <p:nvSpPr>
            <p:cNvPr id="138" name="TextBox 137"/>
            <p:cNvSpPr txBox="1"/>
            <p:nvPr/>
          </p:nvSpPr>
          <p:spPr>
            <a:xfrm>
              <a:off x="7295829" y="2042765"/>
              <a:ext cx="1192713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sz="1200">
                  <a:latin typeface="Consolas" charset="0"/>
                  <a:ea typeface="Consolas" charset="0"/>
                  <a:cs typeface="Consolas" charset="0"/>
                </a:rPr>
                <a:t>map   11 sec.</a:t>
              </a:r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7089232" y="2196231"/>
              <a:ext cx="138817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sz="1200">
                  <a:latin typeface="Consolas" charset="0"/>
                  <a:ea typeface="Consolas" charset="0"/>
                  <a:cs typeface="Consolas" charset="0"/>
                </a:rPr>
                <a:t>unmap 2.44 sec.</a:t>
              </a:r>
            </a:p>
          </p:txBody>
        </p:sp>
        <p:sp>
          <p:nvSpPr>
            <p:cNvPr id="145" name="TextBox 144"/>
            <p:cNvSpPr txBox="1"/>
            <p:nvPr/>
          </p:nvSpPr>
          <p:spPr>
            <a:xfrm>
              <a:off x="7185209" y="1858099"/>
              <a:ext cx="1192713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sz="1200" u="sng">
                  <a:latin typeface="Helvetica" charset="0"/>
                  <a:ea typeface="Helvetica" charset="0"/>
                  <a:cs typeface="Helvetica" charset="0"/>
                </a:rPr>
                <a:t>256 GiB Range</a:t>
              </a:r>
            </a:p>
          </p:txBody>
        </p:sp>
        <p:sp>
          <p:nvSpPr>
            <p:cNvPr id="147" name="Freeform 146"/>
            <p:cNvSpPr/>
            <p:nvPr/>
          </p:nvSpPr>
          <p:spPr>
            <a:xfrm>
              <a:off x="8479631" y="1918206"/>
              <a:ext cx="385159" cy="446375"/>
            </a:xfrm>
            <a:custGeom>
              <a:avLst/>
              <a:gdLst>
                <a:gd name="connsiteX0" fmla="*/ 0 w 385159"/>
                <a:gd name="connsiteY0" fmla="*/ 39182 h 446375"/>
                <a:gd name="connsiteX1" fmla="*/ 364332 w 385159"/>
                <a:gd name="connsiteY1" fmla="*/ 39182 h 446375"/>
                <a:gd name="connsiteX2" fmla="*/ 342900 w 385159"/>
                <a:gd name="connsiteY2" fmla="*/ 446375 h 446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5159" h="446375">
                  <a:moveTo>
                    <a:pt x="0" y="39182"/>
                  </a:moveTo>
                  <a:cubicBezTo>
                    <a:pt x="153591" y="5249"/>
                    <a:pt x="307182" y="-28683"/>
                    <a:pt x="364332" y="39182"/>
                  </a:cubicBezTo>
                  <a:cubicBezTo>
                    <a:pt x="421482" y="107047"/>
                    <a:pt x="342900" y="446375"/>
                    <a:pt x="342900" y="446375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078994" y="2664684"/>
            <a:ext cx="3955723" cy="1337867"/>
            <a:chOff x="5078994" y="2664684"/>
            <a:chExt cx="3955723" cy="1337867"/>
          </a:xfrm>
        </p:grpSpPr>
        <p:sp>
          <p:nvSpPr>
            <p:cNvPr id="57" name="Rounded Rectangle 56"/>
            <p:cNvSpPr/>
            <p:nvPr/>
          </p:nvSpPr>
          <p:spPr>
            <a:xfrm rot="20264664">
              <a:off x="6467364" y="2664684"/>
              <a:ext cx="2567353" cy="757847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1905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1400" dirty="0">
                  <a:latin typeface="Helvetica" charset="0"/>
                  <a:ea typeface="Helvetica" charset="0"/>
                  <a:cs typeface="Helvetica" charset="0"/>
                </a:rPr>
                <a:t>region</a:t>
              </a:r>
            </a:p>
          </p:txBody>
        </p:sp>
        <p:sp>
          <p:nvSpPr>
            <p:cNvPr id="59" name="Rounded Rectangle 58"/>
            <p:cNvSpPr/>
            <p:nvPr/>
          </p:nvSpPr>
          <p:spPr>
            <a:xfrm>
              <a:off x="5078994" y="3241776"/>
              <a:ext cx="2163773" cy="760775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1905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1400" dirty="0">
                  <a:latin typeface="Helvetica" charset="0"/>
                  <a:ea typeface="Helvetica" charset="0"/>
                  <a:cs typeface="Helvetica" charset="0"/>
                </a:rPr>
                <a:t>region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420427" y="1399519"/>
            <a:ext cx="2880937" cy="295454"/>
            <a:chOff x="1420427" y="1399519"/>
            <a:chExt cx="2880937" cy="295454"/>
          </a:xfrm>
        </p:grpSpPr>
        <p:sp>
          <p:nvSpPr>
            <p:cNvPr id="33" name="Rounded Rectangle 32"/>
            <p:cNvSpPr/>
            <p:nvPr/>
          </p:nvSpPr>
          <p:spPr>
            <a:xfrm>
              <a:off x="1420427" y="1400527"/>
              <a:ext cx="404954" cy="294446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1905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1100" dirty="0">
                  <a:solidFill>
                    <a:schemeClr val="tx1"/>
                  </a:solidFill>
                  <a:latin typeface="Helvetica" charset="0"/>
                  <a:ea typeface="Helvetica" charset="0"/>
                  <a:cs typeface="Helvetica" charset="0"/>
                </a:rPr>
                <a:t>heap</a:t>
              </a:r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2292496" y="1399519"/>
              <a:ext cx="577425" cy="294446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1905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1100" dirty="0">
                  <a:solidFill>
                    <a:schemeClr val="tx1"/>
                  </a:solidFill>
                  <a:latin typeface="Helvetica" charset="0"/>
                  <a:ea typeface="Helvetica" charset="0"/>
                  <a:cs typeface="Helvetica" charset="0"/>
                </a:rPr>
                <a:t>libraries</a:t>
              </a:r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2916524" y="1399519"/>
              <a:ext cx="136073" cy="294446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1905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sz="1100" dirty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endParaRPr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3106612" y="1399519"/>
              <a:ext cx="136073" cy="294446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1905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sz="1100" dirty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endParaRPr>
            </a:p>
          </p:txBody>
        </p:sp>
        <p:sp>
          <p:nvSpPr>
            <p:cNvPr id="85" name="Rounded Rectangle 84"/>
            <p:cNvSpPr/>
            <p:nvPr/>
          </p:nvSpPr>
          <p:spPr>
            <a:xfrm>
              <a:off x="3758689" y="1400039"/>
              <a:ext cx="542675" cy="294446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1905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1100" dirty="0">
                  <a:solidFill>
                    <a:schemeClr val="tx1"/>
                  </a:solidFill>
                  <a:latin typeface="Helvetica" charset="0"/>
                  <a:ea typeface="Helvetica" charset="0"/>
                  <a:cs typeface="Helvetica" charset="0"/>
                </a:rPr>
                <a:t>stack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213177" y="1145297"/>
            <a:ext cx="2819802" cy="518739"/>
            <a:chOff x="5213177" y="1145297"/>
            <a:chExt cx="2819802" cy="518739"/>
          </a:xfrm>
        </p:grpSpPr>
        <p:grpSp>
          <p:nvGrpSpPr>
            <p:cNvPr id="12" name="Group 11"/>
            <p:cNvGrpSpPr/>
            <p:nvPr/>
          </p:nvGrpSpPr>
          <p:grpSpPr>
            <a:xfrm>
              <a:off x="5823394" y="1441958"/>
              <a:ext cx="2014578" cy="222078"/>
              <a:chOff x="5823394" y="1441958"/>
              <a:chExt cx="2014578" cy="222078"/>
            </a:xfrm>
          </p:grpSpPr>
          <p:sp>
            <p:nvSpPr>
              <p:cNvPr id="64" name="Rounded Rectangle 63"/>
              <p:cNvSpPr/>
              <p:nvPr/>
            </p:nvSpPr>
            <p:spPr>
              <a:xfrm>
                <a:off x="5823394" y="1441958"/>
                <a:ext cx="489722" cy="22207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US" sz="1400" dirty="0">
                    <a:solidFill>
                      <a:schemeClr val="tx1"/>
                    </a:solidFill>
                    <a:latin typeface="Consolas" charset="0"/>
                    <a:ea typeface="Consolas" charset="0"/>
                    <a:cs typeface="Consolas" charset="0"/>
                  </a:rPr>
                  <a:t>VAS*</a:t>
                </a:r>
              </a:p>
            </p:txBody>
          </p:sp>
          <p:sp>
            <p:nvSpPr>
              <p:cNvPr id="65" name="Rounded Rectangle 64"/>
              <p:cNvSpPr/>
              <p:nvPr/>
            </p:nvSpPr>
            <p:spPr>
              <a:xfrm>
                <a:off x="6830673" y="1441958"/>
                <a:ext cx="1007299" cy="22207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US" sz="1400" dirty="0">
                    <a:solidFill>
                      <a:schemeClr val="tx1"/>
                    </a:solidFill>
                    <a:latin typeface="Helvetica" charset="0"/>
                    <a:ea typeface="Helvetica" charset="0"/>
                    <a:cs typeface="Helvetica" charset="0"/>
                  </a:rPr>
                  <a:t>registers</a:t>
                </a:r>
              </a:p>
            </p:txBody>
          </p:sp>
          <p:sp>
            <p:nvSpPr>
              <p:cNvPr id="66" name="Rounded Rectangle 65"/>
              <p:cNvSpPr/>
              <p:nvPr/>
            </p:nvSpPr>
            <p:spPr>
              <a:xfrm>
                <a:off x="6398195" y="1441958"/>
                <a:ext cx="347399" cy="22207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US" sz="1400" dirty="0">
                    <a:solidFill>
                      <a:schemeClr val="tx1"/>
                    </a:solidFill>
                    <a:latin typeface="Consolas" charset="0"/>
                    <a:ea typeface="Consolas" charset="0"/>
                    <a:cs typeface="Consolas" charset="0"/>
                  </a:rPr>
                  <a:t>PC</a:t>
                </a:r>
              </a:p>
            </p:txBody>
          </p:sp>
        </p:grpSp>
        <p:sp>
          <p:nvSpPr>
            <p:cNvPr id="68" name="TextBox 67"/>
            <p:cNvSpPr txBox="1"/>
            <p:nvPr/>
          </p:nvSpPr>
          <p:spPr>
            <a:xfrm>
              <a:off x="5934505" y="1145297"/>
              <a:ext cx="209847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>
                  <a:latin typeface="Helvetica" charset="0"/>
                  <a:ea typeface="Helvetica" charset="0"/>
                  <a:cs typeface="Helvetica" charset="0"/>
                </a:rPr>
                <a:t>Process Abstraction</a:t>
              </a:r>
              <a:endParaRPr lang="en-US" sz="1600">
                <a:latin typeface="Helvetica" charset="0"/>
                <a:ea typeface="Helvetica" charset="0"/>
                <a:cs typeface="Helvetica" charset="0"/>
              </a:endParaRPr>
            </a:p>
          </p:txBody>
        </p:sp>
        <p:cxnSp>
          <p:nvCxnSpPr>
            <p:cNvPr id="69" name="Straight Connector 68"/>
            <p:cNvCxnSpPr/>
            <p:nvPr/>
          </p:nvCxnSpPr>
          <p:spPr>
            <a:xfrm>
              <a:off x="5213177" y="1552997"/>
              <a:ext cx="581346" cy="0"/>
            </a:xfrm>
            <a:prstGeom prst="line">
              <a:avLst/>
            </a:prstGeom>
            <a:ln w="19050">
              <a:prstDash val="sysDash"/>
              <a:headEnd type="triangle" w="lg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7" name="TextBox 76"/>
          <p:cNvSpPr txBox="1"/>
          <p:nvPr/>
        </p:nvSpPr>
        <p:spPr>
          <a:xfrm>
            <a:off x="2337780" y="2240620"/>
            <a:ext cx="11574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latin typeface="Consolas" charset="0"/>
                <a:ea typeface="Consolas" charset="0"/>
                <a:cs typeface="Consolas" charset="0"/>
              </a:rPr>
              <a:t>0x8000</a:t>
            </a:r>
            <a:endParaRPr lang="en-US" sz="1600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6631750" y="3789337"/>
            <a:ext cx="2315249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100" i="1">
                <a:latin typeface="Helvetica" charset="0"/>
                <a:ea typeface="Helvetica" charset="0"/>
                <a:cs typeface="Helvetica" charset="0"/>
              </a:rPr>
              <a:t>(not incl. page zeroing or hard faults)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740044" y="1108459"/>
            <a:ext cx="20984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latin typeface="Helvetica" charset="0"/>
                <a:ea typeface="Helvetica" charset="0"/>
                <a:cs typeface="Helvetica" charset="0"/>
              </a:rPr>
              <a:t>fragmentation (holes)</a:t>
            </a:r>
            <a:endParaRPr lang="en-US" sz="160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066576" y="3006414"/>
            <a:ext cx="6651109" cy="954107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latin typeface="Helvetica" charset="0"/>
                <a:ea typeface="Helvetica" charset="0"/>
                <a:cs typeface="Helvetica" charset="0"/>
              </a:rPr>
              <a:t>Why not let applications manage address spaces?</a:t>
            </a:r>
            <a:endParaRPr lang="en-US" sz="2800" baseline="30000"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394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79" grpId="0"/>
      <p:bldP spid="89" grpId="0"/>
      <p:bldP spid="77" grpId="0"/>
      <p:bldP spid="81" grpId="0"/>
      <p:bldP spid="70" grpId="0"/>
      <p:bldP spid="7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457200" y="1598377"/>
            <a:ext cx="6956597" cy="1319692"/>
            <a:chOff x="457200" y="945234"/>
            <a:chExt cx="6956597" cy="1319692"/>
          </a:xfrm>
        </p:grpSpPr>
        <p:grpSp>
          <p:nvGrpSpPr>
            <p:cNvPr id="11" name="Group 10"/>
            <p:cNvGrpSpPr/>
            <p:nvPr/>
          </p:nvGrpSpPr>
          <p:grpSpPr>
            <a:xfrm>
              <a:off x="457200" y="945234"/>
              <a:ext cx="6956597" cy="1319692"/>
              <a:chOff x="457200" y="945234"/>
              <a:chExt cx="6956597" cy="1319692"/>
            </a:xfrm>
          </p:grpSpPr>
          <p:sp>
            <p:nvSpPr>
              <p:cNvPr id="21" name="Rounded Rectangle 20"/>
              <p:cNvSpPr/>
              <p:nvPr/>
            </p:nvSpPr>
            <p:spPr>
              <a:xfrm>
                <a:off x="457200" y="945234"/>
                <a:ext cx="6956597" cy="1319692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9050">
                <a:solidFill>
                  <a:srgbClr val="5F5F5F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endParaRPr lang="en-US" dirty="0">
                  <a:latin typeface="Helvetica" charset="0"/>
                  <a:ea typeface="Helvetica" charset="0"/>
                  <a:cs typeface="Helvetica" charset="0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457201" y="1026229"/>
                <a:ext cx="1077406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400" b="1">
                    <a:latin typeface="Helvetica" charset="0"/>
                    <a:ea typeface="Helvetica" charset="0"/>
                    <a:cs typeface="Helvetica" charset="0"/>
                  </a:rPr>
                  <a:t>Process A</a:t>
                </a: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712032" y="1318523"/>
              <a:ext cx="1032908" cy="521904"/>
              <a:chOff x="712032" y="1318523"/>
              <a:chExt cx="1032908" cy="521904"/>
            </a:xfrm>
          </p:grpSpPr>
          <p:sp>
            <p:nvSpPr>
              <p:cNvPr id="13" name="Rounded Rectangle 12"/>
              <p:cNvSpPr/>
              <p:nvPr/>
            </p:nvSpPr>
            <p:spPr>
              <a:xfrm>
                <a:off x="712032" y="1608271"/>
                <a:ext cx="806986" cy="232156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19050"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US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Helvetica" charset="0"/>
                    <a:ea typeface="Helvetica" charset="0"/>
                    <a:cs typeface="Helvetica" charset="0"/>
                  </a:rPr>
                  <a:t>registers</a:t>
                </a:r>
              </a:p>
            </p:txBody>
          </p:sp>
          <p:sp>
            <p:nvSpPr>
              <p:cNvPr id="14" name="Rounded Rectangle 13"/>
              <p:cNvSpPr/>
              <p:nvPr/>
            </p:nvSpPr>
            <p:spPr>
              <a:xfrm>
                <a:off x="712032" y="1318523"/>
                <a:ext cx="434150" cy="232156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19050"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US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Helvetica" charset="0"/>
                    <a:ea typeface="Helvetica" charset="0"/>
                    <a:cs typeface="Helvetica" charset="0"/>
                  </a:rPr>
                  <a:t>PC</a:t>
                </a:r>
              </a:p>
            </p:txBody>
          </p:sp>
          <p:sp>
            <p:nvSpPr>
              <p:cNvPr id="15" name="Rounded Rectangle 14"/>
              <p:cNvSpPr/>
              <p:nvPr/>
            </p:nvSpPr>
            <p:spPr>
              <a:xfrm>
                <a:off x="1193812" y="1318523"/>
                <a:ext cx="551128" cy="232156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19050"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US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Helvetica" charset="0"/>
                    <a:ea typeface="Helvetica" charset="0"/>
                    <a:cs typeface="Helvetica" charset="0"/>
                  </a:rPr>
                  <a:t>VAS*</a:t>
                </a:r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2591824" y="1682968"/>
            <a:ext cx="4675018" cy="551125"/>
            <a:chOff x="2624480" y="1029825"/>
            <a:chExt cx="4675018" cy="551125"/>
          </a:xfrm>
        </p:grpSpPr>
        <p:sp>
          <p:nvSpPr>
            <p:cNvPr id="4" name="Rounded Rectangle 3"/>
            <p:cNvSpPr/>
            <p:nvPr/>
          </p:nvSpPr>
          <p:spPr>
            <a:xfrm>
              <a:off x="2624480" y="1286504"/>
              <a:ext cx="4613362" cy="29444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dirty="0">
                <a:latin typeface="Helvetica" charset="0"/>
                <a:ea typeface="Helvetica" charset="0"/>
                <a:cs typeface="Helvetica" charset="0"/>
              </a:endParaRP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3129595" y="1286504"/>
              <a:ext cx="397796" cy="294446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rgbClr val="3E3E3E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1100" dirty="0">
                  <a:latin typeface="Helvetica" charset="0"/>
                  <a:ea typeface="Helvetica" charset="0"/>
                  <a:cs typeface="Helvetica" charset="0"/>
                </a:rPr>
                <a:t>code</a:t>
              </a: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593019" y="1286504"/>
              <a:ext cx="713524" cy="294446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19050">
              <a:solidFill>
                <a:srgbClr val="3E3E3E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1100" dirty="0">
                  <a:solidFill>
                    <a:schemeClr val="tx1"/>
                  </a:solidFill>
                  <a:latin typeface="Helvetica" charset="0"/>
                  <a:ea typeface="Helvetica" charset="0"/>
                  <a:cs typeface="Helvetica" charset="0"/>
                </a:rPr>
                <a:t>heap</a:t>
              </a: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5843752" y="1288870"/>
              <a:ext cx="230517" cy="287382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rgbClr val="3E3E3E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1100" dirty="0">
                  <a:latin typeface="Helvetica" charset="0"/>
                  <a:ea typeface="Helvetica" charset="0"/>
                  <a:cs typeface="Helvetica" charset="0"/>
                </a:rPr>
                <a:t>lib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591228" y="1286504"/>
              <a:ext cx="449035" cy="294446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rgbClr val="3E3E3E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1100" dirty="0">
                  <a:latin typeface="Helvetica" charset="0"/>
                  <a:ea typeface="Helvetica" charset="0"/>
                  <a:cs typeface="Helvetica" charset="0"/>
                </a:rPr>
                <a:t>stack</a:t>
              </a: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2724272" y="1286504"/>
              <a:ext cx="351447" cy="294446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rgbClr val="3E3E3E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1100" dirty="0">
                  <a:latin typeface="Helvetica" charset="0"/>
                  <a:ea typeface="Helvetica" charset="0"/>
                  <a:cs typeface="Helvetica" charset="0"/>
                </a:rPr>
                <a:t>glob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063601" y="1029825"/>
              <a:ext cx="323589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>
                  <a:latin typeface="Helvetica" charset="0"/>
                  <a:ea typeface="Helvetica" charset="0"/>
                  <a:cs typeface="Helvetica" charset="0"/>
                </a:rPr>
                <a:t>[private] Virtual Address Space</a:t>
              </a:r>
              <a:endParaRPr lang="en-US" sz="1400">
                <a:latin typeface="Helvetica" charset="0"/>
                <a:ea typeface="Helvetica" charset="0"/>
                <a:cs typeface="Helvetica" charset="0"/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2624480" y="3266337"/>
            <a:ext cx="4621430" cy="294446"/>
            <a:chOff x="2624480" y="2615982"/>
            <a:chExt cx="4621430" cy="294446"/>
          </a:xfrm>
        </p:grpSpPr>
        <p:sp>
          <p:nvSpPr>
            <p:cNvPr id="20" name="Rounded Rectangle 19"/>
            <p:cNvSpPr/>
            <p:nvPr/>
          </p:nvSpPr>
          <p:spPr>
            <a:xfrm>
              <a:off x="2624480" y="2615982"/>
              <a:ext cx="4613362" cy="294446"/>
            </a:xfrm>
            <a:prstGeom prst="roundRect">
              <a:avLst/>
            </a:prstGeom>
            <a:solidFill>
              <a:srgbClr val="BACDE6"/>
            </a:solidFill>
            <a:ln w="19050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dirty="0">
                <a:latin typeface="Helvetica" charset="0"/>
                <a:ea typeface="Helvetica" charset="0"/>
                <a:cs typeface="Helvetica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834615" y="2624705"/>
              <a:ext cx="4112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>
                  <a:latin typeface="Helvetica" charset="0"/>
                  <a:ea typeface="Helvetica" charset="0"/>
                  <a:cs typeface="Helvetica" charset="0"/>
                </a:rPr>
                <a:t>B</a:t>
              </a:r>
              <a:endParaRPr lang="en-US" sz="1400" b="1">
                <a:latin typeface="Helvetica" charset="0"/>
                <a:ea typeface="Helvetica" charset="0"/>
                <a:cs typeface="Helvetica" charset="0"/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2591824" y="2463769"/>
            <a:ext cx="4931337" cy="294446"/>
            <a:chOff x="2624480" y="2615982"/>
            <a:chExt cx="4931337" cy="294446"/>
          </a:xfrm>
        </p:grpSpPr>
        <p:sp>
          <p:nvSpPr>
            <p:cNvPr id="72" name="Rounded Rectangle 71"/>
            <p:cNvSpPr/>
            <p:nvPr/>
          </p:nvSpPr>
          <p:spPr>
            <a:xfrm>
              <a:off x="2624480" y="2615982"/>
              <a:ext cx="4613362" cy="294446"/>
            </a:xfrm>
            <a:prstGeom prst="roundRect">
              <a:avLst/>
            </a:prstGeom>
            <a:solidFill>
              <a:srgbClr val="BACDE6"/>
            </a:solidFill>
            <a:ln w="19050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dirty="0">
                <a:latin typeface="Helvetica" charset="0"/>
                <a:ea typeface="Helvetica" charset="0"/>
                <a:cs typeface="Helvetica" charset="0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7144522" y="2624705"/>
              <a:ext cx="4112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>
                  <a:latin typeface="Helvetica" charset="0"/>
                  <a:ea typeface="Helvetica" charset="0"/>
                  <a:cs typeface="Helvetica" charset="0"/>
                </a:rPr>
                <a:t>B’</a:t>
              </a:r>
              <a:endParaRPr lang="en-US" sz="1400" b="1">
                <a:latin typeface="Helvetica" charset="0"/>
                <a:ea typeface="Helvetica" charset="0"/>
                <a:cs typeface="Helvetica" charset="0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3682085" y="4136312"/>
            <a:ext cx="2123512" cy="236188"/>
            <a:chOff x="1010342" y="2514953"/>
            <a:chExt cx="2123512" cy="236188"/>
          </a:xfrm>
        </p:grpSpPr>
        <p:sp>
          <p:nvSpPr>
            <p:cNvPr id="60" name="Rounded Rectangle 59"/>
            <p:cNvSpPr/>
            <p:nvPr/>
          </p:nvSpPr>
          <p:spPr>
            <a:xfrm>
              <a:off x="1010342" y="2514953"/>
              <a:ext cx="942984" cy="236188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9050">
              <a:solidFill>
                <a:srgbClr val="865B5B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Helvetica" charset="0"/>
                  <a:ea typeface="Helvetica" charset="0"/>
                  <a:cs typeface="Helvetica" charset="0"/>
                </a:rPr>
                <a:t>Q</a:t>
              </a:r>
            </a:p>
          </p:txBody>
        </p:sp>
        <p:sp>
          <p:nvSpPr>
            <p:cNvPr id="61" name="Rounded Rectangle 60"/>
            <p:cNvSpPr/>
            <p:nvPr/>
          </p:nvSpPr>
          <p:spPr>
            <a:xfrm>
              <a:off x="2190870" y="2514953"/>
              <a:ext cx="942984" cy="236188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9050">
              <a:solidFill>
                <a:srgbClr val="865B5B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Helvetica" charset="0"/>
                  <a:ea typeface="Helvetica" charset="0"/>
                  <a:cs typeface="Helvetica" charset="0"/>
                </a:rPr>
                <a:t>S</a:t>
              </a: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3850956" y="2785031"/>
            <a:ext cx="1156435" cy="439863"/>
            <a:chOff x="3850956" y="2016862"/>
            <a:chExt cx="1156435" cy="554888"/>
          </a:xfrm>
        </p:grpSpPr>
        <p:cxnSp>
          <p:nvCxnSpPr>
            <p:cNvPr id="62" name="Straight Connector 61"/>
            <p:cNvCxnSpPr/>
            <p:nvPr/>
          </p:nvCxnSpPr>
          <p:spPr>
            <a:xfrm>
              <a:off x="3850956" y="2016862"/>
              <a:ext cx="0" cy="547506"/>
            </a:xfrm>
            <a:prstGeom prst="line">
              <a:avLst/>
            </a:prstGeom>
            <a:ln w="19050">
              <a:prstDash val="sysDash"/>
              <a:head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5007391" y="2024244"/>
              <a:ext cx="0" cy="547506"/>
            </a:xfrm>
            <a:prstGeom prst="line">
              <a:avLst/>
            </a:prstGeom>
            <a:ln w="19050">
              <a:prstDash val="sysDash"/>
              <a:head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56515-33A5-6948-9EAC-4BC7FDD2EA78}" type="slidenum">
              <a:rPr lang="en-US"/>
              <a:t>8</a:t>
            </a:fld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5020564" y="2869228"/>
            <a:ext cx="32181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>
                <a:latin typeface="Helvetica" charset="0"/>
                <a:ea typeface="Helvetica" charset="0"/>
                <a:cs typeface="Helvetica" charset="0"/>
              </a:rPr>
              <a:t>attach VAS B </a:t>
            </a:r>
            <a:r>
              <a:rPr lang="en-US" sz="1200" i="1">
                <a:latin typeface="Helvetica" charset="0"/>
                <a:ea typeface="Helvetica" charset="0"/>
                <a:cs typeface="Helvetica" charset="0"/>
                <a:sym typeface="Wingdings"/>
              </a:rPr>
              <a:t>(create new local VAS B’)</a:t>
            </a:r>
            <a:endParaRPr lang="en-US" sz="1400" i="1">
              <a:latin typeface="Helvetica" charset="0"/>
              <a:ea typeface="Helvetica" charset="0"/>
              <a:cs typeface="Helvetica" charset="0"/>
            </a:endParaRPr>
          </a:p>
        </p:txBody>
      </p:sp>
      <p:grpSp>
        <p:nvGrpSpPr>
          <p:cNvPr id="67" name="Group 66"/>
          <p:cNvGrpSpPr/>
          <p:nvPr/>
        </p:nvGrpSpPr>
        <p:grpSpPr>
          <a:xfrm>
            <a:off x="3702873" y="3298254"/>
            <a:ext cx="2102724" cy="236188"/>
            <a:chOff x="1010342" y="2515634"/>
            <a:chExt cx="2102724" cy="236188"/>
          </a:xfrm>
        </p:grpSpPr>
        <p:sp>
          <p:nvSpPr>
            <p:cNvPr id="68" name="Rounded Rectangle 67"/>
            <p:cNvSpPr/>
            <p:nvPr/>
          </p:nvSpPr>
          <p:spPr>
            <a:xfrm>
              <a:off x="1010342" y="2515634"/>
              <a:ext cx="942984" cy="236188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9050">
              <a:solidFill>
                <a:srgbClr val="865B5B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Helvetica" charset="0"/>
                  <a:ea typeface="Helvetica" charset="0"/>
                  <a:cs typeface="Helvetica" charset="0"/>
                </a:rPr>
                <a:t>Q</a:t>
              </a:r>
            </a:p>
          </p:txBody>
        </p:sp>
        <p:sp>
          <p:nvSpPr>
            <p:cNvPr id="69" name="Rounded Rectangle 68"/>
            <p:cNvSpPr/>
            <p:nvPr/>
          </p:nvSpPr>
          <p:spPr>
            <a:xfrm>
              <a:off x="2170082" y="2515634"/>
              <a:ext cx="942984" cy="236188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9050">
              <a:solidFill>
                <a:srgbClr val="865B5B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Helvetica" charset="0"/>
                  <a:ea typeface="Helvetica" charset="0"/>
                  <a:cs typeface="Helvetica" charset="0"/>
                </a:rPr>
                <a:t>S</a:t>
              </a: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3670217" y="2502521"/>
            <a:ext cx="2102724" cy="236188"/>
            <a:chOff x="1010342" y="2515634"/>
            <a:chExt cx="2102724" cy="236188"/>
          </a:xfrm>
        </p:grpSpPr>
        <p:sp>
          <p:nvSpPr>
            <p:cNvPr id="75" name="Rounded Rectangle 74"/>
            <p:cNvSpPr/>
            <p:nvPr/>
          </p:nvSpPr>
          <p:spPr>
            <a:xfrm>
              <a:off x="1010342" y="2515634"/>
              <a:ext cx="942984" cy="236188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9050">
              <a:solidFill>
                <a:srgbClr val="865B5B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Helvetica" charset="0"/>
                  <a:ea typeface="Helvetica" charset="0"/>
                  <a:cs typeface="Helvetica" charset="0"/>
                </a:rPr>
                <a:t>Q</a:t>
              </a:r>
            </a:p>
          </p:txBody>
        </p:sp>
        <p:sp>
          <p:nvSpPr>
            <p:cNvPr id="76" name="Rounded Rectangle 75"/>
            <p:cNvSpPr/>
            <p:nvPr/>
          </p:nvSpPr>
          <p:spPr>
            <a:xfrm>
              <a:off x="2170082" y="2515634"/>
              <a:ext cx="942984" cy="236188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9050">
              <a:solidFill>
                <a:srgbClr val="865B5B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Helvetica" charset="0"/>
                  <a:ea typeface="Helvetica" charset="0"/>
                  <a:cs typeface="Helvetica" charset="0"/>
                </a:rPr>
                <a:t>S</a:t>
              </a:r>
            </a:p>
          </p:txBody>
        </p:sp>
      </p:grpSp>
      <p:sp>
        <p:nvSpPr>
          <p:cNvPr id="28" name="Rounded Rectangle 27"/>
          <p:cNvSpPr/>
          <p:nvPr/>
        </p:nvSpPr>
        <p:spPr>
          <a:xfrm>
            <a:off x="3096939" y="2466838"/>
            <a:ext cx="397796" cy="294446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19050">
            <a:solidFill>
              <a:srgbClr val="3E3E3E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r>
              <a:rPr lang="en-US" sz="1100" dirty="0">
                <a:latin typeface="Helvetica" charset="0"/>
                <a:ea typeface="Helvetica" charset="0"/>
                <a:cs typeface="Helvetica" charset="0"/>
              </a:rPr>
              <a:t>code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5811096" y="2466289"/>
            <a:ext cx="230517" cy="294446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19050">
            <a:solidFill>
              <a:srgbClr val="3E3E3E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r>
              <a:rPr lang="en-US" sz="1100" dirty="0">
                <a:latin typeface="Helvetica" charset="0"/>
                <a:ea typeface="Helvetica" charset="0"/>
                <a:cs typeface="Helvetica" charset="0"/>
              </a:rPr>
              <a:t>lib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6558572" y="2466838"/>
            <a:ext cx="449035" cy="294446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19050">
            <a:solidFill>
              <a:srgbClr val="3E3E3E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r>
              <a:rPr lang="en-US" sz="1100" dirty="0">
                <a:latin typeface="Helvetica" charset="0"/>
                <a:ea typeface="Helvetica" charset="0"/>
                <a:cs typeface="Helvetica" charset="0"/>
              </a:rPr>
              <a:t>stack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2691616" y="2466838"/>
            <a:ext cx="351447" cy="294446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19050">
            <a:solidFill>
              <a:srgbClr val="3E3E3E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r>
              <a:rPr lang="en-US" sz="1100" dirty="0">
                <a:latin typeface="Helvetica" charset="0"/>
                <a:ea typeface="Helvetica" charset="0"/>
                <a:cs typeface="Helvetica" charset="0"/>
              </a:rPr>
              <a:t>glob</a:t>
            </a:r>
          </a:p>
        </p:txBody>
      </p:sp>
      <p:cxnSp>
        <p:nvCxnSpPr>
          <p:cNvPr id="32" name="Straight Connector 31"/>
          <p:cNvCxnSpPr/>
          <p:nvPr/>
        </p:nvCxnSpPr>
        <p:spPr>
          <a:xfrm flipV="1">
            <a:off x="2867339" y="2234093"/>
            <a:ext cx="1" cy="301885"/>
          </a:xfrm>
          <a:prstGeom prst="line">
            <a:avLst/>
          </a:prstGeom>
          <a:ln w="19050">
            <a:prstDash val="sysDash"/>
            <a:head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3295836" y="2218054"/>
            <a:ext cx="1" cy="301885"/>
          </a:xfrm>
          <a:prstGeom prst="line">
            <a:avLst/>
          </a:prstGeom>
          <a:ln w="19050">
            <a:prstDash val="sysDash"/>
            <a:head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5926353" y="2192474"/>
            <a:ext cx="1" cy="301885"/>
          </a:xfrm>
          <a:prstGeom prst="line">
            <a:avLst/>
          </a:prstGeom>
          <a:ln w="19050">
            <a:prstDash val="sysDash"/>
            <a:head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6763852" y="2209677"/>
            <a:ext cx="1" cy="301885"/>
          </a:xfrm>
          <a:prstGeom prst="line">
            <a:avLst/>
          </a:prstGeom>
          <a:ln w="19050">
            <a:prstDash val="sysDash"/>
            <a:head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6806453" y="2217052"/>
            <a:ext cx="15525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>
                <a:latin typeface="Helvetica" charset="0"/>
                <a:ea typeface="Helvetica" charset="0"/>
                <a:cs typeface="Helvetica" charset="0"/>
              </a:rPr>
              <a:t>translations copied</a:t>
            </a:r>
            <a:endParaRPr lang="en-US" sz="1400" i="1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5007391" y="3002767"/>
            <a:ext cx="19023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>
                <a:latin typeface="Helvetica" charset="0"/>
                <a:ea typeface="Helvetica" charset="0"/>
                <a:cs typeface="Helvetica" charset="0"/>
              </a:rPr>
              <a:t>translations copied</a:t>
            </a:r>
            <a:endParaRPr lang="en-US" sz="1400" i="1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7224535" y="3275061"/>
            <a:ext cx="16365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>
                <a:latin typeface="Helvetica" charset="0"/>
                <a:ea typeface="Helvetica" charset="0"/>
                <a:cs typeface="Helvetica" charset="0"/>
              </a:rPr>
              <a:t>create VAS </a:t>
            </a:r>
            <a:r>
              <a:rPr lang="en-US" sz="1200" i="1">
                <a:latin typeface="Helvetica" charset="0"/>
                <a:ea typeface="Helvetica" charset="0"/>
                <a:cs typeface="Helvetica" charset="0"/>
                <a:sym typeface="Wingdings"/>
              </a:rPr>
              <a:t>(global)</a:t>
            </a:r>
            <a:endParaRPr lang="en-US" sz="1400" i="1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4174327" y="3800423"/>
            <a:ext cx="14063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i="1">
                <a:latin typeface="Helvetica" charset="0"/>
                <a:ea typeface="Helvetica" charset="0"/>
                <a:cs typeface="Helvetica" charset="0"/>
              </a:rPr>
              <a:t>create segment</a:t>
            </a:r>
            <a:endParaRPr lang="en-US" sz="1400" i="1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3881541" y="3611685"/>
            <a:ext cx="18413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i="1">
                <a:latin typeface="Helvetica" charset="0"/>
                <a:ea typeface="Helvetica" charset="0"/>
                <a:cs typeface="Helvetica" charset="0"/>
              </a:rPr>
              <a:t>add segment to VAS B</a:t>
            </a:r>
            <a:endParaRPr lang="en-US" sz="1400" i="1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86" name="Freeform 85"/>
          <p:cNvSpPr/>
          <p:nvPr/>
        </p:nvSpPr>
        <p:spPr>
          <a:xfrm>
            <a:off x="1802674" y="2090057"/>
            <a:ext cx="722812" cy="0"/>
          </a:xfrm>
          <a:custGeom>
            <a:avLst/>
            <a:gdLst>
              <a:gd name="connsiteX0" fmla="*/ 0 w 722812"/>
              <a:gd name="connsiteY0" fmla="*/ 0 h 0"/>
              <a:gd name="connsiteX1" fmla="*/ 722812 w 722812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812">
                <a:moveTo>
                  <a:pt x="0" y="0"/>
                </a:moveTo>
                <a:lnTo>
                  <a:pt x="722812" y="0"/>
                </a:lnTo>
              </a:path>
            </a:pathLst>
          </a:custGeom>
          <a:noFill/>
          <a:ln w="15875">
            <a:solidFill>
              <a:schemeClr val="tx1"/>
            </a:solidFill>
            <a:prstDash val="dash"/>
            <a:tailEnd type="triangle" w="med" len="lg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Freeform 86"/>
          <p:cNvSpPr/>
          <p:nvPr/>
        </p:nvSpPr>
        <p:spPr>
          <a:xfrm>
            <a:off x="1802674" y="2124892"/>
            <a:ext cx="748937" cy="513825"/>
          </a:xfrm>
          <a:custGeom>
            <a:avLst/>
            <a:gdLst>
              <a:gd name="connsiteX0" fmla="*/ 0 w 748937"/>
              <a:gd name="connsiteY0" fmla="*/ 0 h 513825"/>
              <a:gd name="connsiteX1" fmla="*/ 296092 w 748937"/>
              <a:gd name="connsiteY1" fmla="*/ 130628 h 513825"/>
              <a:gd name="connsiteX2" fmla="*/ 287383 w 748937"/>
              <a:gd name="connsiteY2" fmla="*/ 452845 h 513825"/>
              <a:gd name="connsiteX3" fmla="*/ 748937 w 748937"/>
              <a:gd name="connsiteY3" fmla="*/ 513805 h 51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8937" h="513825">
                <a:moveTo>
                  <a:pt x="0" y="0"/>
                </a:moveTo>
                <a:cubicBezTo>
                  <a:pt x="124097" y="27577"/>
                  <a:pt x="248195" y="55154"/>
                  <a:pt x="296092" y="130628"/>
                </a:cubicBezTo>
                <a:cubicBezTo>
                  <a:pt x="343989" y="206102"/>
                  <a:pt x="211909" y="388982"/>
                  <a:pt x="287383" y="452845"/>
                </a:cubicBezTo>
                <a:cubicBezTo>
                  <a:pt x="362857" y="516708"/>
                  <a:pt x="748937" y="513805"/>
                  <a:pt x="748937" y="513805"/>
                </a:cubicBezTo>
              </a:path>
            </a:pathLst>
          </a:custGeom>
          <a:noFill/>
          <a:ln w="15875">
            <a:solidFill>
              <a:schemeClr val="tx1"/>
            </a:solidFill>
            <a:prstDash val="dash"/>
            <a:tailEnd type="triangle" w="med" len="lg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Title 8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/>
              <a:t>SpaceJMP: VAS as First-Class Citizen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1032811" y="2630028"/>
            <a:ext cx="13642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>
                <a:latin typeface="Helvetica" charset="0"/>
                <a:ea typeface="Helvetica" charset="0"/>
                <a:cs typeface="Helvetica" charset="0"/>
              </a:rPr>
              <a:t>switch VAS B’</a:t>
            </a:r>
            <a:endParaRPr lang="en-US" sz="1400" b="1" i="1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1036036" y="2630028"/>
            <a:ext cx="16736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>
                <a:latin typeface="Helvetica" charset="0"/>
                <a:ea typeface="Helvetica" charset="0"/>
                <a:cs typeface="Helvetica" charset="0"/>
              </a:rPr>
              <a:t>switch VAS (return)</a:t>
            </a:r>
            <a:endParaRPr lang="en-US" sz="1400" b="1" i="1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843476" y="3084328"/>
            <a:ext cx="5855027" cy="954107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latin typeface="Helvetica" charset="0"/>
                <a:ea typeface="Helvetica" charset="0"/>
                <a:cs typeface="Helvetica" charset="0"/>
              </a:rPr>
              <a:t>Explicit, arbitrary page table “jumping” per thread</a:t>
            </a:r>
            <a:endParaRPr lang="en-US" sz="2800" baseline="30000"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847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4" grpId="1"/>
      <p:bldP spid="64" grpId="2"/>
      <p:bldP spid="64" grpId="3"/>
      <p:bldP spid="28" grpId="0" animBg="1"/>
      <p:bldP spid="29" grpId="0" animBg="1"/>
      <p:bldP spid="30" grpId="0" animBg="1"/>
      <p:bldP spid="31" grpId="0" animBg="1"/>
      <p:bldP spid="63" grpId="0"/>
      <p:bldP spid="63" grpId="1"/>
      <p:bldP spid="77" grpId="0"/>
      <p:bldP spid="77" grpId="1"/>
      <p:bldP spid="80" grpId="0"/>
      <p:bldP spid="80" grpId="1"/>
      <p:bldP spid="81" grpId="0"/>
      <p:bldP spid="81" grpId="1"/>
      <p:bldP spid="82" grpId="0"/>
      <p:bldP spid="82" grpId="1"/>
      <p:bldP spid="86" grpId="0" animBg="1"/>
      <p:bldP spid="86" grpId="1" animBg="1"/>
      <p:bldP spid="87" grpId="0" animBg="1"/>
      <p:bldP spid="87" grpId="1" animBg="1"/>
      <p:bldP spid="90" grpId="0"/>
      <p:bldP spid="90" grpId="1"/>
      <p:bldP spid="91" grpId="0"/>
      <p:bldP spid="5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457200" y="945234"/>
            <a:ext cx="6956597" cy="1319692"/>
            <a:chOff x="457200" y="945234"/>
            <a:chExt cx="6956597" cy="1319692"/>
          </a:xfrm>
        </p:grpSpPr>
        <p:grpSp>
          <p:nvGrpSpPr>
            <p:cNvPr id="11" name="Group 10"/>
            <p:cNvGrpSpPr/>
            <p:nvPr/>
          </p:nvGrpSpPr>
          <p:grpSpPr>
            <a:xfrm>
              <a:off x="457200" y="945234"/>
              <a:ext cx="6956597" cy="1319692"/>
              <a:chOff x="457200" y="945234"/>
              <a:chExt cx="6956597" cy="1319692"/>
            </a:xfrm>
          </p:grpSpPr>
          <p:sp>
            <p:nvSpPr>
              <p:cNvPr id="21" name="Rounded Rectangle 20"/>
              <p:cNvSpPr/>
              <p:nvPr/>
            </p:nvSpPr>
            <p:spPr>
              <a:xfrm>
                <a:off x="457200" y="945234"/>
                <a:ext cx="6956597" cy="1319692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9050">
                <a:solidFill>
                  <a:srgbClr val="5F5F5F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endParaRPr lang="en-US" dirty="0">
                  <a:latin typeface="Helvetica" charset="0"/>
                  <a:ea typeface="Helvetica" charset="0"/>
                  <a:cs typeface="Helvetica" charset="0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457201" y="1026229"/>
                <a:ext cx="1077406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400" b="1">
                    <a:latin typeface="Helvetica" charset="0"/>
                    <a:ea typeface="Helvetica" charset="0"/>
                    <a:cs typeface="Helvetica" charset="0"/>
                  </a:rPr>
                  <a:t>Process A</a:t>
                </a: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712032" y="1318523"/>
              <a:ext cx="1032908" cy="521904"/>
              <a:chOff x="712032" y="1318523"/>
              <a:chExt cx="1032908" cy="521904"/>
            </a:xfrm>
          </p:grpSpPr>
          <p:sp>
            <p:nvSpPr>
              <p:cNvPr id="13" name="Rounded Rectangle 12"/>
              <p:cNvSpPr/>
              <p:nvPr/>
            </p:nvSpPr>
            <p:spPr>
              <a:xfrm>
                <a:off x="712032" y="1608271"/>
                <a:ext cx="806986" cy="232156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19050"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US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Helvetica" charset="0"/>
                    <a:ea typeface="Helvetica" charset="0"/>
                    <a:cs typeface="Helvetica" charset="0"/>
                  </a:rPr>
                  <a:t>registers</a:t>
                </a:r>
              </a:p>
            </p:txBody>
          </p:sp>
          <p:sp>
            <p:nvSpPr>
              <p:cNvPr id="14" name="Rounded Rectangle 13"/>
              <p:cNvSpPr/>
              <p:nvPr/>
            </p:nvSpPr>
            <p:spPr>
              <a:xfrm>
                <a:off x="712032" y="1318523"/>
                <a:ext cx="434150" cy="232156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19050"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US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Helvetica" charset="0"/>
                    <a:ea typeface="Helvetica" charset="0"/>
                    <a:cs typeface="Helvetica" charset="0"/>
                  </a:rPr>
                  <a:t>PC</a:t>
                </a:r>
              </a:p>
            </p:txBody>
          </p:sp>
          <p:sp>
            <p:nvSpPr>
              <p:cNvPr id="15" name="Rounded Rectangle 14"/>
              <p:cNvSpPr/>
              <p:nvPr/>
            </p:nvSpPr>
            <p:spPr>
              <a:xfrm>
                <a:off x="1193812" y="1318523"/>
                <a:ext cx="551128" cy="232156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19050"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US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Helvetica" charset="0"/>
                    <a:ea typeface="Helvetica" charset="0"/>
                    <a:cs typeface="Helvetica" charset="0"/>
                  </a:rPr>
                  <a:t>VAS*</a:t>
                </a:r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2624480" y="1029825"/>
            <a:ext cx="4675018" cy="551125"/>
            <a:chOff x="2624480" y="1029825"/>
            <a:chExt cx="4675018" cy="551125"/>
          </a:xfrm>
        </p:grpSpPr>
        <p:sp>
          <p:nvSpPr>
            <p:cNvPr id="4" name="Rounded Rectangle 3"/>
            <p:cNvSpPr/>
            <p:nvPr/>
          </p:nvSpPr>
          <p:spPr>
            <a:xfrm>
              <a:off x="2624480" y="1286504"/>
              <a:ext cx="4613362" cy="29444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dirty="0">
                <a:latin typeface="Helvetica" charset="0"/>
                <a:ea typeface="Helvetica" charset="0"/>
                <a:cs typeface="Helvetica" charset="0"/>
              </a:endParaRP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3129595" y="1286504"/>
              <a:ext cx="397796" cy="294446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rgbClr val="3E3E3E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1100" dirty="0">
                  <a:latin typeface="Helvetica" charset="0"/>
                  <a:ea typeface="Helvetica" charset="0"/>
                  <a:cs typeface="Helvetica" charset="0"/>
                </a:rPr>
                <a:t>code</a:t>
              </a: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593019" y="1286504"/>
              <a:ext cx="713524" cy="294446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rgbClr val="3E3E3E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1100" dirty="0">
                  <a:latin typeface="Helvetica" charset="0"/>
                  <a:ea typeface="Helvetica" charset="0"/>
                  <a:cs typeface="Helvetica" charset="0"/>
                </a:rPr>
                <a:t>heap</a:t>
              </a: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5843752" y="1285955"/>
              <a:ext cx="230517" cy="294446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rgbClr val="3E3E3E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1100" dirty="0">
                  <a:latin typeface="Helvetica" charset="0"/>
                  <a:ea typeface="Helvetica" charset="0"/>
                  <a:cs typeface="Helvetica" charset="0"/>
                </a:rPr>
                <a:t>lib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591228" y="1286504"/>
              <a:ext cx="449035" cy="294446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rgbClr val="3E3E3E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1100" dirty="0">
                  <a:latin typeface="Helvetica" charset="0"/>
                  <a:ea typeface="Helvetica" charset="0"/>
                  <a:cs typeface="Helvetica" charset="0"/>
                </a:rPr>
                <a:t>stack</a:t>
              </a: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2724272" y="1286504"/>
              <a:ext cx="351447" cy="294446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rgbClr val="3E3E3E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1100" dirty="0">
                  <a:latin typeface="Helvetica" charset="0"/>
                  <a:ea typeface="Helvetica" charset="0"/>
                  <a:cs typeface="Helvetica" charset="0"/>
                </a:rPr>
                <a:t>glob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063601" y="1029825"/>
              <a:ext cx="323589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>
                  <a:latin typeface="Helvetica" charset="0"/>
                  <a:ea typeface="Helvetica" charset="0"/>
                  <a:cs typeface="Helvetica" charset="0"/>
                </a:rPr>
                <a:t>[private] Virtual Address Space</a:t>
              </a:r>
              <a:endParaRPr lang="en-US" sz="1400">
                <a:latin typeface="Helvetica" charset="0"/>
                <a:ea typeface="Helvetica" charset="0"/>
                <a:cs typeface="Helvetica" charset="0"/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2624480" y="2613194"/>
            <a:ext cx="4621430" cy="294446"/>
            <a:chOff x="2624480" y="2615982"/>
            <a:chExt cx="4621430" cy="294446"/>
          </a:xfrm>
        </p:grpSpPr>
        <p:sp>
          <p:nvSpPr>
            <p:cNvPr id="20" name="Rounded Rectangle 19"/>
            <p:cNvSpPr/>
            <p:nvPr/>
          </p:nvSpPr>
          <p:spPr>
            <a:xfrm>
              <a:off x="2624480" y="2615982"/>
              <a:ext cx="4613362" cy="294446"/>
            </a:xfrm>
            <a:prstGeom prst="roundRect">
              <a:avLst/>
            </a:prstGeom>
            <a:solidFill>
              <a:srgbClr val="BACDE6"/>
            </a:solidFill>
            <a:ln w="19050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dirty="0">
                <a:latin typeface="Helvetica" charset="0"/>
                <a:ea typeface="Helvetica" charset="0"/>
                <a:cs typeface="Helvetica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834615" y="2624705"/>
              <a:ext cx="4112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>
                  <a:latin typeface="Helvetica" charset="0"/>
                  <a:ea typeface="Helvetica" charset="0"/>
                  <a:cs typeface="Helvetica" charset="0"/>
                </a:rPr>
                <a:t>B</a:t>
              </a:r>
              <a:endParaRPr lang="en-US" sz="1400" b="1">
                <a:latin typeface="Helvetica" charset="0"/>
                <a:ea typeface="Helvetica" charset="0"/>
                <a:cs typeface="Helvetica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457200" y="3398235"/>
            <a:ext cx="6956597" cy="1319692"/>
            <a:chOff x="457200" y="3398235"/>
            <a:chExt cx="6956597" cy="1319692"/>
          </a:xfrm>
        </p:grpSpPr>
        <p:grpSp>
          <p:nvGrpSpPr>
            <p:cNvPr id="12" name="Group 11"/>
            <p:cNvGrpSpPr/>
            <p:nvPr/>
          </p:nvGrpSpPr>
          <p:grpSpPr>
            <a:xfrm>
              <a:off x="457200" y="3398235"/>
              <a:ext cx="6956597" cy="1319692"/>
              <a:chOff x="457200" y="3398235"/>
              <a:chExt cx="6956597" cy="1319692"/>
            </a:xfrm>
          </p:grpSpPr>
          <p:sp>
            <p:nvSpPr>
              <p:cNvPr id="23" name="Rounded Rectangle 22"/>
              <p:cNvSpPr/>
              <p:nvPr/>
            </p:nvSpPr>
            <p:spPr>
              <a:xfrm>
                <a:off x="457200" y="3398235"/>
                <a:ext cx="6956597" cy="1319692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9050">
                <a:solidFill>
                  <a:srgbClr val="5F5F5F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endParaRPr lang="en-US" dirty="0">
                  <a:latin typeface="Helvetica" charset="0"/>
                  <a:ea typeface="Helvetica" charset="0"/>
                  <a:cs typeface="Helvetica" charset="0"/>
                </a:endParaRP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457201" y="3466479"/>
                <a:ext cx="1077406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400" b="1">
                    <a:latin typeface="Helvetica" charset="0"/>
                    <a:ea typeface="Helvetica" charset="0"/>
                    <a:cs typeface="Helvetica" charset="0"/>
                  </a:rPr>
                  <a:t>Process B</a:t>
                </a:r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712032" y="3910739"/>
              <a:ext cx="1033278" cy="501027"/>
              <a:chOff x="712032" y="3910739"/>
              <a:chExt cx="1033278" cy="501027"/>
            </a:xfrm>
          </p:grpSpPr>
          <p:sp>
            <p:nvSpPr>
              <p:cNvPr id="46" name="Rounded Rectangle 45"/>
              <p:cNvSpPr/>
              <p:nvPr/>
            </p:nvSpPr>
            <p:spPr>
              <a:xfrm>
                <a:off x="712032" y="3910739"/>
                <a:ext cx="806986" cy="232156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19050"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US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Helvetica" charset="0"/>
                    <a:ea typeface="Helvetica" charset="0"/>
                    <a:cs typeface="Helvetica" charset="0"/>
                  </a:rPr>
                  <a:t>registers</a:t>
                </a:r>
              </a:p>
            </p:txBody>
          </p:sp>
          <p:sp>
            <p:nvSpPr>
              <p:cNvPr id="47" name="Rounded Rectangle 46"/>
              <p:cNvSpPr/>
              <p:nvPr/>
            </p:nvSpPr>
            <p:spPr>
              <a:xfrm>
                <a:off x="712402" y="4179610"/>
                <a:ext cx="434150" cy="232156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19050"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US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Helvetica" charset="0"/>
                    <a:ea typeface="Helvetica" charset="0"/>
                    <a:cs typeface="Helvetica" charset="0"/>
                  </a:rPr>
                  <a:t>PC</a:t>
                </a:r>
              </a:p>
            </p:txBody>
          </p:sp>
          <p:sp>
            <p:nvSpPr>
              <p:cNvPr id="48" name="Rounded Rectangle 47"/>
              <p:cNvSpPr/>
              <p:nvPr/>
            </p:nvSpPr>
            <p:spPr>
              <a:xfrm>
                <a:off x="1194182" y="4179610"/>
                <a:ext cx="551128" cy="232156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19050"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US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Helvetica" charset="0"/>
                    <a:ea typeface="Helvetica" charset="0"/>
                    <a:cs typeface="Helvetica" charset="0"/>
                  </a:rPr>
                  <a:t>VAS*</a:t>
                </a:r>
              </a:p>
            </p:txBody>
          </p:sp>
        </p:grpSp>
      </p:grpSp>
      <p:grpSp>
        <p:nvGrpSpPr>
          <p:cNvPr id="22" name="Group 21"/>
          <p:cNvGrpSpPr/>
          <p:nvPr/>
        </p:nvGrpSpPr>
        <p:grpSpPr>
          <a:xfrm>
            <a:off x="2615188" y="4142895"/>
            <a:ext cx="4678990" cy="545870"/>
            <a:chOff x="2615188" y="4142895"/>
            <a:chExt cx="4678990" cy="545870"/>
          </a:xfrm>
        </p:grpSpPr>
        <p:sp>
          <p:nvSpPr>
            <p:cNvPr id="40" name="Rounded Rectangle 39"/>
            <p:cNvSpPr/>
            <p:nvPr/>
          </p:nvSpPr>
          <p:spPr>
            <a:xfrm>
              <a:off x="2615188" y="4142895"/>
              <a:ext cx="4613362" cy="29444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dirty="0">
                <a:latin typeface="Helvetica" charset="0"/>
                <a:ea typeface="Helvetica" charset="0"/>
                <a:cs typeface="Helvetica" charset="0"/>
              </a:endParaRPr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3063659" y="4142895"/>
              <a:ext cx="563592" cy="294446"/>
            </a:xfrm>
            <a:prstGeom prst="roundRect">
              <a:avLst/>
            </a:prstGeom>
            <a:solidFill>
              <a:srgbClr val="B1B1B1"/>
            </a:solidFill>
            <a:ln w="19050">
              <a:solidFill>
                <a:srgbClr val="5F5F5F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1100" dirty="0">
                  <a:solidFill>
                    <a:schemeClr val="tx1"/>
                  </a:solidFill>
                  <a:latin typeface="Helvetica" charset="0"/>
                  <a:ea typeface="Helvetica" charset="0"/>
                  <a:cs typeface="Helvetica" charset="0"/>
                </a:rPr>
                <a:t>code</a:t>
              </a:r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3824830" y="4142895"/>
              <a:ext cx="713524" cy="294446"/>
            </a:xfrm>
            <a:prstGeom prst="roundRect">
              <a:avLst/>
            </a:prstGeom>
            <a:solidFill>
              <a:srgbClr val="B1B1B1"/>
            </a:solidFill>
            <a:ln w="19050">
              <a:solidFill>
                <a:srgbClr val="5F5F5F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1100" dirty="0">
                  <a:solidFill>
                    <a:schemeClr val="tx1"/>
                  </a:solidFill>
                  <a:latin typeface="Helvetica" charset="0"/>
                  <a:ea typeface="Helvetica" charset="0"/>
                  <a:cs typeface="Helvetica" charset="0"/>
                </a:rPr>
                <a:t>heap</a:t>
              </a:r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6249551" y="4142895"/>
              <a:ext cx="230517" cy="294446"/>
            </a:xfrm>
            <a:prstGeom prst="roundRect">
              <a:avLst/>
            </a:prstGeom>
            <a:solidFill>
              <a:srgbClr val="B1B1B1"/>
            </a:solidFill>
            <a:ln w="19050">
              <a:solidFill>
                <a:srgbClr val="5F5F5F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1100" dirty="0">
                  <a:solidFill>
                    <a:schemeClr val="tx1"/>
                  </a:solidFill>
                  <a:latin typeface="Helvetica" charset="0"/>
                  <a:ea typeface="Helvetica" charset="0"/>
                  <a:cs typeface="Helvetica" charset="0"/>
                </a:rPr>
                <a:t>lib</a:t>
              </a:r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6581936" y="4142895"/>
              <a:ext cx="449035" cy="294446"/>
            </a:xfrm>
            <a:prstGeom prst="roundRect">
              <a:avLst/>
            </a:prstGeom>
            <a:solidFill>
              <a:srgbClr val="B1B1B1"/>
            </a:solidFill>
            <a:ln w="19050">
              <a:solidFill>
                <a:srgbClr val="5F5F5F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1100" dirty="0">
                  <a:solidFill>
                    <a:schemeClr val="tx1"/>
                  </a:solidFill>
                  <a:latin typeface="Helvetica" charset="0"/>
                  <a:ea typeface="Helvetica" charset="0"/>
                  <a:cs typeface="Helvetica" charset="0"/>
                </a:rPr>
                <a:t>stack</a:t>
              </a:r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2658336" y="4142895"/>
              <a:ext cx="351447" cy="294446"/>
            </a:xfrm>
            <a:prstGeom prst="roundRect">
              <a:avLst/>
            </a:prstGeom>
            <a:solidFill>
              <a:srgbClr val="B1B1B1"/>
            </a:solidFill>
            <a:ln w="19050">
              <a:solidFill>
                <a:srgbClr val="5F5F5F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1100" dirty="0">
                  <a:solidFill>
                    <a:schemeClr val="tx1"/>
                  </a:solidFill>
                  <a:latin typeface="Helvetica" charset="0"/>
                  <a:ea typeface="Helvetica" charset="0"/>
                  <a:cs typeface="Helvetica" charset="0"/>
                </a:rPr>
                <a:t>glob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058281" y="4411766"/>
              <a:ext cx="323589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>
                  <a:latin typeface="Helvetica" charset="0"/>
                  <a:ea typeface="Helvetica" charset="0"/>
                  <a:cs typeface="Helvetica" charset="0"/>
                </a:rPr>
                <a:t>[private] Virtual Address Space</a:t>
              </a:r>
              <a:endParaRPr lang="en-US" sz="1400">
                <a:latin typeface="Helvetica" charset="0"/>
                <a:ea typeface="Helvetica" charset="0"/>
                <a:cs typeface="Helvetica" charset="0"/>
              </a:endParaRPr>
            </a:p>
          </p:txBody>
        </p:sp>
      </p:grpSp>
      <p:sp>
        <p:nvSpPr>
          <p:cNvPr id="57" name="Title 2"/>
          <p:cNvSpPr>
            <a:spLocks noGrp="1"/>
          </p:cNvSpPr>
          <p:nvPr>
            <p:ph type="title"/>
          </p:nvPr>
        </p:nvSpPr>
        <p:spPr>
          <a:xfrm>
            <a:off x="457200" y="18201"/>
            <a:ext cx="8229600" cy="857250"/>
          </a:xfrm>
        </p:spPr>
        <p:txBody>
          <a:bodyPr>
            <a:normAutofit/>
          </a:bodyPr>
          <a:lstStyle/>
          <a:p>
            <a:r>
              <a:rPr lang="en-US" sz="3600"/>
              <a:t>SpaceJMP: Shared Address Spaces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56515-33A5-6948-9EAC-4BC7FDD2EA78}" type="slidenum">
              <a:rPr lang="en-US"/>
              <a:t>9</a:t>
            </a:fld>
            <a:endParaRPr lang="en-US"/>
          </a:p>
        </p:txBody>
      </p:sp>
      <p:grpSp>
        <p:nvGrpSpPr>
          <p:cNvPr id="78" name="Group 77"/>
          <p:cNvGrpSpPr/>
          <p:nvPr/>
        </p:nvGrpSpPr>
        <p:grpSpPr>
          <a:xfrm>
            <a:off x="2625605" y="1813146"/>
            <a:ext cx="4931337" cy="294446"/>
            <a:chOff x="2624480" y="2615982"/>
            <a:chExt cx="4931337" cy="294446"/>
          </a:xfrm>
        </p:grpSpPr>
        <p:sp>
          <p:nvSpPr>
            <p:cNvPr id="79" name="Rounded Rectangle 78"/>
            <p:cNvSpPr/>
            <p:nvPr/>
          </p:nvSpPr>
          <p:spPr>
            <a:xfrm>
              <a:off x="2624480" y="2615982"/>
              <a:ext cx="4613362" cy="294446"/>
            </a:xfrm>
            <a:prstGeom prst="roundRect">
              <a:avLst/>
            </a:prstGeom>
            <a:solidFill>
              <a:srgbClr val="BACDE6"/>
            </a:solidFill>
            <a:ln w="19050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dirty="0">
                <a:latin typeface="Helvetica" charset="0"/>
                <a:ea typeface="Helvetica" charset="0"/>
                <a:cs typeface="Helvetica" charset="0"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7144522" y="2624705"/>
              <a:ext cx="4112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>
                  <a:latin typeface="Helvetica" charset="0"/>
                  <a:ea typeface="Helvetica" charset="0"/>
                  <a:cs typeface="Helvetica" charset="0"/>
                </a:rPr>
                <a:t>B’</a:t>
              </a:r>
              <a:endParaRPr lang="en-US" sz="1400" b="1">
                <a:latin typeface="Helvetica" charset="0"/>
                <a:ea typeface="Helvetica" charset="0"/>
                <a:cs typeface="Helvetica" charset="0"/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3702873" y="2645111"/>
            <a:ext cx="2102724" cy="236188"/>
            <a:chOff x="1010342" y="2515634"/>
            <a:chExt cx="2102724" cy="236188"/>
          </a:xfrm>
        </p:grpSpPr>
        <p:sp>
          <p:nvSpPr>
            <p:cNvPr id="68" name="Rounded Rectangle 67"/>
            <p:cNvSpPr/>
            <p:nvPr/>
          </p:nvSpPr>
          <p:spPr>
            <a:xfrm>
              <a:off x="1010342" y="2515634"/>
              <a:ext cx="942984" cy="236188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9050">
              <a:solidFill>
                <a:srgbClr val="865B5B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Helvetica" charset="0"/>
                  <a:ea typeface="Helvetica" charset="0"/>
                  <a:cs typeface="Helvetica" charset="0"/>
                </a:rPr>
                <a:t>Q</a:t>
              </a:r>
            </a:p>
          </p:txBody>
        </p:sp>
        <p:sp>
          <p:nvSpPr>
            <p:cNvPr id="69" name="Rounded Rectangle 68"/>
            <p:cNvSpPr/>
            <p:nvPr/>
          </p:nvSpPr>
          <p:spPr>
            <a:xfrm>
              <a:off x="2170082" y="2515634"/>
              <a:ext cx="942984" cy="236188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9050">
              <a:solidFill>
                <a:srgbClr val="865B5B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Helvetica" charset="0"/>
                  <a:ea typeface="Helvetica" charset="0"/>
                  <a:cs typeface="Helvetica" charset="0"/>
                </a:rPr>
                <a:t>S</a:t>
              </a: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3702873" y="1849378"/>
            <a:ext cx="2102724" cy="236188"/>
            <a:chOff x="1010342" y="2515634"/>
            <a:chExt cx="2102724" cy="236188"/>
          </a:xfrm>
        </p:grpSpPr>
        <p:sp>
          <p:nvSpPr>
            <p:cNvPr id="75" name="Rounded Rectangle 74"/>
            <p:cNvSpPr/>
            <p:nvPr/>
          </p:nvSpPr>
          <p:spPr>
            <a:xfrm>
              <a:off x="1010342" y="2515634"/>
              <a:ext cx="942984" cy="236188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9050">
              <a:solidFill>
                <a:srgbClr val="865B5B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Helvetica" charset="0"/>
                  <a:ea typeface="Helvetica" charset="0"/>
                  <a:cs typeface="Helvetica" charset="0"/>
                </a:rPr>
                <a:t>Q</a:t>
              </a:r>
            </a:p>
          </p:txBody>
        </p:sp>
        <p:sp>
          <p:nvSpPr>
            <p:cNvPr id="76" name="Rounded Rectangle 75"/>
            <p:cNvSpPr/>
            <p:nvPr/>
          </p:nvSpPr>
          <p:spPr>
            <a:xfrm>
              <a:off x="2170082" y="2515634"/>
              <a:ext cx="942984" cy="236188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9050">
              <a:solidFill>
                <a:srgbClr val="865B5B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Helvetica" charset="0"/>
                  <a:ea typeface="Helvetica" charset="0"/>
                  <a:cs typeface="Helvetica" charset="0"/>
                </a:rPr>
                <a:t>S</a:t>
              </a:r>
            </a:p>
          </p:txBody>
        </p:sp>
      </p:grpSp>
      <p:sp>
        <p:nvSpPr>
          <p:cNvPr id="28" name="Rounded Rectangle 27"/>
          <p:cNvSpPr/>
          <p:nvPr/>
        </p:nvSpPr>
        <p:spPr>
          <a:xfrm>
            <a:off x="3129595" y="1813695"/>
            <a:ext cx="397796" cy="294446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19050">
            <a:solidFill>
              <a:srgbClr val="3E3E3E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r>
              <a:rPr lang="en-US" sz="1100" dirty="0">
                <a:latin typeface="Helvetica" charset="0"/>
                <a:ea typeface="Helvetica" charset="0"/>
                <a:cs typeface="Helvetica" charset="0"/>
              </a:rPr>
              <a:t>code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5843752" y="1813146"/>
            <a:ext cx="230517" cy="294446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19050">
            <a:solidFill>
              <a:srgbClr val="3E3E3E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r>
              <a:rPr lang="en-US" sz="1100" dirty="0">
                <a:latin typeface="Helvetica" charset="0"/>
                <a:ea typeface="Helvetica" charset="0"/>
                <a:cs typeface="Helvetica" charset="0"/>
              </a:rPr>
              <a:t>lib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6591228" y="1813695"/>
            <a:ext cx="449035" cy="294446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19050">
            <a:solidFill>
              <a:srgbClr val="3E3E3E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r>
              <a:rPr lang="en-US" sz="1100" dirty="0">
                <a:latin typeface="Helvetica" charset="0"/>
                <a:ea typeface="Helvetica" charset="0"/>
                <a:cs typeface="Helvetica" charset="0"/>
              </a:rPr>
              <a:t>stack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2724272" y="1813695"/>
            <a:ext cx="351447" cy="294446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19050">
            <a:solidFill>
              <a:srgbClr val="3E3E3E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r>
              <a:rPr lang="en-US" sz="1100" dirty="0">
                <a:latin typeface="Helvetica" charset="0"/>
                <a:ea typeface="Helvetica" charset="0"/>
                <a:cs typeface="Helvetica" charset="0"/>
              </a:rPr>
              <a:t>glob</a:t>
            </a:r>
          </a:p>
        </p:txBody>
      </p:sp>
      <p:sp>
        <p:nvSpPr>
          <p:cNvPr id="86" name="Freeform 85"/>
          <p:cNvSpPr/>
          <p:nvPr/>
        </p:nvSpPr>
        <p:spPr>
          <a:xfrm>
            <a:off x="1802674" y="1436914"/>
            <a:ext cx="722812" cy="0"/>
          </a:xfrm>
          <a:custGeom>
            <a:avLst/>
            <a:gdLst>
              <a:gd name="connsiteX0" fmla="*/ 0 w 722812"/>
              <a:gd name="connsiteY0" fmla="*/ 0 h 0"/>
              <a:gd name="connsiteX1" fmla="*/ 722812 w 722812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812">
                <a:moveTo>
                  <a:pt x="0" y="0"/>
                </a:moveTo>
                <a:lnTo>
                  <a:pt x="722812" y="0"/>
                </a:lnTo>
              </a:path>
            </a:pathLst>
          </a:custGeom>
          <a:noFill/>
          <a:ln w="15875">
            <a:solidFill>
              <a:schemeClr val="tx1"/>
            </a:solidFill>
            <a:prstDash val="dash"/>
            <a:tailEnd type="triangle" w="med" len="lg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Freeform 86"/>
          <p:cNvSpPr/>
          <p:nvPr/>
        </p:nvSpPr>
        <p:spPr>
          <a:xfrm>
            <a:off x="1802674" y="1471749"/>
            <a:ext cx="748937" cy="513825"/>
          </a:xfrm>
          <a:custGeom>
            <a:avLst/>
            <a:gdLst>
              <a:gd name="connsiteX0" fmla="*/ 0 w 748937"/>
              <a:gd name="connsiteY0" fmla="*/ 0 h 513825"/>
              <a:gd name="connsiteX1" fmla="*/ 296092 w 748937"/>
              <a:gd name="connsiteY1" fmla="*/ 130628 h 513825"/>
              <a:gd name="connsiteX2" fmla="*/ 287383 w 748937"/>
              <a:gd name="connsiteY2" fmla="*/ 452845 h 513825"/>
              <a:gd name="connsiteX3" fmla="*/ 748937 w 748937"/>
              <a:gd name="connsiteY3" fmla="*/ 513805 h 51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8937" h="513825">
                <a:moveTo>
                  <a:pt x="0" y="0"/>
                </a:moveTo>
                <a:cubicBezTo>
                  <a:pt x="124097" y="27577"/>
                  <a:pt x="248195" y="55154"/>
                  <a:pt x="296092" y="130628"/>
                </a:cubicBezTo>
                <a:cubicBezTo>
                  <a:pt x="343989" y="206102"/>
                  <a:pt x="211909" y="388982"/>
                  <a:pt x="287383" y="452845"/>
                </a:cubicBezTo>
                <a:cubicBezTo>
                  <a:pt x="362857" y="516708"/>
                  <a:pt x="748937" y="513805"/>
                  <a:pt x="748937" y="513805"/>
                </a:cubicBezTo>
              </a:path>
            </a:pathLst>
          </a:custGeom>
          <a:noFill/>
          <a:ln w="15875">
            <a:solidFill>
              <a:schemeClr val="tx1"/>
            </a:solidFill>
            <a:prstDash val="dash"/>
            <a:tailEnd type="triangle" w="med" len="lg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1" name="Group 70"/>
          <p:cNvGrpSpPr/>
          <p:nvPr/>
        </p:nvGrpSpPr>
        <p:grpSpPr>
          <a:xfrm>
            <a:off x="2615188" y="3674660"/>
            <a:ext cx="4931337" cy="294446"/>
            <a:chOff x="2624480" y="2615982"/>
            <a:chExt cx="4931337" cy="294446"/>
          </a:xfrm>
        </p:grpSpPr>
        <p:sp>
          <p:nvSpPr>
            <p:cNvPr id="72" name="Rounded Rectangle 71"/>
            <p:cNvSpPr/>
            <p:nvPr/>
          </p:nvSpPr>
          <p:spPr>
            <a:xfrm>
              <a:off x="2624480" y="2615982"/>
              <a:ext cx="4613362" cy="294446"/>
            </a:xfrm>
            <a:prstGeom prst="roundRect">
              <a:avLst/>
            </a:prstGeom>
            <a:solidFill>
              <a:srgbClr val="BACDE6"/>
            </a:solidFill>
            <a:ln w="19050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dirty="0">
                <a:latin typeface="Helvetica" charset="0"/>
                <a:ea typeface="Helvetica" charset="0"/>
                <a:cs typeface="Helvetica" charset="0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7144522" y="2624705"/>
              <a:ext cx="4112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b="1">
                  <a:latin typeface="Helvetica" charset="0"/>
                  <a:ea typeface="Helvetica" charset="0"/>
                  <a:cs typeface="Helvetica" charset="0"/>
                </a:rPr>
                <a:t>B’’</a:t>
              </a:r>
              <a:endParaRPr lang="en-US" sz="1400" b="1">
                <a:latin typeface="Helvetica" charset="0"/>
                <a:ea typeface="Helvetica" charset="0"/>
                <a:cs typeface="Helvetica" charset="0"/>
              </a:endParaRPr>
            </a:p>
          </p:txBody>
        </p:sp>
      </p:grpSp>
      <p:sp>
        <p:nvSpPr>
          <p:cNvPr id="84" name="Freeform 83"/>
          <p:cNvSpPr/>
          <p:nvPr/>
        </p:nvSpPr>
        <p:spPr>
          <a:xfrm>
            <a:off x="1807389" y="4290229"/>
            <a:ext cx="722812" cy="0"/>
          </a:xfrm>
          <a:custGeom>
            <a:avLst/>
            <a:gdLst>
              <a:gd name="connsiteX0" fmla="*/ 0 w 722812"/>
              <a:gd name="connsiteY0" fmla="*/ 0 h 0"/>
              <a:gd name="connsiteX1" fmla="*/ 722812 w 722812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812">
                <a:moveTo>
                  <a:pt x="0" y="0"/>
                </a:moveTo>
                <a:lnTo>
                  <a:pt x="722812" y="0"/>
                </a:lnTo>
              </a:path>
            </a:pathLst>
          </a:custGeom>
          <a:noFill/>
          <a:ln w="15875">
            <a:solidFill>
              <a:schemeClr val="tx1"/>
            </a:solidFill>
            <a:prstDash val="dash"/>
            <a:tailEnd type="triangle" w="med" len="lg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reeform 84"/>
          <p:cNvSpPr/>
          <p:nvPr/>
        </p:nvSpPr>
        <p:spPr>
          <a:xfrm flipV="1">
            <a:off x="1807389" y="3823062"/>
            <a:ext cx="748937" cy="467165"/>
          </a:xfrm>
          <a:custGeom>
            <a:avLst/>
            <a:gdLst>
              <a:gd name="connsiteX0" fmla="*/ 0 w 748937"/>
              <a:gd name="connsiteY0" fmla="*/ 0 h 513825"/>
              <a:gd name="connsiteX1" fmla="*/ 296092 w 748937"/>
              <a:gd name="connsiteY1" fmla="*/ 130628 h 513825"/>
              <a:gd name="connsiteX2" fmla="*/ 287383 w 748937"/>
              <a:gd name="connsiteY2" fmla="*/ 452845 h 513825"/>
              <a:gd name="connsiteX3" fmla="*/ 748937 w 748937"/>
              <a:gd name="connsiteY3" fmla="*/ 513805 h 51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8937" h="513825">
                <a:moveTo>
                  <a:pt x="0" y="0"/>
                </a:moveTo>
                <a:cubicBezTo>
                  <a:pt x="124097" y="27577"/>
                  <a:pt x="248195" y="55154"/>
                  <a:pt x="296092" y="130628"/>
                </a:cubicBezTo>
                <a:cubicBezTo>
                  <a:pt x="343989" y="206102"/>
                  <a:pt x="211909" y="388982"/>
                  <a:pt x="287383" y="452845"/>
                </a:cubicBezTo>
                <a:cubicBezTo>
                  <a:pt x="362857" y="516708"/>
                  <a:pt x="748937" y="513805"/>
                  <a:pt x="748937" y="513805"/>
                </a:cubicBezTo>
              </a:path>
            </a:pathLst>
          </a:custGeom>
          <a:noFill/>
          <a:ln w="15875">
            <a:solidFill>
              <a:schemeClr val="tx1"/>
            </a:solidFill>
            <a:prstDash val="dash"/>
            <a:tailEnd type="triangle" w="med" len="lg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ounded Rectangle 102"/>
          <p:cNvSpPr/>
          <p:nvPr/>
        </p:nvSpPr>
        <p:spPr>
          <a:xfrm>
            <a:off x="3063659" y="3675839"/>
            <a:ext cx="563592" cy="294446"/>
          </a:xfrm>
          <a:prstGeom prst="roundRect">
            <a:avLst/>
          </a:prstGeom>
          <a:solidFill>
            <a:srgbClr val="B1B1B1"/>
          </a:solidFill>
          <a:ln w="19050">
            <a:solidFill>
              <a:srgbClr val="5F5F5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r>
              <a:rPr lang="en-US" sz="1100" dirty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rPr>
              <a:t>code</a:t>
            </a:r>
          </a:p>
        </p:txBody>
      </p:sp>
      <p:sp>
        <p:nvSpPr>
          <p:cNvPr id="105" name="Rounded Rectangle 104"/>
          <p:cNvSpPr/>
          <p:nvPr/>
        </p:nvSpPr>
        <p:spPr>
          <a:xfrm>
            <a:off x="6249551" y="3675839"/>
            <a:ext cx="230517" cy="294446"/>
          </a:xfrm>
          <a:prstGeom prst="roundRect">
            <a:avLst/>
          </a:prstGeom>
          <a:solidFill>
            <a:srgbClr val="B1B1B1"/>
          </a:solidFill>
          <a:ln w="19050">
            <a:solidFill>
              <a:srgbClr val="5F5F5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r>
              <a:rPr lang="en-US" sz="1100" dirty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rPr>
              <a:t>lib</a:t>
            </a:r>
          </a:p>
        </p:txBody>
      </p:sp>
      <p:sp>
        <p:nvSpPr>
          <p:cNvPr id="106" name="Rounded Rectangle 105"/>
          <p:cNvSpPr/>
          <p:nvPr/>
        </p:nvSpPr>
        <p:spPr>
          <a:xfrm>
            <a:off x="6581936" y="3675839"/>
            <a:ext cx="449035" cy="294446"/>
          </a:xfrm>
          <a:prstGeom prst="roundRect">
            <a:avLst/>
          </a:prstGeom>
          <a:solidFill>
            <a:srgbClr val="B1B1B1"/>
          </a:solidFill>
          <a:ln w="19050">
            <a:solidFill>
              <a:srgbClr val="5F5F5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r>
              <a:rPr lang="en-US" sz="1100" dirty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rPr>
              <a:t>stack</a:t>
            </a:r>
          </a:p>
        </p:txBody>
      </p:sp>
      <p:sp>
        <p:nvSpPr>
          <p:cNvPr id="107" name="Rounded Rectangle 106"/>
          <p:cNvSpPr/>
          <p:nvPr/>
        </p:nvSpPr>
        <p:spPr>
          <a:xfrm>
            <a:off x="2658336" y="3675839"/>
            <a:ext cx="351447" cy="294446"/>
          </a:xfrm>
          <a:prstGeom prst="roundRect">
            <a:avLst/>
          </a:prstGeom>
          <a:solidFill>
            <a:srgbClr val="B1B1B1"/>
          </a:solidFill>
          <a:ln w="19050">
            <a:solidFill>
              <a:srgbClr val="5F5F5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r>
              <a:rPr lang="en-US" sz="1100" dirty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rPr>
              <a:t>glob</a:t>
            </a:r>
          </a:p>
        </p:txBody>
      </p:sp>
      <p:grpSp>
        <p:nvGrpSpPr>
          <p:cNvPr id="108" name="Group 107"/>
          <p:cNvGrpSpPr/>
          <p:nvPr/>
        </p:nvGrpSpPr>
        <p:grpSpPr>
          <a:xfrm>
            <a:off x="3709195" y="3701719"/>
            <a:ext cx="2102724" cy="236188"/>
            <a:chOff x="1010342" y="2515634"/>
            <a:chExt cx="2102724" cy="236188"/>
          </a:xfrm>
        </p:grpSpPr>
        <p:sp>
          <p:nvSpPr>
            <p:cNvPr id="109" name="Rounded Rectangle 108"/>
            <p:cNvSpPr/>
            <p:nvPr/>
          </p:nvSpPr>
          <p:spPr>
            <a:xfrm>
              <a:off x="1010342" y="2515634"/>
              <a:ext cx="942984" cy="236188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9050">
              <a:solidFill>
                <a:srgbClr val="865B5B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Helvetica" charset="0"/>
                  <a:ea typeface="Helvetica" charset="0"/>
                  <a:cs typeface="Helvetica" charset="0"/>
                </a:rPr>
                <a:t>Q</a:t>
              </a:r>
            </a:p>
          </p:txBody>
        </p:sp>
        <p:sp>
          <p:nvSpPr>
            <p:cNvPr id="110" name="Rounded Rectangle 109"/>
            <p:cNvSpPr/>
            <p:nvPr/>
          </p:nvSpPr>
          <p:spPr>
            <a:xfrm>
              <a:off x="2170082" y="2515634"/>
              <a:ext cx="942984" cy="236188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9050">
              <a:solidFill>
                <a:srgbClr val="865B5B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Helvetica" charset="0"/>
                  <a:ea typeface="Helvetica" charset="0"/>
                  <a:cs typeface="Helvetica" charset="0"/>
                </a:rPr>
                <a:t>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94713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  <p:bldP spid="86" grpId="1" animBg="1"/>
      <p:bldP spid="87" grpId="0" animBg="1"/>
      <p:bldP spid="87" grpId="1" animBg="1"/>
      <p:bldP spid="84" grpId="0" animBg="1"/>
      <p:bldP spid="84" grpId="1" animBg="1"/>
      <p:bldP spid="85" grpId="0" animBg="1"/>
      <p:bldP spid="85" grpId="1" animBg="1"/>
      <p:bldP spid="103" grpId="0" animBg="1"/>
      <p:bldP spid="105" grpId="0" animBg="1"/>
      <p:bldP spid="106" grpId="0" animBg="1"/>
      <p:bldP spid="107" grpId="0" animBg="1"/>
    </p:bldLst>
  </p:timing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9617</TotalTime>
  <Words>1114</Words>
  <Application>Microsoft Office PowerPoint</Application>
  <PresentationFormat>On-screen Show (16:9)</PresentationFormat>
  <Paragraphs>528</Paragraphs>
  <Slides>17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Default Theme</vt:lpstr>
      <vt:lpstr>SpaceJMP: Programming with Multiple Virtual Address Spaces</vt:lpstr>
      <vt:lpstr>SpaceJMP: Programming with Multiple Virtual Address Spaces</vt:lpstr>
      <vt:lpstr>Enormous Demand for Data</vt:lpstr>
      <vt:lpstr>Memory-Centric Computing</vt:lpstr>
      <vt:lpstr>Sharing Pointer-Based Data</vt:lpstr>
      <vt:lpstr>What About Large Memories?</vt:lpstr>
      <vt:lpstr>Legacy Designs are Limiting</vt:lpstr>
      <vt:lpstr>SpaceJMP: VAS as First-Class Citizen</vt:lpstr>
      <vt:lpstr>SpaceJMP: Shared Address Spaces</vt:lpstr>
      <vt:lpstr>SpaceJMP: Lockable Segments</vt:lpstr>
      <vt:lpstr>Unobtrusive Implementation </vt:lpstr>
      <vt:lpstr>Unobtrusive Implementation </vt:lpstr>
      <vt:lpstr>Sharing Pointer-Rich Data</vt:lpstr>
      <vt:lpstr>Single-System Client-Server</vt:lpstr>
      <vt:lpstr>Single-System Client-Server</vt:lpstr>
      <vt:lpstr>Single-System Client-Server</vt:lpstr>
      <vt:lpstr>SpaceJMP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Alexander Merritt</dc:creator>
  <cp:lastModifiedBy>Izzat</cp:lastModifiedBy>
  <cp:revision>764</cp:revision>
  <dcterms:created xsi:type="dcterms:W3CDTF">2016-03-26T00:15:10Z</dcterms:created>
  <dcterms:modified xsi:type="dcterms:W3CDTF">2016-04-15T17:18:24Z</dcterms:modified>
</cp:coreProperties>
</file>