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18"/>
  </p:notesMasterIdLst>
  <p:sldIdLst>
    <p:sldId id="277" r:id="rId2"/>
    <p:sldId id="331" r:id="rId3"/>
    <p:sldId id="330" r:id="rId4"/>
    <p:sldId id="318" r:id="rId5"/>
    <p:sldId id="320" r:id="rId6"/>
    <p:sldId id="323" r:id="rId7"/>
    <p:sldId id="333" r:id="rId8"/>
    <p:sldId id="328" r:id="rId9"/>
    <p:sldId id="327" r:id="rId10"/>
    <p:sldId id="334" r:id="rId11"/>
    <p:sldId id="332" r:id="rId12"/>
    <p:sldId id="335" r:id="rId13"/>
    <p:sldId id="329" r:id="rId14"/>
    <p:sldId id="324" r:id="rId15"/>
    <p:sldId id="325" r:id="rId16"/>
    <p:sldId id="326" r:id="rId17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  <a:srgbClr val="840032"/>
    <a:srgbClr val="929292"/>
    <a:srgbClr val="910030"/>
    <a:srgbClr val="791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1"/>
    <p:restoredTop sz="94685"/>
  </p:normalViewPr>
  <p:slideViewPr>
    <p:cSldViewPr snapToGrid="0">
      <p:cViewPr varScale="1">
        <p:scale>
          <a:sx n="62" d="100"/>
          <a:sy n="62" d="100"/>
        </p:scale>
        <p:origin x="2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zat El Hajj" userId="f5853c79-3120-4ba7-8c01-fd988dc792a4" providerId="ADAL" clId="{FB60648D-45C3-4557-A6C2-34E9B32AF8AC}"/>
    <pc:docChg chg="undo addSld modSld">
      <pc:chgData name="Izzat El Hajj" userId="f5853c79-3120-4ba7-8c01-fd988dc792a4" providerId="ADAL" clId="{FB60648D-45C3-4557-A6C2-34E9B32AF8AC}" dt="2023-01-11T12:38:05.628" v="244" actId="20577"/>
      <pc:docMkLst>
        <pc:docMk/>
      </pc:docMkLst>
      <pc:sldChg chg="modSp">
        <pc:chgData name="Izzat El Hajj" userId="f5853c79-3120-4ba7-8c01-fd988dc792a4" providerId="ADAL" clId="{FB60648D-45C3-4557-A6C2-34E9B32AF8AC}" dt="2023-01-11T12:37:46.246" v="228" actId="20577"/>
        <pc:sldMkLst>
          <pc:docMk/>
          <pc:sldMk cId="2719707873" sldId="262"/>
        </pc:sldMkLst>
        <pc:spChg chg="mod">
          <ac:chgData name="Izzat El Hajj" userId="f5853c79-3120-4ba7-8c01-fd988dc792a4" providerId="ADAL" clId="{FB60648D-45C3-4557-A6C2-34E9B32AF8AC}" dt="2023-01-11T12:37:46.246" v="228" actId="20577"/>
          <ac:spMkLst>
            <pc:docMk/>
            <pc:sldMk cId="2719707873" sldId="262"/>
            <ac:spMk id="5" creationId="{C53CE83A-A161-4424-B753-2DD0A1687C67}"/>
          </ac:spMkLst>
        </pc:spChg>
      </pc:sldChg>
      <pc:sldChg chg="modSp">
        <pc:chgData name="Izzat El Hajj" userId="f5853c79-3120-4ba7-8c01-fd988dc792a4" providerId="ADAL" clId="{FB60648D-45C3-4557-A6C2-34E9B32AF8AC}" dt="2023-01-11T12:37:55.742" v="236" actId="20577"/>
        <pc:sldMkLst>
          <pc:docMk/>
          <pc:sldMk cId="323348346" sldId="269"/>
        </pc:sldMkLst>
        <pc:spChg chg="mod">
          <ac:chgData name="Izzat El Hajj" userId="f5853c79-3120-4ba7-8c01-fd988dc792a4" providerId="ADAL" clId="{FB60648D-45C3-4557-A6C2-34E9B32AF8AC}" dt="2023-01-11T12:37:55.742" v="236" actId="20577"/>
          <ac:spMkLst>
            <pc:docMk/>
            <pc:sldMk cId="323348346" sldId="269"/>
            <ac:spMk id="6" creationId="{BBD5B422-D523-49F9-9531-F2F0E327C15D}"/>
          </ac:spMkLst>
        </pc:spChg>
      </pc:sldChg>
      <pc:sldChg chg="modSp">
        <pc:chgData name="Izzat El Hajj" userId="f5853c79-3120-4ba7-8c01-fd988dc792a4" providerId="ADAL" clId="{FB60648D-45C3-4557-A6C2-34E9B32AF8AC}" dt="2023-01-11T12:38:05.628" v="244" actId="20577"/>
        <pc:sldMkLst>
          <pc:docMk/>
          <pc:sldMk cId="1477640242" sldId="270"/>
        </pc:sldMkLst>
        <pc:spChg chg="mod">
          <ac:chgData name="Izzat El Hajj" userId="f5853c79-3120-4ba7-8c01-fd988dc792a4" providerId="ADAL" clId="{FB60648D-45C3-4557-A6C2-34E9B32AF8AC}" dt="2023-01-11T12:38:05.628" v="244" actId="20577"/>
          <ac:spMkLst>
            <pc:docMk/>
            <pc:sldMk cId="1477640242" sldId="270"/>
            <ac:spMk id="5" creationId="{2421EBBF-214D-4177-A7A3-0302CCB240CE}"/>
          </ac:spMkLst>
        </pc:spChg>
      </pc:sldChg>
      <pc:sldChg chg="modSp add">
        <pc:chgData name="Izzat El Hajj" userId="f5853c79-3120-4ba7-8c01-fd988dc792a4" providerId="ADAL" clId="{FB60648D-45C3-4557-A6C2-34E9B32AF8AC}" dt="2023-01-11T12:34:15.026" v="43" actId="1036"/>
        <pc:sldMkLst>
          <pc:docMk/>
          <pc:sldMk cId="569635237" sldId="309"/>
        </pc:sldMkLst>
        <pc:spChg chg="mod">
          <ac:chgData name="Izzat El Hajj" userId="f5853c79-3120-4ba7-8c01-fd988dc792a4" providerId="ADAL" clId="{FB60648D-45C3-4557-A6C2-34E9B32AF8AC}" dt="2023-01-11T12:34:03.290" v="38" actId="20577"/>
          <ac:spMkLst>
            <pc:docMk/>
            <pc:sldMk cId="569635237" sldId="309"/>
            <ac:spMk id="6" creationId="{A08EE9E1-C1B1-4BF7-B096-B68CF54FE629}"/>
          </ac:spMkLst>
        </pc:spChg>
        <pc:spChg chg="mod">
          <ac:chgData name="Izzat El Hajj" userId="f5853c79-3120-4ba7-8c01-fd988dc792a4" providerId="ADAL" clId="{FB60648D-45C3-4557-A6C2-34E9B32AF8AC}" dt="2023-01-11T12:34:15.026" v="43" actId="1036"/>
          <ac:spMkLst>
            <pc:docMk/>
            <pc:sldMk cId="569635237" sldId="309"/>
            <ac:spMk id="8" creationId="{D6009EEE-9F1E-4B37-940B-6383B748BB80}"/>
          </ac:spMkLst>
        </pc:spChg>
      </pc:sldChg>
      <pc:sldChg chg="modSp add modAnim">
        <pc:chgData name="Izzat El Hajj" userId="f5853c79-3120-4ba7-8c01-fd988dc792a4" providerId="ADAL" clId="{FB60648D-45C3-4557-A6C2-34E9B32AF8AC}" dt="2023-01-11T12:37:33.693" v="220" actId="255"/>
        <pc:sldMkLst>
          <pc:docMk/>
          <pc:sldMk cId="4280398954" sldId="310"/>
        </pc:sldMkLst>
        <pc:spChg chg="mod">
          <ac:chgData name="Izzat El Hajj" userId="f5853c79-3120-4ba7-8c01-fd988dc792a4" providerId="ADAL" clId="{FB60648D-45C3-4557-A6C2-34E9B32AF8AC}" dt="2023-01-11T12:37:33.693" v="220" actId="255"/>
          <ac:spMkLst>
            <pc:docMk/>
            <pc:sldMk cId="4280398954" sldId="310"/>
            <ac:spMk id="5" creationId="{C53CE83A-A161-4424-B753-2DD0A1687C67}"/>
          </ac:spMkLst>
        </pc:spChg>
      </pc:sldChg>
    </pc:docChg>
  </pc:docChgLst>
  <pc:docChgLst>
    <pc:chgData name="Izzat El Hajj" userId="f5853c79-3120-4ba7-8c01-fd988dc792a4" providerId="ADAL" clId="{DF44F857-45CA-4AB5-862F-1B5C00D9A29E}"/>
    <pc:docChg chg="addSld modSld">
      <pc:chgData name="Izzat El Hajj" userId="f5853c79-3120-4ba7-8c01-fd988dc792a4" providerId="ADAL" clId="{DF44F857-45CA-4AB5-862F-1B5C00D9A29E}" dt="2022-12-05T09:03:39.451" v="90" actId="6549"/>
      <pc:docMkLst>
        <pc:docMk/>
      </pc:docMkLst>
      <pc:sldChg chg="modSp">
        <pc:chgData name="Izzat El Hajj" userId="f5853c79-3120-4ba7-8c01-fd988dc792a4" providerId="ADAL" clId="{DF44F857-45CA-4AB5-862F-1B5C00D9A29E}" dt="2022-12-05T09:03:39.451" v="90" actId="6549"/>
        <pc:sldMkLst>
          <pc:docMk/>
          <pc:sldMk cId="3352056712" sldId="267"/>
        </pc:sldMkLst>
        <pc:spChg chg="mod">
          <ac:chgData name="Izzat El Hajj" userId="f5853c79-3120-4ba7-8c01-fd988dc792a4" providerId="ADAL" clId="{DF44F857-45CA-4AB5-862F-1B5C00D9A29E}" dt="2022-12-05T09:03:39.451" v="90" actId="6549"/>
          <ac:spMkLst>
            <pc:docMk/>
            <pc:sldMk cId="3352056712" sldId="267"/>
            <ac:spMk id="6" creationId="{B7955187-B3A2-4606-811F-1424B4531387}"/>
          </ac:spMkLst>
        </pc:spChg>
      </pc:sldChg>
    </pc:docChg>
  </pc:docChgLst>
  <pc:docChgLst>
    <pc:chgData name="Izzat El Hajj" userId="f5853c79-3120-4ba7-8c01-fd988dc792a4" providerId="ADAL" clId="{9F36DA50-3547-4B81-BDFD-2D9751E3550A}"/>
    <pc:docChg chg="undo custSel addSld delSld modSld sldOrd">
      <pc:chgData name="Izzat El Hajj" userId="f5853c79-3120-4ba7-8c01-fd988dc792a4" providerId="ADAL" clId="{9F36DA50-3547-4B81-BDFD-2D9751E3550A}" dt="2023-01-11T10:26:11.779" v="1838" actId="20577"/>
      <pc:docMkLst>
        <pc:docMk/>
      </pc:docMkLst>
      <pc:sldChg chg="modTransition">
        <pc:chgData name="Izzat El Hajj" userId="f5853c79-3120-4ba7-8c01-fd988dc792a4" providerId="ADAL" clId="{9F36DA50-3547-4B81-BDFD-2D9751E3550A}" dt="2023-01-11T09:37:16.534" v="11"/>
        <pc:sldMkLst>
          <pc:docMk/>
          <pc:sldMk cId="2414513025" sldId="259"/>
        </pc:sldMkLst>
      </pc:sldChg>
      <pc:sldChg chg="delSp modSp delAnim modAnim">
        <pc:chgData name="Izzat El Hajj" userId="f5853c79-3120-4ba7-8c01-fd988dc792a4" providerId="ADAL" clId="{9F36DA50-3547-4B81-BDFD-2D9751E3550A}" dt="2023-01-11T09:49:59.232" v="813" actId="1035"/>
        <pc:sldMkLst>
          <pc:docMk/>
          <pc:sldMk cId="806208918" sldId="260"/>
        </pc:sldMkLst>
        <pc:spChg chg="mod">
          <ac:chgData name="Izzat El Hajj" userId="f5853c79-3120-4ba7-8c01-fd988dc792a4" providerId="ADAL" clId="{9F36DA50-3547-4B81-BDFD-2D9751E3550A}" dt="2023-01-11T09:49:01.997" v="709" actId="20577"/>
          <ac:spMkLst>
            <pc:docMk/>
            <pc:sldMk cId="806208918" sldId="260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49:41.529" v="753" actId="1035"/>
          <ac:spMkLst>
            <pc:docMk/>
            <pc:sldMk cId="806208918" sldId="260"/>
            <ac:spMk id="7" creationId="{4CD2D11F-1922-48FE-8996-B7860B2E9635}"/>
          </ac:spMkLst>
        </pc:spChg>
        <pc:spChg chg="mod">
          <ac:chgData name="Izzat El Hajj" userId="f5853c79-3120-4ba7-8c01-fd988dc792a4" providerId="ADAL" clId="{9F36DA50-3547-4B81-BDFD-2D9751E3550A}" dt="2023-01-11T09:49:59.232" v="813" actId="1035"/>
          <ac:spMkLst>
            <pc:docMk/>
            <pc:sldMk cId="806208918" sldId="260"/>
            <ac:spMk id="9" creationId="{EB7D8AF6-5176-4E7E-AA13-1EF4EE28B49B}"/>
          </ac:spMkLst>
        </pc:spChg>
        <pc:spChg chg="del mod">
          <ac:chgData name="Izzat El Hajj" userId="f5853c79-3120-4ba7-8c01-fd988dc792a4" providerId="ADAL" clId="{9F36DA50-3547-4B81-BDFD-2D9751E3550A}" dt="2023-01-11T09:49:17.787" v="711" actId="478"/>
          <ac:spMkLst>
            <pc:docMk/>
            <pc:sldMk cId="806208918" sldId="260"/>
            <ac:spMk id="10" creationId="{040B8251-2B81-4063-A30E-92AF80165EF9}"/>
          </ac:spMkLst>
        </pc:spChg>
        <pc:spChg chg="del mod">
          <ac:chgData name="Izzat El Hajj" userId="f5853c79-3120-4ba7-8c01-fd988dc792a4" providerId="ADAL" clId="{9F36DA50-3547-4B81-BDFD-2D9751E3550A}" dt="2023-01-11T09:49:17.787" v="711" actId="478"/>
          <ac:spMkLst>
            <pc:docMk/>
            <pc:sldMk cId="806208918" sldId="260"/>
            <ac:spMk id="11" creationId="{A02EDAB1-02AB-4D30-81E3-668758033A62}"/>
          </ac:spMkLst>
        </pc:spChg>
      </pc:sldChg>
      <pc:sldChg chg="modTransition">
        <pc:chgData name="Izzat El Hajj" userId="f5853c79-3120-4ba7-8c01-fd988dc792a4" providerId="ADAL" clId="{9F36DA50-3547-4B81-BDFD-2D9751E3550A}" dt="2023-01-11T09:37:19.423" v="12"/>
        <pc:sldMkLst>
          <pc:docMk/>
          <pc:sldMk cId="227510850" sldId="261"/>
        </pc:sldMkLst>
      </pc:sldChg>
      <pc:sldChg chg="modSp modAnim">
        <pc:chgData name="Izzat El Hajj" userId="f5853c79-3120-4ba7-8c01-fd988dc792a4" providerId="ADAL" clId="{9F36DA50-3547-4B81-BDFD-2D9751E3550A}" dt="2023-01-11T10:26:11.779" v="1838" actId="20577"/>
        <pc:sldMkLst>
          <pc:docMk/>
          <pc:sldMk cId="2719707873" sldId="262"/>
        </pc:sldMkLst>
        <pc:spChg chg="mod">
          <ac:chgData name="Izzat El Hajj" userId="f5853c79-3120-4ba7-8c01-fd988dc792a4" providerId="ADAL" clId="{9F36DA50-3547-4B81-BDFD-2D9751E3550A}" dt="2023-01-11T10:26:11.779" v="1838" actId="20577"/>
          <ac:spMkLst>
            <pc:docMk/>
            <pc:sldMk cId="2719707873" sldId="262"/>
            <ac:spMk id="5" creationId="{C53CE83A-A161-4424-B753-2DD0A1687C67}"/>
          </ac:spMkLst>
        </pc:spChg>
      </pc:sldChg>
      <pc:sldChg chg="ord modTransition">
        <pc:chgData name="Izzat El Hajj" userId="f5853c79-3120-4ba7-8c01-fd988dc792a4" providerId="ADAL" clId="{9F36DA50-3547-4B81-BDFD-2D9751E3550A}" dt="2023-01-11T10:19:50.957" v="1588"/>
        <pc:sldMkLst>
          <pc:docMk/>
          <pc:sldMk cId="2961426900" sldId="263"/>
        </pc:sldMkLst>
      </pc:sldChg>
      <pc:sldChg chg="modSp modTransition modAnim">
        <pc:chgData name="Izzat El Hajj" userId="f5853c79-3120-4ba7-8c01-fd988dc792a4" providerId="ADAL" clId="{9F36DA50-3547-4B81-BDFD-2D9751E3550A}" dt="2023-01-11T09:50:43.865" v="818"/>
        <pc:sldMkLst>
          <pc:docMk/>
          <pc:sldMk cId="2276008868" sldId="264"/>
        </pc:sldMkLst>
        <pc:spChg chg="mod">
          <ac:chgData name="Izzat El Hajj" userId="f5853c79-3120-4ba7-8c01-fd988dc792a4" providerId="ADAL" clId="{9F36DA50-3547-4B81-BDFD-2D9751E3550A}" dt="2023-01-11T09:44:06.753" v="386" actId="20577"/>
          <ac:spMkLst>
            <pc:docMk/>
            <pc:sldMk cId="2276008868" sldId="264"/>
            <ac:spMk id="6" creationId="{7624368E-BB1A-4FA1-B776-94C33E883C27}"/>
          </ac:spMkLst>
        </pc:spChg>
      </pc:sldChg>
      <pc:sldChg chg="modTransition">
        <pc:chgData name="Izzat El Hajj" userId="f5853c79-3120-4ba7-8c01-fd988dc792a4" providerId="ADAL" clId="{9F36DA50-3547-4B81-BDFD-2D9751E3550A}" dt="2023-01-11T09:46:33.779" v="523"/>
        <pc:sldMkLst>
          <pc:docMk/>
          <pc:sldMk cId="3548249498" sldId="265"/>
        </pc:sldMkLst>
      </pc:sldChg>
      <pc:sldChg chg="modTransition">
        <pc:chgData name="Izzat El Hajj" userId="f5853c79-3120-4ba7-8c01-fd988dc792a4" providerId="ADAL" clId="{9F36DA50-3547-4B81-BDFD-2D9751E3550A}" dt="2023-01-11T10:02:59.533" v="1353"/>
        <pc:sldMkLst>
          <pc:docMk/>
          <pc:sldMk cId="1126138343" sldId="266"/>
        </pc:sldMkLst>
      </pc:sldChg>
      <pc:sldChg chg="modTransition">
        <pc:chgData name="Izzat El Hajj" userId="f5853c79-3120-4ba7-8c01-fd988dc792a4" providerId="ADAL" clId="{9F36DA50-3547-4B81-BDFD-2D9751E3550A}" dt="2023-01-11T10:02:23.211" v="1315"/>
        <pc:sldMkLst>
          <pc:docMk/>
          <pc:sldMk cId="3352056712" sldId="267"/>
        </pc:sldMkLst>
      </pc:sldChg>
      <pc:sldChg chg="modSp modTransition modAnim">
        <pc:chgData name="Izzat El Hajj" userId="f5853c79-3120-4ba7-8c01-fd988dc792a4" providerId="ADAL" clId="{9F36DA50-3547-4B81-BDFD-2D9751E3550A}" dt="2023-01-11T10:15:22.245" v="1494"/>
        <pc:sldMkLst>
          <pc:docMk/>
          <pc:sldMk cId="323348346" sldId="269"/>
        </pc:sldMkLst>
        <pc:spChg chg="mod">
          <ac:chgData name="Izzat El Hajj" userId="f5853c79-3120-4ba7-8c01-fd988dc792a4" providerId="ADAL" clId="{9F36DA50-3547-4B81-BDFD-2D9751E3550A}" dt="2023-01-11T10:15:14.875" v="1492" actId="20577"/>
          <ac:spMkLst>
            <pc:docMk/>
            <pc:sldMk cId="323348346" sldId="269"/>
            <ac:spMk id="6" creationId="{BBD5B422-D523-49F9-9531-F2F0E327C15D}"/>
          </ac:spMkLst>
        </pc:spChg>
      </pc:sldChg>
      <pc:sldChg chg="modSp modTransition modAnim">
        <pc:chgData name="Izzat El Hajj" userId="f5853c79-3120-4ba7-8c01-fd988dc792a4" providerId="ADAL" clId="{9F36DA50-3547-4B81-BDFD-2D9751E3550A}" dt="2023-01-11T09:55:36.032" v="1172"/>
        <pc:sldMkLst>
          <pc:docMk/>
          <pc:sldMk cId="1477640242" sldId="270"/>
        </pc:sldMkLst>
        <pc:spChg chg="mod">
          <ac:chgData name="Izzat El Hajj" userId="f5853c79-3120-4ba7-8c01-fd988dc792a4" providerId="ADAL" clId="{9F36DA50-3547-4B81-BDFD-2D9751E3550A}" dt="2023-01-11T09:55:23.818" v="1169" actId="255"/>
          <ac:spMkLst>
            <pc:docMk/>
            <pc:sldMk cId="1477640242" sldId="270"/>
            <ac:spMk id="5" creationId="{2421EBBF-214D-4177-A7A3-0302CCB240CE}"/>
          </ac:spMkLst>
        </pc:spChg>
      </pc:sldChg>
      <pc:sldChg chg="modSp">
        <pc:chgData name="Izzat El Hajj" userId="f5853c79-3120-4ba7-8c01-fd988dc792a4" providerId="ADAL" clId="{9F36DA50-3547-4B81-BDFD-2D9751E3550A}" dt="2023-01-11T09:37:02.312" v="10" actId="20577"/>
        <pc:sldMkLst>
          <pc:docMk/>
          <pc:sldMk cId="2806152822" sldId="277"/>
        </pc:sldMkLst>
        <pc:spChg chg="mod">
          <ac:chgData name="Izzat El Hajj" userId="f5853c79-3120-4ba7-8c01-fd988dc792a4" providerId="ADAL" clId="{9F36DA50-3547-4B81-BDFD-2D9751E3550A}" dt="2023-01-11T09:37:02.312" v="10" actId="20577"/>
          <ac:spMkLst>
            <pc:docMk/>
            <pc:sldMk cId="2806152822" sldId="277"/>
            <ac:spMk id="4" creationId="{E308F1BE-2B69-E9C8-6539-BAE9D8042EDB}"/>
          </ac:spMkLst>
        </pc:spChg>
      </pc:sldChg>
      <pc:sldChg chg="del">
        <pc:chgData name="Izzat El Hajj" userId="f5853c79-3120-4ba7-8c01-fd988dc792a4" providerId="ADAL" clId="{9F36DA50-3547-4B81-BDFD-2D9751E3550A}" dt="2023-01-11T09:37:23.990" v="13" actId="2696"/>
        <pc:sldMkLst>
          <pc:docMk/>
          <pc:sldMk cId="3396612716" sldId="298"/>
        </pc:sldMkLst>
      </pc:sldChg>
      <pc:sldChg chg="del">
        <pc:chgData name="Izzat El Hajj" userId="f5853c79-3120-4ba7-8c01-fd988dc792a4" providerId="ADAL" clId="{9F36DA50-3547-4B81-BDFD-2D9751E3550A}" dt="2023-01-11T10:18:37.494" v="1495" actId="2696"/>
        <pc:sldMkLst>
          <pc:docMk/>
          <pc:sldMk cId="4272423139" sldId="299"/>
        </pc:sldMkLst>
      </pc:sldChg>
      <pc:sldChg chg="del">
        <pc:chgData name="Izzat El Hajj" userId="f5853c79-3120-4ba7-8c01-fd988dc792a4" providerId="ADAL" clId="{9F36DA50-3547-4B81-BDFD-2D9751E3550A}" dt="2023-01-11T10:18:40.137" v="1496" actId="2696"/>
        <pc:sldMkLst>
          <pc:docMk/>
          <pc:sldMk cId="1902001780" sldId="300"/>
        </pc:sldMkLst>
      </pc:sldChg>
      <pc:sldChg chg="del">
        <pc:chgData name="Izzat El Hajj" userId="f5853c79-3120-4ba7-8c01-fd988dc792a4" providerId="ADAL" clId="{9F36DA50-3547-4B81-BDFD-2D9751E3550A}" dt="2023-01-11T09:39:30.642" v="17" actId="2696"/>
        <pc:sldMkLst>
          <pc:docMk/>
          <pc:sldMk cId="1000920294" sldId="301"/>
        </pc:sldMkLst>
      </pc:sldChg>
      <pc:sldChg chg="addSp delSp modSp add modAnim">
        <pc:chgData name="Izzat El Hajj" userId="f5853c79-3120-4ba7-8c01-fd988dc792a4" providerId="ADAL" clId="{9F36DA50-3547-4B81-BDFD-2D9751E3550A}" dt="2023-01-11T09:50:12.377" v="815"/>
        <pc:sldMkLst>
          <pc:docMk/>
          <pc:sldMk cId="3465067756" sldId="302"/>
        </pc:sldMkLst>
        <pc:spChg chg="mod">
          <ac:chgData name="Izzat El Hajj" userId="f5853c79-3120-4ba7-8c01-fd988dc792a4" providerId="ADAL" clId="{9F36DA50-3547-4B81-BDFD-2D9751E3550A}" dt="2023-01-11T09:50:12.377" v="815"/>
          <ac:spMkLst>
            <pc:docMk/>
            <pc:sldMk cId="3465067756" sldId="302"/>
            <ac:spMk id="6" creationId="{A08EE9E1-C1B1-4BF7-B096-B68CF54FE629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7" creationId="{4CD2D11F-1922-48FE-8996-B7860B2E9635}"/>
          </ac:spMkLst>
        </pc:spChg>
        <pc:spChg chg="add mod ord">
          <ac:chgData name="Izzat El Hajj" userId="f5853c79-3120-4ba7-8c01-fd988dc792a4" providerId="ADAL" clId="{9F36DA50-3547-4B81-BDFD-2D9751E3550A}" dt="2023-01-11T09:41:26.327" v="132" actId="14100"/>
          <ac:spMkLst>
            <pc:docMk/>
            <pc:sldMk cId="3465067756" sldId="302"/>
            <ac:spMk id="8" creationId="{D6009EEE-9F1E-4B37-940B-6383B748BB80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9" creationId="{EB7D8AF6-5176-4E7E-AA13-1EF4EE28B49B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10" creationId="{040B8251-2B81-4063-A30E-92AF80165EF9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11" creationId="{A02EDAB1-02AB-4D30-81E3-668758033A62}"/>
          </ac:spMkLst>
        </pc:spChg>
      </pc:sldChg>
      <pc:sldChg chg="modSp add">
        <pc:chgData name="Izzat El Hajj" userId="f5853c79-3120-4ba7-8c01-fd988dc792a4" providerId="ADAL" clId="{9F36DA50-3547-4B81-BDFD-2D9751E3550A}" dt="2023-01-11T09:50:15.159" v="817"/>
        <pc:sldMkLst>
          <pc:docMk/>
          <pc:sldMk cId="450729296" sldId="303"/>
        </pc:sldMkLst>
        <pc:spChg chg="mod">
          <ac:chgData name="Izzat El Hajj" userId="f5853c79-3120-4ba7-8c01-fd988dc792a4" providerId="ADAL" clId="{9F36DA50-3547-4B81-BDFD-2D9751E3550A}" dt="2023-01-11T09:50:15.159" v="817"/>
          <ac:spMkLst>
            <pc:docMk/>
            <pc:sldMk cId="450729296" sldId="303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46:25.138" v="522" actId="14100"/>
          <ac:spMkLst>
            <pc:docMk/>
            <pc:sldMk cId="450729296" sldId="303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09:53:22.090" v="944" actId="14100"/>
        <pc:sldMkLst>
          <pc:docMk/>
          <pc:sldMk cId="1642904262" sldId="304"/>
        </pc:sldMkLst>
        <pc:spChg chg="mod">
          <ac:chgData name="Izzat El Hajj" userId="f5853c79-3120-4ba7-8c01-fd988dc792a4" providerId="ADAL" clId="{9F36DA50-3547-4B81-BDFD-2D9751E3550A}" dt="2023-01-11T09:53:10.379" v="859" actId="20577"/>
          <ac:spMkLst>
            <pc:docMk/>
            <pc:sldMk cId="1642904262" sldId="304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53:22.090" v="944" actId="14100"/>
          <ac:spMkLst>
            <pc:docMk/>
            <pc:sldMk cId="1642904262" sldId="304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2:12.378" v="1314" actId="14100"/>
        <pc:sldMkLst>
          <pc:docMk/>
          <pc:sldMk cId="4060562770" sldId="305"/>
        </pc:sldMkLst>
        <pc:spChg chg="mod">
          <ac:chgData name="Izzat El Hajj" userId="f5853c79-3120-4ba7-8c01-fd988dc792a4" providerId="ADAL" clId="{9F36DA50-3547-4B81-BDFD-2D9751E3550A}" dt="2023-01-11T10:02:03.552" v="1268" actId="20577"/>
          <ac:spMkLst>
            <pc:docMk/>
            <pc:sldMk cId="4060562770" sldId="305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2:12.378" v="1314" actId="14100"/>
          <ac:spMkLst>
            <pc:docMk/>
            <pc:sldMk cId="4060562770" sldId="305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2:46.505" v="1352" actId="14100"/>
        <pc:sldMkLst>
          <pc:docMk/>
          <pc:sldMk cId="3706293894" sldId="306"/>
        </pc:sldMkLst>
        <pc:spChg chg="mod">
          <ac:chgData name="Izzat El Hajj" userId="f5853c79-3120-4ba7-8c01-fd988dc792a4" providerId="ADAL" clId="{9F36DA50-3547-4B81-BDFD-2D9751E3550A}" dt="2023-01-11T10:02:37.634" v="1345"/>
          <ac:spMkLst>
            <pc:docMk/>
            <pc:sldMk cId="3706293894" sldId="306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2:46.505" v="1352" actId="14100"/>
          <ac:spMkLst>
            <pc:docMk/>
            <pc:sldMk cId="3706293894" sldId="306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3:55.874" v="1419" actId="14100"/>
        <pc:sldMkLst>
          <pc:docMk/>
          <pc:sldMk cId="3981105910" sldId="307"/>
        </pc:sldMkLst>
        <pc:spChg chg="mod">
          <ac:chgData name="Izzat El Hajj" userId="f5853c79-3120-4ba7-8c01-fd988dc792a4" providerId="ADAL" clId="{9F36DA50-3547-4B81-BDFD-2D9751E3550A}" dt="2023-01-11T10:03:41.954" v="1411" actId="20577"/>
          <ac:spMkLst>
            <pc:docMk/>
            <pc:sldMk cId="3981105910" sldId="307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3:55.874" v="1419" actId="14100"/>
          <ac:spMkLst>
            <pc:docMk/>
            <pc:sldMk cId="3981105910" sldId="307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19:25.945" v="1586" actId="14100"/>
        <pc:sldMkLst>
          <pc:docMk/>
          <pc:sldMk cId="2773534356" sldId="308"/>
        </pc:sldMkLst>
        <pc:spChg chg="mod">
          <ac:chgData name="Izzat El Hajj" userId="f5853c79-3120-4ba7-8c01-fd988dc792a4" providerId="ADAL" clId="{9F36DA50-3547-4B81-BDFD-2D9751E3550A}" dt="2023-01-11T10:19:15.263" v="1556" actId="20577"/>
          <ac:spMkLst>
            <pc:docMk/>
            <pc:sldMk cId="2773534356" sldId="308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19:25.945" v="1586" actId="14100"/>
          <ac:spMkLst>
            <pc:docMk/>
            <pc:sldMk cId="2773534356" sldId="308"/>
            <ac:spMk id="8" creationId="{D6009EEE-9F1E-4B37-940B-6383B748BB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ACCAF-C98E-67F4-6829-023556FF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346" y="5860690"/>
            <a:ext cx="637309" cy="63730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4C82F2F-50A4-6D35-BCB7-D0ECEF9ECC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02" y="2798782"/>
            <a:ext cx="5192997" cy="12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9945A-F0AD-07A8-152D-2BC4156C9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761" y="5860690"/>
            <a:ext cx="637309" cy="63730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C04993-E618-1C08-5E21-37EF7B8CA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1" y="1337399"/>
            <a:ext cx="4354327" cy="10568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47E8DB-3DF0-4D79-993C-C85FA1FD29D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6500053" y="1314347"/>
            <a:ext cx="2194560" cy="884017"/>
            <a:chOff x="3578225" y="1146175"/>
            <a:chExt cx="5038725" cy="2111375"/>
          </a:xfrm>
          <a:solidFill>
            <a:sysClr val="window" lastClr="FFFFFF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762A0B1-676A-4460-9C4B-97C65451DD4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26F25DB-AB65-429E-8AEB-718168AE1AF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3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9343331" y="614663"/>
            <a:ext cx="2019784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6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6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6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6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7979929" y="567029"/>
            <a:ext cx="337665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677" y="334366"/>
            <a:ext cx="452344" cy="452344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0" y="261516"/>
            <a:ext cx="2537978" cy="6160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FE9DBA-8BF0-4EAC-A73E-96E1891F07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3716" y="1476225"/>
            <a:ext cx="11984569" cy="526499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defRPr sz="2000"/>
            </a:lvl1pPr>
            <a:lvl2pPr marL="457200" indent="-228600">
              <a:buClr>
                <a:schemeClr val="tx1"/>
              </a:buClr>
              <a:defRPr sz="1800"/>
            </a:lvl2pPr>
            <a:lvl3pPr marL="685800" indent="-228600">
              <a:buClr>
                <a:schemeClr val="tx1"/>
              </a:buClr>
              <a:defRPr sz="1600"/>
            </a:lvl3pPr>
            <a:lvl4pPr marL="914400" indent="-228600">
              <a:buClr>
                <a:schemeClr val="tx1"/>
              </a:buClr>
              <a:defRPr sz="1400"/>
            </a:lvl4pPr>
            <a:lvl5pPr marL="1143000" indent="-228600">
              <a:buClr>
                <a:schemeClr val="tx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4130-4E40-4C11-A874-A4991F5BF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  <a:prstGeom prst="rect">
            <a:avLst/>
          </a:prstGeom>
        </p:spPr>
        <p:txBody>
          <a:bodyPr anchor="ctr" anchorCtr="0"/>
          <a:lstStyle>
            <a:lvl1pPr marL="0" indent="0" algn="ctr" rtl="0">
              <a:buNone/>
              <a:defRPr sz="2700" b="1"/>
            </a:lvl1pPr>
          </a:lstStyle>
          <a:p>
            <a:pPr lvl="0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3F19CC-30ED-474A-9053-D7A543ACCAC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0235" y="244473"/>
            <a:ext cx="1248492" cy="502920"/>
            <a:chOff x="3578225" y="1146175"/>
            <a:chExt cx="5038725" cy="21113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0FE35D5-9AD8-46A8-88A9-45FA65A16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6704B1C-204B-4F4F-A501-1C1E13A20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31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9343331" y="614663"/>
            <a:ext cx="2019784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6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6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6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6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7979929" y="567029"/>
            <a:ext cx="337665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677" y="334366"/>
            <a:ext cx="452344" cy="452344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0" y="261516"/>
            <a:ext cx="2537978" cy="6160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4130-4E40-4C11-A874-A4991F5BF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  <a:prstGeom prst="rect">
            <a:avLst/>
          </a:prstGeom>
        </p:spPr>
        <p:txBody>
          <a:bodyPr anchor="ctr" anchorCtr="0"/>
          <a:lstStyle>
            <a:lvl1pPr marL="0" indent="0" algn="ctr" rtl="0">
              <a:buNone/>
              <a:defRPr sz="2700" b="1"/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23F947-3018-48A5-A287-A9ACBFD258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0235" y="244473"/>
            <a:ext cx="1248492" cy="502920"/>
            <a:chOff x="3578225" y="1146175"/>
            <a:chExt cx="5038725" cy="21113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CC8B8F6-EE85-4155-A697-066E25882B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304A201-0C34-4980-B7BA-C2A446FFD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69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9343331" y="614663"/>
            <a:ext cx="2019784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6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6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6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6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7979929" y="567029"/>
            <a:ext cx="337665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677" y="334366"/>
            <a:ext cx="452344" cy="452344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0" y="261516"/>
            <a:ext cx="2537978" cy="61601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B28EAC3-4D38-4EB1-8A6A-2568089202E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0235" y="244473"/>
            <a:ext cx="1248492" cy="502920"/>
            <a:chOff x="3578225" y="1146175"/>
            <a:chExt cx="5038725" cy="21113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D667653-59C9-4897-8400-A10F98966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7E995C8-99AE-4904-9F05-512610259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92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05BC3-51DC-67D4-4676-85727F5BD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346" y="5860690"/>
            <a:ext cx="637309" cy="63730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42793F7-ECFB-C44D-E3A0-65DCB075A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4864998"/>
            <a:ext cx="3067050" cy="7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9945A-F0AD-07A8-152D-2BC4156C9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761" y="5860690"/>
            <a:ext cx="637309" cy="63730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C04993-E618-1C08-5E21-37EF7B8CA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1" y="1337399"/>
            <a:ext cx="4354327" cy="10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68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3" r:id="rId3"/>
    <p:sldLayoutId id="2147483661" r:id="rId4"/>
    <p:sldLayoutId id="2147483660" r:id="rId5"/>
    <p:sldLayoutId id="2147483657" r:id="rId6"/>
    <p:sldLayoutId id="214748367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B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png"/><Relationship Id="rId18" Type="http://schemas.openxmlformats.org/officeDocument/2006/relationships/image" Target="../media/image18.svg"/><Relationship Id="rId3" Type="http://schemas.openxmlformats.org/officeDocument/2006/relationships/image" Target="../media/image11.svg"/><Relationship Id="rId7" Type="http://schemas.openxmlformats.org/officeDocument/2006/relationships/image" Target="../media/image20.svg"/><Relationship Id="rId12" Type="http://schemas.openxmlformats.org/officeDocument/2006/relationships/image" Target="../media/image16.svg"/><Relationship Id="rId17" Type="http://schemas.openxmlformats.org/officeDocument/2006/relationships/image" Target="../media/image17.png"/><Relationship Id="rId2" Type="http://schemas.openxmlformats.org/officeDocument/2006/relationships/image" Target="../media/image10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svg"/><Relationship Id="rId1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American university of beirut:…">
            <a:extLst>
              <a:ext uri="{FF2B5EF4-FFF2-40B4-BE49-F238E27FC236}">
                <a16:creationId xmlns:a16="http://schemas.microsoft.com/office/drawing/2014/main" id="{B99A7999-4916-D2C4-6B0B-D7B6942D8F7E}"/>
              </a:ext>
            </a:extLst>
          </p:cNvPr>
          <p:cNvSpPr txBox="1"/>
          <p:nvPr/>
        </p:nvSpPr>
        <p:spPr>
          <a:xfrm>
            <a:off x="882761" y="3210185"/>
            <a:ext cx="10199370" cy="364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90000"/>
              </a:lnSpc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250" dirty="0">
                <a:latin typeface="Helvetica" pitchFamily="2" charset="0"/>
              </a:rPr>
              <a:t>Serverless Graph Analytics on Multi‑Instance GPUs</a:t>
            </a:r>
            <a:endParaRPr sz="2250" dirty="0">
              <a:latin typeface="Helvetica" pitchFamily="2" charset="0"/>
            </a:endParaRPr>
          </a:p>
        </p:txBody>
      </p:sp>
      <p:sp>
        <p:nvSpPr>
          <p:cNvPr id="3" name="Fadlo R. Khuri, MD">
            <a:extLst>
              <a:ext uri="{FF2B5EF4-FFF2-40B4-BE49-F238E27FC236}">
                <a16:creationId xmlns:a16="http://schemas.microsoft.com/office/drawing/2014/main" id="{E1EB0969-EA77-FFED-502D-1CC99BA09EA2}"/>
              </a:ext>
            </a:extLst>
          </p:cNvPr>
          <p:cNvSpPr txBox="1"/>
          <p:nvPr/>
        </p:nvSpPr>
        <p:spPr>
          <a:xfrm>
            <a:off x="882760" y="4116017"/>
            <a:ext cx="10073262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defRPr sz="35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r>
              <a:rPr lang="en-US" sz="1750" dirty="0">
                <a:latin typeface="Helvetica" pitchFamily="2" charset="0"/>
              </a:rPr>
              <a:t>Mohammad </a:t>
            </a:r>
            <a:r>
              <a:rPr lang="en-US" sz="1750" dirty="0" err="1">
                <a:latin typeface="Helvetica" pitchFamily="2" charset="0"/>
              </a:rPr>
              <a:t>Sonji</a:t>
            </a:r>
            <a:r>
              <a:rPr lang="en-US" sz="1750" dirty="0">
                <a:latin typeface="Helvetica" pitchFamily="2" charset="0"/>
              </a:rPr>
              <a:t> (AUB), Mohammed </a:t>
            </a:r>
            <a:r>
              <a:rPr lang="en-US" sz="1750" dirty="0" err="1">
                <a:latin typeface="Helvetica" pitchFamily="2" charset="0"/>
              </a:rPr>
              <a:t>Baydoun</a:t>
            </a:r>
            <a:r>
              <a:rPr lang="en-US" sz="1750" dirty="0">
                <a:latin typeface="Helvetica" pitchFamily="2" charset="0"/>
              </a:rPr>
              <a:t> (AUB), Aditya </a:t>
            </a:r>
            <a:r>
              <a:rPr lang="en-US" sz="1750" dirty="0" err="1">
                <a:latin typeface="Helvetica" pitchFamily="2" charset="0"/>
              </a:rPr>
              <a:t>Dhakal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dirty="0" err="1">
                <a:latin typeface="Helvetica" pitchFamily="2" charset="0"/>
              </a:rPr>
              <a:t>Gourav</a:t>
            </a:r>
            <a:r>
              <a:rPr lang="en-US" sz="1750" dirty="0">
                <a:latin typeface="Helvetica" pitchFamily="2" charset="0"/>
              </a:rPr>
              <a:t> </a:t>
            </a:r>
            <a:r>
              <a:rPr lang="en-US" sz="1750" dirty="0" err="1">
                <a:latin typeface="Helvetica" pitchFamily="2" charset="0"/>
              </a:rPr>
              <a:t>Rattihalli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dirty="0" err="1">
                <a:latin typeface="Helvetica" pitchFamily="2" charset="0"/>
              </a:rPr>
              <a:t>Dejan</a:t>
            </a:r>
            <a:r>
              <a:rPr lang="en-US" sz="1750" dirty="0">
                <a:latin typeface="Helvetica" pitchFamily="2" charset="0"/>
              </a:rPr>
              <a:t> </a:t>
            </a:r>
            <a:r>
              <a:rPr lang="en-US" sz="1750" dirty="0" err="1">
                <a:latin typeface="Helvetica" pitchFamily="2" charset="0"/>
              </a:rPr>
              <a:t>Milojicic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u="sng" dirty="0">
                <a:latin typeface="Helvetica" pitchFamily="2" charset="0"/>
              </a:rPr>
              <a:t>Izzat El Hajj</a:t>
            </a:r>
            <a:r>
              <a:rPr lang="en-US" sz="1750" dirty="0">
                <a:latin typeface="Helvetica" pitchFamily="2" charset="0"/>
              </a:rPr>
              <a:t> (AUB)</a:t>
            </a:r>
            <a:endParaRPr sz="1750" dirty="0">
              <a:latin typeface="Helvetica" pitchFamily="2" charset="0"/>
            </a:endParaRPr>
          </a:p>
        </p:txBody>
      </p:sp>
      <p:sp>
        <p:nvSpPr>
          <p:cNvPr id="4" name="Board of Trustees - August 16, 2022">
            <a:extLst>
              <a:ext uri="{FF2B5EF4-FFF2-40B4-BE49-F238E27FC236}">
                <a16:creationId xmlns:a16="http://schemas.microsoft.com/office/drawing/2014/main" id="{E308F1BE-2B69-E9C8-6539-BAE9D8042EDB}"/>
              </a:ext>
            </a:extLst>
          </p:cNvPr>
          <p:cNvSpPr txBox="1"/>
          <p:nvPr/>
        </p:nvSpPr>
        <p:spPr>
          <a:xfrm>
            <a:off x="882761" y="4902072"/>
            <a:ext cx="6293390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1350" dirty="0">
                <a:latin typeface="Helvetica" pitchFamily="2" charset="0"/>
              </a:rPr>
              <a:t>The Workshop on Graphs, Architectures, Programming, and Learning (GrAPL’25)</a:t>
            </a:r>
            <a:endParaRPr sz="1350" dirty="0">
              <a:latin typeface="Helvetica" pitchFamily="2" charset="0"/>
            </a:endParaRPr>
          </a:p>
        </p:txBody>
      </p:sp>
      <p:sp>
        <p:nvSpPr>
          <p:cNvPr id="5" name="Office of the President  |  American University of Beirut">
            <a:extLst>
              <a:ext uri="{FF2B5EF4-FFF2-40B4-BE49-F238E27FC236}">
                <a16:creationId xmlns:a16="http://schemas.microsoft.com/office/drawing/2014/main" id="{6C68B999-77D6-85F7-7025-4018B821B740}"/>
              </a:ext>
            </a:extLst>
          </p:cNvPr>
          <p:cNvSpPr txBox="1"/>
          <p:nvPr/>
        </p:nvSpPr>
        <p:spPr>
          <a:xfrm>
            <a:off x="887117" y="5151569"/>
            <a:ext cx="1051570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457200">
              <a:defRPr sz="27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pPr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1350" dirty="0">
                <a:latin typeface="Helvetica" pitchFamily="2" charset="0"/>
              </a:rPr>
              <a:t>June 4, 2025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DAB7E1E-D463-1727-8D2A-93A0A65FF17B}"/>
              </a:ext>
            </a:extLst>
          </p:cNvPr>
          <p:cNvSpPr/>
          <p:nvPr/>
        </p:nvSpPr>
        <p:spPr>
          <a:xfrm>
            <a:off x="891741" y="4814085"/>
            <a:ext cx="4065614" cy="0"/>
          </a:xfrm>
          <a:prstGeom prst="line">
            <a:avLst/>
          </a:prstGeom>
          <a:ln w="25400" cap="rnd">
            <a:solidFill>
              <a:srgbClr val="FFFFFF">
                <a:alpha val="66798"/>
              </a:srgbClr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54B91-DDCF-4122-828F-3804247D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429000"/>
            <a:ext cx="3" cy="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75309A-B83B-7C48-ABB3-D05A4C1740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Each Function on Each Dataset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74A8C-72B3-0BAC-A8B6-F1E063BDA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57" y="1400298"/>
            <a:ext cx="10402486" cy="498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44DFDC-954C-4244-AFED-A01DC3A93264}"/>
              </a:ext>
            </a:extLst>
          </p:cNvPr>
          <p:cNvSpPr txBox="1"/>
          <p:nvPr/>
        </p:nvSpPr>
        <p:spPr>
          <a:xfrm>
            <a:off x="103982" y="6373076"/>
            <a:ext cx="11984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lang="en-US" b="1" u="sng" dirty="0">
                <a:solidFill>
                  <a:schemeClr val="tx1"/>
                </a:solidFill>
              </a:rPr>
              <a:t>Observation #4:</a:t>
            </a:r>
            <a:r>
              <a:rPr lang="en-US" dirty="0">
                <a:solidFill>
                  <a:schemeClr val="tx1"/>
                </a:solidFill>
              </a:rPr>
              <a:t> Best MIG configuration depends on the function invoked (to a lesser extent)</a:t>
            </a:r>
          </a:p>
        </p:txBody>
      </p:sp>
    </p:spTree>
    <p:extLst>
      <p:ext uri="{BB962C8B-B14F-4D97-AF65-F5344CB8AC3E}">
        <p14:creationId xmlns:p14="http://schemas.microsoft.com/office/powerpoint/2010/main" val="3007416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FE0FD2-AF74-B452-2FB2-456BB160A0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Experimental Setup With Multiple Functions and Datasets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21C1CEE-E1A7-8F1A-0056-F2469A971D04}"/>
              </a:ext>
            </a:extLst>
          </p:cNvPr>
          <p:cNvSpPr/>
          <p:nvPr/>
        </p:nvSpPr>
        <p:spPr>
          <a:xfrm>
            <a:off x="1060860" y="2547834"/>
            <a:ext cx="1011140" cy="1119957"/>
          </a:xfrm>
          <a:custGeom>
            <a:avLst/>
            <a:gdLst/>
            <a:ahLst/>
            <a:cxnLst/>
            <a:rect l="l" t="t" r="r" b="b"/>
            <a:pathLst>
              <a:path w="955801" h="1003227">
                <a:moveTo>
                  <a:pt x="0" y="0"/>
                </a:moveTo>
                <a:lnTo>
                  <a:pt x="955802" y="0"/>
                </a:lnTo>
                <a:lnTo>
                  <a:pt x="955802" y="1003226"/>
                </a:lnTo>
                <a:lnTo>
                  <a:pt x="0" y="100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D5F09658-05EC-ADC8-3F2E-2FA5B26E3927}"/>
              </a:ext>
            </a:extLst>
          </p:cNvPr>
          <p:cNvGrpSpPr/>
          <p:nvPr/>
        </p:nvGrpSpPr>
        <p:grpSpPr>
          <a:xfrm>
            <a:off x="2498599" y="1941480"/>
            <a:ext cx="5606002" cy="2622713"/>
            <a:chOff x="0" y="-47625"/>
            <a:chExt cx="1149284" cy="618760"/>
          </a:xfrm>
        </p:grpSpPr>
        <p:sp>
          <p:nvSpPr>
            <p:cNvPr id="87" name="Freeform 4">
              <a:extLst>
                <a:ext uri="{FF2B5EF4-FFF2-40B4-BE49-F238E27FC236}">
                  <a16:creationId xmlns:a16="http://schemas.microsoft.com/office/drawing/2014/main" id="{AD40419A-FB9D-356D-8990-B2025B12FA2F}"/>
                </a:ext>
              </a:extLst>
            </p:cNvPr>
            <p:cNvSpPr/>
            <p:nvPr/>
          </p:nvSpPr>
          <p:spPr>
            <a:xfrm>
              <a:off x="0" y="0"/>
              <a:ext cx="1149284" cy="541092"/>
            </a:xfrm>
            <a:custGeom>
              <a:avLst/>
              <a:gdLst/>
              <a:ahLst/>
              <a:cxnLst/>
              <a:rect l="l" t="t" r="r" b="b"/>
              <a:pathLst>
                <a:path w="1149284" h="571135">
                  <a:moveTo>
                    <a:pt x="90483" y="0"/>
                  </a:moveTo>
                  <a:lnTo>
                    <a:pt x="1058801" y="0"/>
                  </a:lnTo>
                  <a:cubicBezTo>
                    <a:pt x="1108773" y="0"/>
                    <a:pt x="1149284" y="40510"/>
                    <a:pt x="1149284" y="90483"/>
                  </a:cubicBezTo>
                  <a:lnTo>
                    <a:pt x="1149284" y="480653"/>
                  </a:lnTo>
                  <a:cubicBezTo>
                    <a:pt x="1149284" y="530625"/>
                    <a:pt x="1108773" y="571135"/>
                    <a:pt x="1058801" y="571135"/>
                  </a:cubicBezTo>
                  <a:lnTo>
                    <a:pt x="90483" y="571135"/>
                  </a:lnTo>
                  <a:cubicBezTo>
                    <a:pt x="40510" y="571135"/>
                    <a:pt x="0" y="530625"/>
                    <a:pt x="0" y="480653"/>
                  </a:cubicBezTo>
                  <a:lnTo>
                    <a:pt x="0" y="90483"/>
                  </a:lnTo>
                  <a:cubicBezTo>
                    <a:pt x="0" y="40510"/>
                    <a:pt x="40510" y="0"/>
                    <a:pt x="904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Box 5">
              <a:extLst>
                <a:ext uri="{FF2B5EF4-FFF2-40B4-BE49-F238E27FC236}">
                  <a16:creationId xmlns:a16="http://schemas.microsoft.com/office/drawing/2014/main" id="{4C3F6E06-3C57-042F-CFD3-C34329CFA510}"/>
                </a:ext>
              </a:extLst>
            </p:cNvPr>
            <p:cNvSpPr txBox="1"/>
            <p:nvPr/>
          </p:nvSpPr>
          <p:spPr>
            <a:xfrm>
              <a:off x="0" y="-47625"/>
              <a:ext cx="1149284" cy="618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sp>
        <p:nvSpPr>
          <p:cNvPr id="86" name="Freeform 8">
            <a:extLst>
              <a:ext uri="{FF2B5EF4-FFF2-40B4-BE49-F238E27FC236}">
                <a16:creationId xmlns:a16="http://schemas.microsoft.com/office/drawing/2014/main" id="{56303113-670E-5A54-3407-062852778188}"/>
              </a:ext>
            </a:extLst>
          </p:cNvPr>
          <p:cNvSpPr>
            <a:spLocks noChangeAspect="1"/>
          </p:cNvSpPr>
          <p:nvPr/>
        </p:nvSpPr>
        <p:spPr>
          <a:xfrm>
            <a:off x="2804559" y="3000665"/>
            <a:ext cx="868490" cy="740664"/>
          </a:xfrm>
          <a:custGeom>
            <a:avLst/>
            <a:gdLst/>
            <a:ahLst/>
            <a:cxnLst/>
            <a:rect l="l" t="t" r="r" b="b"/>
            <a:pathLst>
              <a:path w="697515" h="563706">
                <a:moveTo>
                  <a:pt x="0" y="0"/>
                </a:moveTo>
                <a:lnTo>
                  <a:pt x="697514" y="0"/>
                </a:lnTo>
                <a:lnTo>
                  <a:pt x="697514" y="563706"/>
                </a:lnTo>
                <a:lnTo>
                  <a:pt x="0" y="56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06F9D7FF-80EA-5284-89BE-8536DE950764}"/>
              </a:ext>
            </a:extLst>
          </p:cNvPr>
          <p:cNvSpPr/>
          <p:nvPr/>
        </p:nvSpPr>
        <p:spPr>
          <a:xfrm>
            <a:off x="4108003" y="1716469"/>
            <a:ext cx="721466" cy="739444"/>
          </a:xfrm>
          <a:custGeom>
            <a:avLst/>
            <a:gdLst/>
            <a:ahLst/>
            <a:cxnLst/>
            <a:rect l="l" t="t" r="r" b="b"/>
            <a:pathLst>
              <a:path w="681981" h="662374">
                <a:moveTo>
                  <a:pt x="0" y="0"/>
                </a:moveTo>
                <a:lnTo>
                  <a:pt x="681981" y="0"/>
                </a:lnTo>
                <a:lnTo>
                  <a:pt x="681981" y="662374"/>
                </a:lnTo>
                <a:lnTo>
                  <a:pt x="0" y="66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077F046B-110C-9BF5-4733-CBFA4DC9DA5A}"/>
              </a:ext>
            </a:extLst>
          </p:cNvPr>
          <p:cNvGrpSpPr/>
          <p:nvPr/>
        </p:nvGrpSpPr>
        <p:grpSpPr>
          <a:xfrm>
            <a:off x="3992232" y="2434773"/>
            <a:ext cx="2486124" cy="1810426"/>
            <a:chOff x="-52280" y="-47625"/>
            <a:chExt cx="617605" cy="427122"/>
          </a:xfrm>
        </p:grpSpPr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876422B2-F18D-3ED9-EC62-34B81EBFEB76}"/>
                </a:ext>
              </a:extLst>
            </p:cNvPr>
            <p:cNvSpPr/>
            <p:nvPr/>
          </p:nvSpPr>
          <p:spPr>
            <a:xfrm>
              <a:off x="-52280" y="0"/>
              <a:ext cx="617605" cy="366471"/>
            </a:xfrm>
            <a:custGeom>
              <a:avLst/>
              <a:gdLst/>
              <a:ahLst/>
              <a:cxnLst/>
              <a:rect l="l" t="t" r="r" b="b"/>
              <a:pathLst>
                <a:path w="527011" h="379497">
                  <a:moveTo>
                    <a:pt x="189749" y="0"/>
                  </a:moveTo>
                  <a:lnTo>
                    <a:pt x="337262" y="0"/>
                  </a:lnTo>
                  <a:cubicBezTo>
                    <a:pt x="442058" y="0"/>
                    <a:pt x="527011" y="84953"/>
                    <a:pt x="527011" y="189749"/>
                  </a:cubicBezTo>
                  <a:lnTo>
                    <a:pt x="527011" y="189749"/>
                  </a:lnTo>
                  <a:cubicBezTo>
                    <a:pt x="527011" y="294544"/>
                    <a:pt x="442058" y="379497"/>
                    <a:pt x="337262" y="379497"/>
                  </a:cubicBezTo>
                  <a:lnTo>
                    <a:pt x="189749" y="379497"/>
                  </a:lnTo>
                  <a:cubicBezTo>
                    <a:pt x="84953" y="379497"/>
                    <a:pt x="0" y="294544"/>
                    <a:pt x="0" y="189749"/>
                  </a:cubicBezTo>
                  <a:lnTo>
                    <a:pt x="0" y="189749"/>
                  </a:lnTo>
                  <a:cubicBezTo>
                    <a:pt x="0" y="84953"/>
                    <a:pt x="84953" y="0"/>
                    <a:pt x="1897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Box 15">
              <a:extLst>
                <a:ext uri="{FF2B5EF4-FFF2-40B4-BE49-F238E27FC236}">
                  <a16:creationId xmlns:a16="http://schemas.microsoft.com/office/drawing/2014/main" id="{357B7EE4-8798-F968-A330-783F9029B55E}"/>
                </a:ext>
              </a:extLst>
            </p:cNvPr>
            <p:cNvSpPr txBox="1"/>
            <p:nvPr/>
          </p:nvSpPr>
          <p:spPr>
            <a:xfrm>
              <a:off x="0" y="-47625"/>
              <a:ext cx="527011" cy="42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40E7CBAA-B75B-0CC6-CA5A-591572F159F5}"/>
              </a:ext>
            </a:extLst>
          </p:cNvPr>
          <p:cNvGrpSpPr/>
          <p:nvPr/>
        </p:nvGrpSpPr>
        <p:grpSpPr>
          <a:xfrm>
            <a:off x="4578540" y="3502661"/>
            <a:ext cx="599587" cy="632718"/>
            <a:chOff x="0" y="0"/>
            <a:chExt cx="812800" cy="812800"/>
          </a:xfrm>
        </p:grpSpPr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66F8749B-585B-97A5-C1A0-EF6C744B81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18">
              <a:extLst>
                <a:ext uri="{FF2B5EF4-FFF2-40B4-BE49-F238E27FC236}">
                  <a16:creationId xmlns:a16="http://schemas.microsoft.com/office/drawing/2014/main" id="{4BB4F661-82C4-A50F-82F1-8C5D02B2DFF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Freeform 19">
            <a:extLst>
              <a:ext uri="{FF2B5EF4-FFF2-40B4-BE49-F238E27FC236}">
                <a16:creationId xmlns:a16="http://schemas.microsoft.com/office/drawing/2014/main" id="{FE3C817C-F010-62B9-5E9E-24F8F022377A}"/>
              </a:ext>
            </a:extLst>
          </p:cNvPr>
          <p:cNvSpPr/>
          <p:nvPr/>
        </p:nvSpPr>
        <p:spPr>
          <a:xfrm>
            <a:off x="4690670" y="3571478"/>
            <a:ext cx="375327" cy="495084"/>
          </a:xfrm>
          <a:custGeom>
            <a:avLst/>
            <a:gdLst/>
            <a:ahLst/>
            <a:cxnLst/>
            <a:rect l="l" t="t" r="r" b="b"/>
            <a:pathLst>
              <a:path w="354786" h="443483">
                <a:moveTo>
                  <a:pt x="0" y="0"/>
                </a:moveTo>
                <a:lnTo>
                  <a:pt x="354786" y="0"/>
                </a:lnTo>
                <a:lnTo>
                  <a:pt x="354786" y="443483"/>
                </a:lnTo>
                <a:lnTo>
                  <a:pt x="0" y="44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EC1349C5-EF93-2D77-96CB-0D9043C829F6}"/>
              </a:ext>
            </a:extLst>
          </p:cNvPr>
          <p:cNvGrpSpPr/>
          <p:nvPr/>
        </p:nvGrpSpPr>
        <p:grpSpPr>
          <a:xfrm>
            <a:off x="5599800" y="2806592"/>
            <a:ext cx="599587" cy="632718"/>
            <a:chOff x="0" y="0"/>
            <a:chExt cx="812800" cy="812800"/>
          </a:xfrm>
        </p:grpSpPr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A3D3F5D3-8B86-F9B9-8494-211E8828FA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Box 22">
              <a:extLst>
                <a:ext uri="{FF2B5EF4-FFF2-40B4-BE49-F238E27FC236}">
                  <a16:creationId xmlns:a16="http://schemas.microsoft.com/office/drawing/2014/main" id="{D956AB6D-1448-811C-58B5-7CF77202E98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Freeform 23">
            <a:extLst>
              <a:ext uri="{FF2B5EF4-FFF2-40B4-BE49-F238E27FC236}">
                <a16:creationId xmlns:a16="http://schemas.microsoft.com/office/drawing/2014/main" id="{801F1B66-CAB7-A646-AE85-C5043523AF98}"/>
              </a:ext>
            </a:extLst>
          </p:cNvPr>
          <p:cNvSpPr/>
          <p:nvPr/>
        </p:nvSpPr>
        <p:spPr>
          <a:xfrm>
            <a:off x="5711929" y="2875408"/>
            <a:ext cx="375327" cy="495084"/>
          </a:xfrm>
          <a:custGeom>
            <a:avLst/>
            <a:gdLst/>
            <a:ahLst/>
            <a:cxnLst/>
            <a:rect l="l" t="t" r="r" b="b"/>
            <a:pathLst>
              <a:path w="354786" h="443483">
                <a:moveTo>
                  <a:pt x="0" y="0"/>
                </a:moveTo>
                <a:lnTo>
                  <a:pt x="354786" y="0"/>
                </a:lnTo>
                <a:lnTo>
                  <a:pt x="354786" y="443483"/>
                </a:lnTo>
                <a:lnTo>
                  <a:pt x="0" y="44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24">
            <a:extLst>
              <a:ext uri="{FF2B5EF4-FFF2-40B4-BE49-F238E27FC236}">
                <a16:creationId xmlns:a16="http://schemas.microsoft.com/office/drawing/2014/main" id="{923FA767-AAE1-871C-B4C1-2C77E8636E75}"/>
              </a:ext>
            </a:extLst>
          </p:cNvPr>
          <p:cNvGrpSpPr/>
          <p:nvPr/>
        </p:nvGrpSpPr>
        <p:grpSpPr>
          <a:xfrm>
            <a:off x="4939274" y="2806592"/>
            <a:ext cx="599587" cy="632718"/>
            <a:chOff x="0" y="0"/>
            <a:chExt cx="812800" cy="812800"/>
          </a:xfrm>
        </p:grpSpPr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9F2F363A-1509-4B76-440A-B6F532D751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Box 26">
              <a:extLst>
                <a:ext uri="{FF2B5EF4-FFF2-40B4-BE49-F238E27FC236}">
                  <a16:creationId xmlns:a16="http://schemas.microsoft.com/office/drawing/2014/main" id="{810DB980-69CE-D0F1-604E-5D9B48384B6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Freeform 27">
            <a:extLst>
              <a:ext uri="{FF2B5EF4-FFF2-40B4-BE49-F238E27FC236}">
                <a16:creationId xmlns:a16="http://schemas.microsoft.com/office/drawing/2014/main" id="{7C317C92-13E9-ACBD-412A-7497735A96AC}"/>
              </a:ext>
            </a:extLst>
          </p:cNvPr>
          <p:cNvSpPr/>
          <p:nvPr/>
        </p:nvSpPr>
        <p:spPr>
          <a:xfrm>
            <a:off x="5051402" y="2875408"/>
            <a:ext cx="375327" cy="495084"/>
          </a:xfrm>
          <a:custGeom>
            <a:avLst/>
            <a:gdLst/>
            <a:ahLst/>
            <a:cxnLst/>
            <a:rect l="l" t="t" r="r" b="b"/>
            <a:pathLst>
              <a:path w="354786" h="443483">
                <a:moveTo>
                  <a:pt x="0" y="0"/>
                </a:moveTo>
                <a:lnTo>
                  <a:pt x="354787" y="0"/>
                </a:lnTo>
                <a:lnTo>
                  <a:pt x="354787" y="443483"/>
                </a:lnTo>
                <a:lnTo>
                  <a:pt x="0" y="44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28">
            <a:extLst>
              <a:ext uri="{FF2B5EF4-FFF2-40B4-BE49-F238E27FC236}">
                <a16:creationId xmlns:a16="http://schemas.microsoft.com/office/drawing/2014/main" id="{616BCD66-5C42-CA4A-9D35-5D3C9C29C698}"/>
              </a:ext>
            </a:extLst>
          </p:cNvPr>
          <p:cNvGrpSpPr/>
          <p:nvPr/>
        </p:nvGrpSpPr>
        <p:grpSpPr>
          <a:xfrm>
            <a:off x="4278747" y="2806592"/>
            <a:ext cx="599587" cy="632718"/>
            <a:chOff x="0" y="0"/>
            <a:chExt cx="812800" cy="812800"/>
          </a:xfrm>
        </p:grpSpPr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47E127FE-CCCD-EA5E-1BC0-DE4B1146692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30">
              <a:extLst>
                <a:ext uri="{FF2B5EF4-FFF2-40B4-BE49-F238E27FC236}">
                  <a16:creationId xmlns:a16="http://schemas.microsoft.com/office/drawing/2014/main" id="{FB2E1B8A-8E54-5730-D0E6-B4AD383A234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8BA1B90A-7F26-0E08-23F2-A4034B5EA053}"/>
              </a:ext>
            </a:extLst>
          </p:cNvPr>
          <p:cNvSpPr/>
          <p:nvPr/>
        </p:nvSpPr>
        <p:spPr>
          <a:xfrm>
            <a:off x="4390877" y="2875408"/>
            <a:ext cx="375327" cy="495084"/>
          </a:xfrm>
          <a:custGeom>
            <a:avLst/>
            <a:gdLst/>
            <a:ahLst/>
            <a:cxnLst/>
            <a:rect l="l" t="t" r="r" b="b"/>
            <a:pathLst>
              <a:path w="354786" h="443483">
                <a:moveTo>
                  <a:pt x="0" y="0"/>
                </a:moveTo>
                <a:lnTo>
                  <a:pt x="354786" y="0"/>
                </a:lnTo>
                <a:lnTo>
                  <a:pt x="354786" y="443483"/>
                </a:lnTo>
                <a:lnTo>
                  <a:pt x="0" y="44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32">
            <a:extLst>
              <a:ext uri="{FF2B5EF4-FFF2-40B4-BE49-F238E27FC236}">
                <a16:creationId xmlns:a16="http://schemas.microsoft.com/office/drawing/2014/main" id="{A67313C8-CF7C-6BDB-3D6C-1A426B63F8AA}"/>
              </a:ext>
            </a:extLst>
          </p:cNvPr>
          <p:cNvGrpSpPr/>
          <p:nvPr/>
        </p:nvGrpSpPr>
        <p:grpSpPr>
          <a:xfrm>
            <a:off x="5300006" y="3502661"/>
            <a:ext cx="599587" cy="632718"/>
            <a:chOff x="0" y="0"/>
            <a:chExt cx="812800" cy="812800"/>
          </a:xfrm>
        </p:grpSpPr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8F246C38-B6E8-56CE-EC0A-FA629B1F34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34">
              <a:extLst>
                <a:ext uri="{FF2B5EF4-FFF2-40B4-BE49-F238E27FC236}">
                  <a16:creationId xmlns:a16="http://schemas.microsoft.com/office/drawing/2014/main" id="{848B9BBF-D6C1-CCAF-11A0-EA7610D85E7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9" name="Freeform 35">
            <a:extLst>
              <a:ext uri="{FF2B5EF4-FFF2-40B4-BE49-F238E27FC236}">
                <a16:creationId xmlns:a16="http://schemas.microsoft.com/office/drawing/2014/main" id="{74704C13-CAE6-2A77-DE25-94FEED10B6B2}"/>
              </a:ext>
            </a:extLst>
          </p:cNvPr>
          <p:cNvSpPr/>
          <p:nvPr/>
        </p:nvSpPr>
        <p:spPr>
          <a:xfrm>
            <a:off x="5412136" y="3571478"/>
            <a:ext cx="375327" cy="495084"/>
          </a:xfrm>
          <a:custGeom>
            <a:avLst/>
            <a:gdLst/>
            <a:ahLst/>
            <a:cxnLst/>
            <a:rect l="l" t="t" r="r" b="b"/>
            <a:pathLst>
              <a:path w="354786" h="443483">
                <a:moveTo>
                  <a:pt x="0" y="0"/>
                </a:moveTo>
                <a:lnTo>
                  <a:pt x="354786" y="0"/>
                </a:lnTo>
                <a:lnTo>
                  <a:pt x="354786" y="443483"/>
                </a:lnTo>
                <a:lnTo>
                  <a:pt x="0" y="443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AutoShape 36">
            <a:extLst>
              <a:ext uri="{FF2B5EF4-FFF2-40B4-BE49-F238E27FC236}">
                <a16:creationId xmlns:a16="http://schemas.microsoft.com/office/drawing/2014/main" id="{86A1AE92-FBA3-25F1-7956-F2D9DED78F59}"/>
              </a:ext>
            </a:extLst>
          </p:cNvPr>
          <p:cNvSpPr/>
          <p:nvPr/>
        </p:nvSpPr>
        <p:spPr>
          <a:xfrm flipH="1">
            <a:off x="5288008" y="4055785"/>
            <a:ext cx="301350" cy="941291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6B10450C-EEAE-6853-09B6-41927290EB71}"/>
              </a:ext>
            </a:extLst>
          </p:cNvPr>
          <p:cNvSpPr/>
          <p:nvPr/>
        </p:nvSpPr>
        <p:spPr>
          <a:xfrm>
            <a:off x="8994551" y="1672941"/>
            <a:ext cx="1238286" cy="1057248"/>
          </a:xfrm>
          <a:custGeom>
            <a:avLst/>
            <a:gdLst/>
            <a:ahLst/>
            <a:cxnLst/>
            <a:rect l="l" t="t" r="r" b="b"/>
            <a:pathLst>
              <a:path w="1170516" h="947054">
                <a:moveTo>
                  <a:pt x="0" y="0"/>
                </a:moveTo>
                <a:lnTo>
                  <a:pt x="1170516" y="0"/>
                </a:lnTo>
                <a:lnTo>
                  <a:pt x="1170516" y="947054"/>
                </a:lnTo>
                <a:lnTo>
                  <a:pt x="0" y="947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38">
            <a:extLst>
              <a:ext uri="{FF2B5EF4-FFF2-40B4-BE49-F238E27FC236}">
                <a16:creationId xmlns:a16="http://schemas.microsoft.com/office/drawing/2014/main" id="{F7112A59-7E6C-4A0E-92F3-1B05D6E519F7}"/>
              </a:ext>
            </a:extLst>
          </p:cNvPr>
          <p:cNvGrpSpPr/>
          <p:nvPr/>
        </p:nvGrpSpPr>
        <p:grpSpPr>
          <a:xfrm rot="5400000">
            <a:off x="9426732" y="3042446"/>
            <a:ext cx="652553" cy="167797"/>
            <a:chOff x="0" y="0"/>
            <a:chExt cx="2334800" cy="633547"/>
          </a:xfrm>
        </p:grpSpPr>
        <p:sp>
          <p:nvSpPr>
            <p:cNvPr id="69" name="Freeform 39">
              <a:extLst>
                <a:ext uri="{FF2B5EF4-FFF2-40B4-BE49-F238E27FC236}">
                  <a16:creationId xmlns:a16="http://schemas.microsoft.com/office/drawing/2014/main" id="{77E84FEB-685F-6B9E-A086-2FCBACA7553B}"/>
                </a:ext>
              </a:extLst>
            </p:cNvPr>
            <p:cNvSpPr/>
            <p:nvPr/>
          </p:nvSpPr>
          <p:spPr>
            <a:xfrm>
              <a:off x="0" y="0"/>
              <a:ext cx="2334800" cy="633547"/>
            </a:xfrm>
            <a:custGeom>
              <a:avLst/>
              <a:gdLst/>
              <a:ahLst/>
              <a:cxnLst/>
              <a:rect l="l" t="t" r="r" b="b"/>
              <a:pathLst>
                <a:path w="2334800" h="633547">
                  <a:moveTo>
                    <a:pt x="2334800" y="316774"/>
                  </a:moveTo>
                  <a:lnTo>
                    <a:pt x="1928400" y="0"/>
                  </a:lnTo>
                  <a:lnTo>
                    <a:pt x="1928400" y="203200"/>
                  </a:lnTo>
                  <a:lnTo>
                    <a:pt x="0" y="203200"/>
                  </a:lnTo>
                  <a:lnTo>
                    <a:pt x="0" y="430347"/>
                  </a:lnTo>
                  <a:lnTo>
                    <a:pt x="1928400" y="430347"/>
                  </a:lnTo>
                  <a:lnTo>
                    <a:pt x="1928400" y="633547"/>
                  </a:lnTo>
                  <a:lnTo>
                    <a:pt x="2334800" y="3167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40">
              <a:extLst>
                <a:ext uri="{FF2B5EF4-FFF2-40B4-BE49-F238E27FC236}">
                  <a16:creationId xmlns:a16="http://schemas.microsoft.com/office/drawing/2014/main" id="{EE0EE98B-3485-58C5-BFB0-938597E7B5DB}"/>
                </a:ext>
              </a:extLst>
            </p:cNvPr>
            <p:cNvSpPr txBox="1"/>
            <p:nvPr/>
          </p:nvSpPr>
          <p:spPr>
            <a:xfrm>
              <a:off x="0" y="155575"/>
              <a:ext cx="2233200" cy="274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3" name="Freeform 41">
            <a:extLst>
              <a:ext uri="{FF2B5EF4-FFF2-40B4-BE49-F238E27FC236}">
                <a16:creationId xmlns:a16="http://schemas.microsoft.com/office/drawing/2014/main" id="{B111857E-3733-1A14-7D5E-E09FFE927A1E}"/>
              </a:ext>
            </a:extLst>
          </p:cNvPr>
          <p:cNvSpPr/>
          <p:nvPr/>
        </p:nvSpPr>
        <p:spPr>
          <a:xfrm>
            <a:off x="6802374" y="2423491"/>
            <a:ext cx="868211" cy="1398918"/>
          </a:xfrm>
          <a:custGeom>
            <a:avLst/>
            <a:gdLst/>
            <a:ahLst/>
            <a:cxnLst/>
            <a:rect l="l" t="t" r="r" b="b"/>
            <a:pathLst>
              <a:path w="820695" h="1253113">
                <a:moveTo>
                  <a:pt x="0" y="0"/>
                </a:moveTo>
                <a:lnTo>
                  <a:pt x="820695" y="0"/>
                </a:lnTo>
                <a:lnTo>
                  <a:pt x="820695" y="1253113"/>
                </a:lnTo>
                <a:lnTo>
                  <a:pt x="0" y="12531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9099" r="-102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id="{3640AF42-0093-4D5F-32B7-D76329C90E92}"/>
              </a:ext>
            </a:extLst>
          </p:cNvPr>
          <p:cNvSpPr/>
          <p:nvPr/>
        </p:nvSpPr>
        <p:spPr>
          <a:xfrm>
            <a:off x="9203681" y="5086037"/>
            <a:ext cx="1149896" cy="589067"/>
          </a:xfrm>
          <a:custGeom>
            <a:avLst/>
            <a:gdLst/>
            <a:ahLst/>
            <a:cxnLst/>
            <a:rect l="l" t="t" r="r" b="b"/>
            <a:pathLst>
              <a:path w="1449284" h="703561">
                <a:moveTo>
                  <a:pt x="0" y="0"/>
                </a:moveTo>
                <a:lnTo>
                  <a:pt x="1449283" y="0"/>
                </a:lnTo>
                <a:lnTo>
                  <a:pt x="1449283" y="703561"/>
                </a:lnTo>
                <a:lnTo>
                  <a:pt x="0" y="7035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2" name="Freeform 44">
            <a:extLst>
              <a:ext uri="{FF2B5EF4-FFF2-40B4-BE49-F238E27FC236}">
                <a16:creationId xmlns:a16="http://schemas.microsoft.com/office/drawing/2014/main" id="{0CBD9CEE-1A7A-D063-DDBE-2458B52BFF52}"/>
              </a:ext>
            </a:extLst>
          </p:cNvPr>
          <p:cNvSpPr/>
          <p:nvPr/>
        </p:nvSpPr>
        <p:spPr>
          <a:xfrm>
            <a:off x="9018469" y="6064517"/>
            <a:ext cx="702721" cy="500210"/>
          </a:xfrm>
          <a:custGeom>
            <a:avLst/>
            <a:gdLst/>
            <a:ahLst/>
            <a:cxnLst/>
            <a:rect l="l" t="t" r="r" b="b"/>
            <a:pathLst>
              <a:path w="885682" h="597433">
                <a:moveTo>
                  <a:pt x="0" y="0"/>
                </a:moveTo>
                <a:lnTo>
                  <a:pt x="885682" y="0"/>
                </a:lnTo>
                <a:lnTo>
                  <a:pt x="885682" y="597433"/>
                </a:lnTo>
                <a:lnTo>
                  <a:pt x="0" y="5974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45">
            <a:extLst>
              <a:ext uri="{FF2B5EF4-FFF2-40B4-BE49-F238E27FC236}">
                <a16:creationId xmlns:a16="http://schemas.microsoft.com/office/drawing/2014/main" id="{F5794CAF-CC95-AB38-522C-0CC145092513}"/>
              </a:ext>
            </a:extLst>
          </p:cNvPr>
          <p:cNvSpPr/>
          <p:nvPr/>
        </p:nvSpPr>
        <p:spPr>
          <a:xfrm>
            <a:off x="9560355" y="6064517"/>
            <a:ext cx="702721" cy="500210"/>
          </a:xfrm>
          <a:custGeom>
            <a:avLst/>
            <a:gdLst/>
            <a:ahLst/>
            <a:cxnLst/>
            <a:rect l="l" t="t" r="r" b="b"/>
            <a:pathLst>
              <a:path w="885682" h="597433">
                <a:moveTo>
                  <a:pt x="0" y="0"/>
                </a:moveTo>
                <a:lnTo>
                  <a:pt x="885682" y="0"/>
                </a:lnTo>
                <a:lnTo>
                  <a:pt x="885682" y="597433"/>
                </a:lnTo>
                <a:lnTo>
                  <a:pt x="0" y="5974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4" name="Freeform 46">
            <a:extLst>
              <a:ext uri="{FF2B5EF4-FFF2-40B4-BE49-F238E27FC236}">
                <a16:creationId xmlns:a16="http://schemas.microsoft.com/office/drawing/2014/main" id="{9A5E743F-BED4-A4EB-0DD1-E3C9D81136B0}"/>
              </a:ext>
            </a:extLst>
          </p:cNvPr>
          <p:cNvSpPr/>
          <p:nvPr/>
        </p:nvSpPr>
        <p:spPr>
          <a:xfrm>
            <a:off x="10102242" y="6064517"/>
            <a:ext cx="702721" cy="500210"/>
          </a:xfrm>
          <a:custGeom>
            <a:avLst/>
            <a:gdLst/>
            <a:ahLst/>
            <a:cxnLst/>
            <a:rect l="l" t="t" r="r" b="b"/>
            <a:pathLst>
              <a:path w="885682" h="597433">
                <a:moveTo>
                  <a:pt x="0" y="0"/>
                </a:moveTo>
                <a:lnTo>
                  <a:pt x="885682" y="0"/>
                </a:lnTo>
                <a:lnTo>
                  <a:pt x="885682" y="597432"/>
                </a:lnTo>
                <a:lnTo>
                  <a:pt x="0" y="59743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" name="TextBox 47">
            <a:extLst>
              <a:ext uri="{FF2B5EF4-FFF2-40B4-BE49-F238E27FC236}">
                <a16:creationId xmlns:a16="http://schemas.microsoft.com/office/drawing/2014/main" id="{0271AEDF-D58E-28FA-93D6-B3904D4564BD}"/>
              </a:ext>
            </a:extLst>
          </p:cNvPr>
          <p:cNvSpPr txBox="1"/>
          <p:nvPr/>
        </p:nvSpPr>
        <p:spPr>
          <a:xfrm>
            <a:off x="8973986" y="4789561"/>
            <a:ext cx="1547346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CPU RAM</a:t>
            </a:r>
          </a:p>
        </p:txBody>
      </p:sp>
      <p:sp>
        <p:nvSpPr>
          <p:cNvPr id="66" name="AutoShape 48">
            <a:extLst>
              <a:ext uri="{FF2B5EF4-FFF2-40B4-BE49-F238E27FC236}">
                <a16:creationId xmlns:a16="http://schemas.microsoft.com/office/drawing/2014/main" id="{E3DD2268-1DA0-7040-5590-463320FD7EBA}"/>
              </a:ext>
            </a:extLst>
          </p:cNvPr>
          <p:cNvSpPr/>
          <p:nvPr/>
        </p:nvSpPr>
        <p:spPr>
          <a:xfrm flipH="1">
            <a:off x="9432450" y="5317594"/>
            <a:ext cx="116325" cy="704088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49">
            <a:extLst>
              <a:ext uri="{FF2B5EF4-FFF2-40B4-BE49-F238E27FC236}">
                <a16:creationId xmlns:a16="http://schemas.microsoft.com/office/drawing/2014/main" id="{A903C87F-EC0E-FDA7-B969-AD71E9D2D0B9}"/>
              </a:ext>
            </a:extLst>
          </p:cNvPr>
          <p:cNvSpPr/>
          <p:nvPr/>
        </p:nvSpPr>
        <p:spPr>
          <a:xfrm>
            <a:off x="9548776" y="5317594"/>
            <a:ext cx="286250" cy="704088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50">
            <a:extLst>
              <a:ext uri="{FF2B5EF4-FFF2-40B4-BE49-F238E27FC236}">
                <a16:creationId xmlns:a16="http://schemas.microsoft.com/office/drawing/2014/main" id="{D4C74DE3-6193-EA1A-4629-912BF7FCDB46}"/>
              </a:ext>
            </a:extLst>
          </p:cNvPr>
          <p:cNvSpPr/>
          <p:nvPr/>
        </p:nvSpPr>
        <p:spPr>
          <a:xfrm>
            <a:off x="9548776" y="5317594"/>
            <a:ext cx="717528" cy="704088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5" name="Group 51">
            <a:extLst>
              <a:ext uri="{FF2B5EF4-FFF2-40B4-BE49-F238E27FC236}">
                <a16:creationId xmlns:a16="http://schemas.microsoft.com/office/drawing/2014/main" id="{EDDD37FE-9B3F-3B7E-82FF-EE83847D347A}"/>
              </a:ext>
            </a:extLst>
          </p:cNvPr>
          <p:cNvGrpSpPr/>
          <p:nvPr/>
        </p:nvGrpSpPr>
        <p:grpSpPr>
          <a:xfrm>
            <a:off x="8406893" y="3685067"/>
            <a:ext cx="431863" cy="450312"/>
            <a:chOff x="0" y="0"/>
            <a:chExt cx="107517" cy="106239"/>
          </a:xfrm>
        </p:grpSpPr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78779390-28CB-59DE-05C0-67D7CCFD98F7}"/>
                </a:ext>
              </a:extLst>
            </p:cNvPr>
            <p:cNvSpPr/>
            <p:nvPr/>
          </p:nvSpPr>
          <p:spPr>
            <a:xfrm>
              <a:off x="0" y="0"/>
              <a:ext cx="107517" cy="106239"/>
            </a:xfrm>
            <a:custGeom>
              <a:avLst/>
              <a:gdLst/>
              <a:ahLst/>
              <a:cxnLst/>
              <a:rect l="l" t="t" r="r" b="b"/>
              <a:pathLst>
                <a:path w="107517" h="106239">
                  <a:moveTo>
                    <a:pt x="0" y="0"/>
                  </a:moveTo>
                  <a:lnTo>
                    <a:pt x="107517" y="0"/>
                  </a:lnTo>
                  <a:lnTo>
                    <a:pt x="107517" y="106239"/>
                  </a:lnTo>
                  <a:lnTo>
                    <a:pt x="0" y="1062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53">
              <a:extLst>
                <a:ext uri="{FF2B5EF4-FFF2-40B4-BE49-F238E27FC236}">
                  <a16:creationId xmlns:a16="http://schemas.microsoft.com/office/drawing/2014/main" id="{C133C7E0-3EF8-45DB-C4B2-9AA08FBD9CF6}"/>
                </a:ext>
              </a:extLst>
            </p:cNvPr>
            <p:cNvSpPr txBox="1"/>
            <p:nvPr/>
          </p:nvSpPr>
          <p:spPr>
            <a:xfrm>
              <a:off x="0" y="-47625"/>
              <a:ext cx="107517" cy="153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6" name="Group 54">
            <a:extLst>
              <a:ext uri="{FF2B5EF4-FFF2-40B4-BE49-F238E27FC236}">
                <a16:creationId xmlns:a16="http://schemas.microsoft.com/office/drawing/2014/main" id="{C32E463E-2296-2338-8E54-205651FB98F0}"/>
              </a:ext>
            </a:extLst>
          </p:cNvPr>
          <p:cNvGrpSpPr/>
          <p:nvPr/>
        </p:nvGrpSpPr>
        <p:grpSpPr>
          <a:xfrm>
            <a:off x="8788375" y="3483200"/>
            <a:ext cx="483155" cy="652179"/>
            <a:chOff x="0" y="-47625"/>
            <a:chExt cx="120287" cy="153864"/>
          </a:xfrm>
        </p:grpSpPr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B2377FCA-4E48-ED27-E117-971BF91C9074}"/>
                </a:ext>
              </a:extLst>
            </p:cNvPr>
            <p:cNvSpPr/>
            <p:nvPr/>
          </p:nvSpPr>
          <p:spPr>
            <a:xfrm>
              <a:off x="12770" y="0"/>
              <a:ext cx="107517" cy="106239"/>
            </a:xfrm>
            <a:custGeom>
              <a:avLst/>
              <a:gdLst/>
              <a:ahLst/>
              <a:cxnLst/>
              <a:rect l="l" t="t" r="r" b="b"/>
              <a:pathLst>
                <a:path w="107517" h="106239">
                  <a:moveTo>
                    <a:pt x="0" y="0"/>
                  </a:moveTo>
                  <a:lnTo>
                    <a:pt x="107517" y="0"/>
                  </a:lnTo>
                  <a:lnTo>
                    <a:pt x="107517" y="106239"/>
                  </a:lnTo>
                  <a:lnTo>
                    <a:pt x="0" y="1062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6">
              <a:extLst>
                <a:ext uri="{FF2B5EF4-FFF2-40B4-BE49-F238E27FC236}">
                  <a16:creationId xmlns:a16="http://schemas.microsoft.com/office/drawing/2014/main" id="{581B0B85-3245-91F6-9F38-88074ABCDB65}"/>
                </a:ext>
              </a:extLst>
            </p:cNvPr>
            <p:cNvSpPr txBox="1"/>
            <p:nvPr/>
          </p:nvSpPr>
          <p:spPr>
            <a:xfrm>
              <a:off x="0" y="-47625"/>
              <a:ext cx="107517" cy="153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7" name="Group 57">
            <a:extLst>
              <a:ext uri="{FF2B5EF4-FFF2-40B4-BE49-F238E27FC236}">
                <a16:creationId xmlns:a16="http://schemas.microsoft.com/office/drawing/2014/main" id="{839E2C35-7691-8A07-8941-51CD803EAB9A}"/>
              </a:ext>
            </a:extLst>
          </p:cNvPr>
          <p:cNvGrpSpPr/>
          <p:nvPr/>
        </p:nvGrpSpPr>
        <p:grpSpPr>
          <a:xfrm>
            <a:off x="9191434" y="3483200"/>
            <a:ext cx="512453" cy="652179"/>
            <a:chOff x="0" y="-47625"/>
            <a:chExt cx="127582" cy="153864"/>
          </a:xfrm>
        </p:grpSpPr>
        <p:sp>
          <p:nvSpPr>
            <p:cNvPr id="55" name="Freeform 58">
              <a:extLst>
                <a:ext uri="{FF2B5EF4-FFF2-40B4-BE49-F238E27FC236}">
                  <a16:creationId xmlns:a16="http://schemas.microsoft.com/office/drawing/2014/main" id="{14454E72-B5A2-AC13-40CA-D32396741EA9}"/>
                </a:ext>
              </a:extLst>
            </p:cNvPr>
            <p:cNvSpPr/>
            <p:nvPr/>
          </p:nvSpPr>
          <p:spPr>
            <a:xfrm>
              <a:off x="20065" y="0"/>
              <a:ext cx="107517" cy="106239"/>
            </a:xfrm>
            <a:custGeom>
              <a:avLst/>
              <a:gdLst/>
              <a:ahLst/>
              <a:cxnLst/>
              <a:rect l="l" t="t" r="r" b="b"/>
              <a:pathLst>
                <a:path w="107517" h="106239">
                  <a:moveTo>
                    <a:pt x="0" y="0"/>
                  </a:moveTo>
                  <a:lnTo>
                    <a:pt x="107517" y="0"/>
                  </a:lnTo>
                  <a:lnTo>
                    <a:pt x="107517" y="106239"/>
                  </a:lnTo>
                  <a:lnTo>
                    <a:pt x="0" y="1062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9">
              <a:extLst>
                <a:ext uri="{FF2B5EF4-FFF2-40B4-BE49-F238E27FC236}">
                  <a16:creationId xmlns:a16="http://schemas.microsoft.com/office/drawing/2014/main" id="{BEDF0A08-8200-FFD5-5944-E3ECCC072F07}"/>
                </a:ext>
              </a:extLst>
            </p:cNvPr>
            <p:cNvSpPr txBox="1"/>
            <p:nvPr/>
          </p:nvSpPr>
          <p:spPr>
            <a:xfrm>
              <a:off x="0" y="-47625"/>
              <a:ext cx="107517" cy="153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8" name="Group 60">
            <a:extLst>
              <a:ext uri="{FF2B5EF4-FFF2-40B4-BE49-F238E27FC236}">
                <a16:creationId xmlns:a16="http://schemas.microsoft.com/office/drawing/2014/main" id="{480F3CB6-8512-C24D-3B47-FAF3B195BA70}"/>
              </a:ext>
            </a:extLst>
          </p:cNvPr>
          <p:cNvGrpSpPr/>
          <p:nvPr/>
        </p:nvGrpSpPr>
        <p:grpSpPr>
          <a:xfrm>
            <a:off x="9596352" y="3483200"/>
            <a:ext cx="541774" cy="652179"/>
            <a:chOff x="0" y="-47625"/>
            <a:chExt cx="134881" cy="153864"/>
          </a:xfrm>
        </p:grpSpPr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id="{9BCEF501-166A-00F9-754A-3CEA2C967E3B}"/>
                </a:ext>
              </a:extLst>
            </p:cNvPr>
            <p:cNvSpPr/>
            <p:nvPr/>
          </p:nvSpPr>
          <p:spPr>
            <a:xfrm>
              <a:off x="27364" y="0"/>
              <a:ext cx="107517" cy="106239"/>
            </a:xfrm>
            <a:custGeom>
              <a:avLst/>
              <a:gdLst/>
              <a:ahLst/>
              <a:cxnLst/>
              <a:rect l="l" t="t" r="r" b="b"/>
              <a:pathLst>
                <a:path w="107517" h="106239">
                  <a:moveTo>
                    <a:pt x="0" y="0"/>
                  </a:moveTo>
                  <a:lnTo>
                    <a:pt x="107517" y="0"/>
                  </a:lnTo>
                  <a:lnTo>
                    <a:pt x="107517" y="106239"/>
                  </a:lnTo>
                  <a:lnTo>
                    <a:pt x="0" y="1062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62">
              <a:extLst>
                <a:ext uri="{FF2B5EF4-FFF2-40B4-BE49-F238E27FC236}">
                  <a16:creationId xmlns:a16="http://schemas.microsoft.com/office/drawing/2014/main" id="{4F084294-C894-38FE-7347-AB54461AEBBC}"/>
                </a:ext>
              </a:extLst>
            </p:cNvPr>
            <p:cNvSpPr txBox="1"/>
            <p:nvPr/>
          </p:nvSpPr>
          <p:spPr>
            <a:xfrm>
              <a:off x="0" y="-47625"/>
              <a:ext cx="107517" cy="153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36BF90DA-47FC-A1AE-68AC-42AF96F181D3}"/>
              </a:ext>
            </a:extLst>
          </p:cNvPr>
          <p:cNvGrpSpPr/>
          <p:nvPr/>
        </p:nvGrpSpPr>
        <p:grpSpPr>
          <a:xfrm>
            <a:off x="9995371" y="3483200"/>
            <a:ext cx="578414" cy="652179"/>
            <a:chOff x="0" y="-47625"/>
            <a:chExt cx="144003" cy="153864"/>
          </a:xfrm>
        </p:grpSpPr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722254E4-205D-84A3-A715-073CA523EFED}"/>
                </a:ext>
              </a:extLst>
            </p:cNvPr>
            <p:cNvSpPr/>
            <p:nvPr/>
          </p:nvSpPr>
          <p:spPr>
            <a:xfrm>
              <a:off x="36486" y="0"/>
              <a:ext cx="107517" cy="106239"/>
            </a:xfrm>
            <a:custGeom>
              <a:avLst/>
              <a:gdLst/>
              <a:ahLst/>
              <a:cxnLst/>
              <a:rect l="l" t="t" r="r" b="b"/>
              <a:pathLst>
                <a:path w="107517" h="106239">
                  <a:moveTo>
                    <a:pt x="0" y="0"/>
                  </a:moveTo>
                  <a:lnTo>
                    <a:pt x="107517" y="0"/>
                  </a:lnTo>
                  <a:lnTo>
                    <a:pt x="107517" y="106239"/>
                  </a:lnTo>
                  <a:lnTo>
                    <a:pt x="0" y="1062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65">
              <a:extLst>
                <a:ext uri="{FF2B5EF4-FFF2-40B4-BE49-F238E27FC236}">
                  <a16:creationId xmlns:a16="http://schemas.microsoft.com/office/drawing/2014/main" id="{52E904F6-A2BF-7CCF-58EB-EAE52DE2DBFF}"/>
                </a:ext>
              </a:extLst>
            </p:cNvPr>
            <p:cNvSpPr txBox="1"/>
            <p:nvPr/>
          </p:nvSpPr>
          <p:spPr>
            <a:xfrm>
              <a:off x="0" y="-47625"/>
              <a:ext cx="107517" cy="153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0" name="Group 66">
            <a:extLst>
              <a:ext uri="{FF2B5EF4-FFF2-40B4-BE49-F238E27FC236}">
                <a16:creationId xmlns:a16="http://schemas.microsoft.com/office/drawing/2014/main" id="{3BB64AE0-B4DB-209B-9189-2E750A6526FB}"/>
              </a:ext>
            </a:extLst>
          </p:cNvPr>
          <p:cNvGrpSpPr/>
          <p:nvPr/>
        </p:nvGrpSpPr>
        <p:grpSpPr>
          <a:xfrm>
            <a:off x="10367444" y="3483200"/>
            <a:ext cx="637026" cy="652179"/>
            <a:chOff x="0" y="-47625"/>
            <a:chExt cx="158596" cy="153864"/>
          </a:xfrm>
        </p:grpSpPr>
        <p:sp>
          <p:nvSpPr>
            <p:cNvPr id="49" name="Freeform 67">
              <a:extLst>
                <a:ext uri="{FF2B5EF4-FFF2-40B4-BE49-F238E27FC236}">
                  <a16:creationId xmlns:a16="http://schemas.microsoft.com/office/drawing/2014/main" id="{39835D93-AD19-6752-03E1-7B070CA87737}"/>
                </a:ext>
              </a:extLst>
            </p:cNvPr>
            <p:cNvSpPr/>
            <p:nvPr/>
          </p:nvSpPr>
          <p:spPr>
            <a:xfrm>
              <a:off x="51079" y="0"/>
              <a:ext cx="107517" cy="106239"/>
            </a:xfrm>
            <a:custGeom>
              <a:avLst/>
              <a:gdLst/>
              <a:ahLst/>
              <a:cxnLst/>
              <a:rect l="l" t="t" r="r" b="b"/>
              <a:pathLst>
                <a:path w="107517" h="106239">
                  <a:moveTo>
                    <a:pt x="0" y="0"/>
                  </a:moveTo>
                  <a:lnTo>
                    <a:pt x="107517" y="0"/>
                  </a:lnTo>
                  <a:lnTo>
                    <a:pt x="107517" y="106239"/>
                  </a:lnTo>
                  <a:lnTo>
                    <a:pt x="0" y="1062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68">
              <a:extLst>
                <a:ext uri="{FF2B5EF4-FFF2-40B4-BE49-F238E27FC236}">
                  <a16:creationId xmlns:a16="http://schemas.microsoft.com/office/drawing/2014/main" id="{6FEDF7AF-D9F3-A856-0D9D-9CC753C157A1}"/>
                </a:ext>
              </a:extLst>
            </p:cNvPr>
            <p:cNvSpPr txBox="1"/>
            <p:nvPr/>
          </p:nvSpPr>
          <p:spPr>
            <a:xfrm>
              <a:off x="0" y="-47625"/>
              <a:ext cx="107517" cy="153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1" name="Group 69">
            <a:extLst>
              <a:ext uri="{FF2B5EF4-FFF2-40B4-BE49-F238E27FC236}">
                <a16:creationId xmlns:a16="http://schemas.microsoft.com/office/drawing/2014/main" id="{240F1ADF-3F7D-4068-853A-25B463D7A609}"/>
              </a:ext>
            </a:extLst>
          </p:cNvPr>
          <p:cNvGrpSpPr/>
          <p:nvPr/>
        </p:nvGrpSpPr>
        <p:grpSpPr>
          <a:xfrm>
            <a:off x="10748926" y="3483200"/>
            <a:ext cx="688331" cy="652179"/>
            <a:chOff x="0" y="-47625"/>
            <a:chExt cx="171369" cy="153864"/>
          </a:xfrm>
        </p:grpSpPr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728DC63E-000F-49E7-5224-3D81E8379A5C}"/>
                </a:ext>
              </a:extLst>
            </p:cNvPr>
            <p:cNvSpPr/>
            <p:nvPr/>
          </p:nvSpPr>
          <p:spPr>
            <a:xfrm>
              <a:off x="63852" y="0"/>
              <a:ext cx="107517" cy="106239"/>
            </a:xfrm>
            <a:custGeom>
              <a:avLst/>
              <a:gdLst/>
              <a:ahLst/>
              <a:cxnLst/>
              <a:rect l="l" t="t" r="r" b="b"/>
              <a:pathLst>
                <a:path w="107517" h="106239">
                  <a:moveTo>
                    <a:pt x="0" y="0"/>
                  </a:moveTo>
                  <a:lnTo>
                    <a:pt x="107517" y="0"/>
                  </a:lnTo>
                  <a:lnTo>
                    <a:pt x="107517" y="106239"/>
                  </a:lnTo>
                  <a:lnTo>
                    <a:pt x="0" y="1062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71">
              <a:extLst>
                <a:ext uri="{FF2B5EF4-FFF2-40B4-BE49-F238E27FC236}">
                  <a16:creationId xmlns:a16="http://schemas.microsoft.com/office/drawing/2014/main" id="{91FDD6E2-1BF5-C0B8-B2F6-ED6387C9FD4A}"/>
                </a:ext>
              </a:extLst>
            </p:cNvPr>
            <p:cNvSpPr txBox="1"/>
            <p:nvPr/>
          </p:nvSpPr>
          <p:spPr>
            <a:xfrm>
              <a:off x="0" y="-47625"/>
              <a:ext cx="107517" cy="153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2" name="Group 72">
            <a:extLst>
              <a:ext uri="{FF2B5EF4-FFF2-40B4-BE49-F238E27FC236}">
                <a16:creationId xmlns:a16="http://schemas.microsoft.com/office/drawing/2014/main" id="{1C858127-BD03-F30F-67E3-21892884BAFE}"/>
              </a:ext>
            </a:extLst>
          </p:cNvPr>
          <p:cNvGrpSpPr/>
          <p:nvPr/>
        </p:nvGrpSpPr>
        <p:grpSpPr>
          <a:xfrm rot="5400000">
            <a:off x="9383647" y="4455363"/>
            <a:ext cx="549561" cy="124151"/>
            <a:chOff x="0" y="0"/>
            <a:chExt cx="2989599" cy="712693"/>
          </a:xfrm>
        </p:grpSpPr>
        <p:sp>
          <p:nvSpPr>
            <p:cNvPr id="45" name="Freeform 73">
              <a:extLst>
                <a:ext uri="{FF2B5EF4-FFF2-40B4-BE49-F238E27FC236}">
                  <a16:creationId xmlns:a16="http://schemas.microsoft.com/office/drawing/2014/main" id="{741C8F7E-770C-03A1-14D5-4D2367C8A50D}"/>
                </a:ext>
              </a:extLst>
            </p:cNvPr>
            <p:cNvSpPr/>
            <p:nvPr/>
          </p:nvSpPr>
          <p:spPr>
            <a:xfrm>
              <a:off x="0" y="0"/>
              <a:ext cx="2989599" cy="712693"/>
            </a:xfrm>
            <a:custGeom>
              <a:avLst/>
              <a:gdLst/>
              <a:ahLst/>
              <a:cxnLst/>
              <a:rect l="l" t="t" r="r" b="b"/>
              <a:pathLst>
                <a:path w="2989599" h="712693">
                  <a:moveTo>
                    <a:pt x="2989599" y="356347"/>
                  </a:moveTo>
                  <a:lnTo>
                    <a:pt x="2583199" y="0"/>
                  </a:lnTo>
                  <a:lnTo>
                    <a:pt x="2583199" y="203200"/>
                  </a:lnTo>
                  <a:lnTo>
                    <a:pt x="0" y="203200"/>
                  </a:lnTo>
                  <a:lnTo>
                    <a:pt x="0" y="509493"/>
                  </a:lnTo>
                  <a:lnTo>
                    <a:pt x="2583199" y="509493"/>
                  </a:lnTo>
                  <a:lnTo>
                    <a:pt x="2583199" y="712693"/>
                  </a:lnTo>
                  <a:lnTo>
                    <a:pt x="2989599" y="35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74">
              <a:extLst>
                <a:ext uri="{FF2B5EF4-FFF2-40B4-BE49-F238E27FC236}">
                  <a16:creationId xmlns:a16="http://schemas.microsoft.com/office/drawing/2014/main" id="{40FE7B0C-D951-9EA1-1648-0512C7208E4C}"/>
                </a:ext>
              </a:extLst>
            </p:cNvPr>
            <p:cNvSpPr txBox="1"/>
            <p:nvPr/>
          </p:nvSpPr>
          <p:spPr>
            <a:xfrm>
              <a:off x="0" y="155575"/>
              <a:ext cx="2887999" cy="353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78">
            <a:extLst>
              <a:ext uri="{FF2B5EF4-FFF2-40B4-BE49-F238E27FC236}">
                <a16:creationId xmlns:a16="http://schemas.microsoft.com/office/drawing/2014/main" id="{367373BA-B0D6-5C35-B8BE-EA9330AB1D5F}"/>
              </a:ext>
            </a:extLst>
          </p:cNvPr>
          <p:cNvSpPr/>
          <p:nvPr/>
        </p:nvSpPr>
        <p:spPr>
          <a:xfrm>
            <a:off x="6267481" y="3122950"/>
            <a:ext cx="4572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79">
            <a:extLst>
              <a:ext uri="{FF2B5EF4-FFF2-40B4-BE49-F238E27FC236}">
                <a16:creationId xmlns:a16="http://schemas.microsoft.com/office/drawing/2014/main" id="{FD8997A0-ACA3-1365-A0D9-3C32638564DB}"/>
              </a:ext>
            </a:extLst>
          </p:cNvPr>
          <p:cNvSpPr/>
          <p:nvPr/>
        </p:nvSpPr>
        <p:spPr>
          <a:xfrm>
            <a:off x="7670586" y="3122950"/>
            <a:ext cx="1333721" cy="56211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Box 80">
            <a:extLst>
              <a:ext uri="{FF2B5EF4-FFF2-40B4-BE49-F238E27FC236}">
                <a16:creationId xmlns:a16="http://schemas.microsoft.com/office/drawing/2014/main" id="{D0E504E5-434E-2E4E-2245-84AA70CCF888}"/>
              </a:ext>
            </a:extLst>
          </p:cNvPr>
          <p:cNvSpPr txBox="1"/>
          <p:nvPr/>
        </p:nvSpPr>
        <p:spPr>
          <a:xfrm>
            <a:off x="4422207" y="2397551"/>
            <a:ext cx="1511838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App A pods pool</a:t>
            </a:r>
          </a:p>
        </p:txBody>
      </p:sp>
      <p:sp>
        <p:nvSpPr>
          <p:cNvPr id="37" name="TextBox 81">
            <a:extLst>
              <a:ext uri="{FF2B5EF4-FFF2-40B4-BE49-F238E27FC236}">
                <a16:creationId xmlns:a16="http://schemas.microsoft.com/office/drawing/2014/main" id="{D97AD287-29FB-691F-7E5C-9EF06AF085DF}"/>
              </a:ext>
            </a:extLst>
          </p:cNvPr>
          <p:cNvSpPr txBox="1"/>
          <p:nvPr/>
        </p:nvSpPr>
        <p:spPr>
          <a:xfrm>
            <a:off x="4699113" y="5092646"/>
            <a:ext cx="1170196" cy="496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Containerized </a:t>
            </a:r>
            <a:r>
              <a:rPr lang="en-US" sz="1400" b="1" dirty="0" err="1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Tigr</a:t>
            </a: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 function</a:t>
            </a:r>
          </a:p>
        </p:txBody>
      </p:sp>
      <p:sp>
        <p:nvSpPr>
          <p:cNvPr id="38" name="TextBox 82">
            <a:extLst>
              <a:ext uri="{FF2B5EF4-FFF2-40B4-BE49-F238E27FC236}">
                <a16:creationId xmlns:a16="http://schemas.microsoft.com/office/drawing/2014/main" id="{2F2A5372-C54E-B4B4-B356-4EE63CD0CA2C}"/>
              </a:ext>
            </a:extLst>
          </p:cNvPr>
          <p:cNvSpPr txBox="1"/>
          <p:nvPr/>
        </p:nvSpPr>
        <p:spPr>
          <a:xfrm>
            <a:off x="9029926" y="3397969"/>
            <a:ext cx="1483940" cy="23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MIG slices</a:t>
            </a:r>
          </a:p>
        </p:txBody>
      </p:sp>
      <p:sp>
        <p:nvSpPr>
          <p:cNvPr id="39" name="TextBox 83">
            <a:extLst>
              <a:ext uri="{FF2B5EF4-FFF2-40B4-BE49-F238E27FC236}">
                <a16:creationId xmlns:a16="http://schemas.microsoft.com/office/drawing/2014/main" id="{1A3CA71D-7136-8306-734B-B734140B2F04}"/>
              </a:ext>
            </a:extLst>
          </p:cNvPr>
          <p:cNvSpPr txBox="1"/>
          <p:nvPr/>
        </p:nvSpPr>
        <p:spPr>
          <a:xfrm>
            <a:off x="759609" y="3635890"/>
            <a:ext cx="1594781" cy="496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Client HTTP request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{App A, Graph B}</a:t>
            </a:r>
          </a:p>
        </p:txBody>
      </p:sp>
      <p:sp>
        <p:nvSpPr>
          <p:cNvPr id="40" name="TextBox 84">
            <a:extLst>
              <a:ext uri="{FF2B5EF4-FFF2-40B4-BE49-F238E27FC236}">
                <a16:creationId xmlns:a16="http://schemas.microsoft.com/office/drawing/2014/main" id="{59E7FC5A-66EB-7933-EE3D-4A10A5E29F00}"/>
              </a:ext>
            </a:extLst>
          </p:cNvPr>
          <p:cNvSpPr txBox="1"/>
          <p:nvPr/>
        </p:nvSpPr>
        <p:spPr>
          <a:xfrm>
            <a:off x="8883505" y="1522658"/>
            <a:ext cx="1483940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GPU</a:t>
            </a:r>
          </a:p>
        </p:txBody>
      </p:sp>
      <p:sp>
        <p:nvSpPr>
          <p:cNvPr id="42" name="TextBox 86">
            <a:extLst>
              <a:ext uri="{FF2B5EF4-FFF2-40B4-BE49-F238E27FC236}">
                <a16:creationId xmlns:a16="http://schemas.microsoft.com/office/drawing/2014/main" id="{9EEC5A57-D983-7A80-F097-A6C1C55BC70F}"/>
              </a:ext>
            </a:extLst>
          </p:cNvPr>
          <p:cNvSpPr txBox="1"/>
          <p:nvPr/>
        </p:nvSpPr>
        <p:spPr>
          <a:xfrm>
            <a:off x="6522226" y="3787119"/>
            <a:ext cx="1511838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GPU Operator</a:t>
            </a:r>
          </a:p>
        </p:txBody>
      </p:sp>
      <p:sp>
        <p:nvSpPr>
          <p:cNvPr id="91" name="AutoShape 79">
            <a:extLst>
              <a:ext uri="{FF2B5EF4-FFF2-40B4-BE49-F238E27FC236}">
                <a16:creationId xmlns:a16="http://schemas.microsoft.com/office/drawing/2014/main" id="{67DEA880-4EFB-4D07-A47A-CA9F32A35CB6}"/>
              </a:ext>
            </a:extLst>
          </p:cNvPr>
          <p:cNvSpPr/>
          <p:nvPr/>
        </p:nvSpPr>
        <p:spPr>
          <a:xfrm>
            <a:off x="2249586" y="3370492"/>
            <a:ext cx="54806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2" name="AutoShape 79">
            <a:extLst>
              <a:ext uri="{FF2B5EF4-FFF2-40B4-BE49-F238E27FC236}">
                <a16:creationId xmlns:a16="http://schemas.microsoft.com/office/drawing/2014/main" id="{F2451911-CAE8-4EA0-B865-A5555376088A}"/>
              </a:ext>
            </a:extLst>
          </p:cNvPr>
          <p:cNvSpPr/>
          <p:nvPr/>
        </p:nvSpPr>
        <p:spPr>
          <a:xfrm flipV="1">
            <a:off x="3591420" y="3370491"/>
            <a:ext cx="36576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3" name="AutoShape 50">
            <a:extLst>
              <a:ext uri="{FF2B5EF4-FFF2-40B4-BE49-F238E27FC236}">
                <a16:creationId xmlns:a16="http://schemas.microsoft.com/office/drawing/2014/main" id="{3EE95038-1D28-4D6F-88B0-EDDA572C53EA}"/>
              </a:ext>
            </a:extLst>
          </p:cNvPr>
          <p:cNvSpPr/>
          <p:nvPr/>
        </p:nvSpPr>
        <p:spPr>
          <a:xfrm flipH="1">
            <a:off x="8883505" y="5323241"/>
            <a:ext cx="651852" cy="67559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94" name="Freeform 44">
            <a:extLst>
              <a:ext uri="{FF2B5EF4-FFF2-40B4-BE49-F238E27FC236}">
                <a16:creationId xmlns:a16="http://schemas.microsoft.com/office/drawing/2014/main" id="{D5F2D63D-0563-4CAA-BB18-98301A49C2F1}"/>
              </a:ext>
            </a:extLst>
          </p:cNvPr>
          <p:cNvSpPr/>
          <p:nvPr/>
        </p:nvSpPr>
        <p:spPr>
          <a:xfrm>
            <a:off x="8476583" y="6064517"/>
            <a:ext cx="702721" cy="500210"/>
          </a:xfrm>
          <a:custGeom>
            <a:avLst/>
            <a:gdLst/>
            <a:ahLst/>
            <a:cxnLst/>
            <a:rect l="l" t="t" r="r" b="b"/>
            <a:pathLst>
              <a:path w="885682" h="597433">
                <a:moveTo>
                  <a:pt x="0" y="0"/>
                </a:moveTo>
                <a:lnTo>
                  <a:pt x="885682" y="0"/>
                </a:lnTo>
                <a:lnTo>
                  <a:pt x="885682" y="597433"/>
                </a:lnTo>
                <a:lnTo>
                  <a:pt x="0" y="5974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Freeform 44">
            <a:extLst>
              <a:ext uri="{FF2B5EF4-FFF2-40B4-BE49-F238E27FC236}">
                <a16:creationId xmlns:a16="http://schemas.microsoft.com/office/drawing/2014/main" id="{18D93B8F-9802-4672-82D8-919AD0E5A9C8}"/>
              </a:ext>
            </a:extLst>
          </p:cNvPr>
          <p:cNvSpPr/>
          <p:nvPr/>
        </p:nvSpPr>
        <p:spPr>
          <a:xfrm>
            <a:off x="10627663" y="1839811"/>
            <a:ext cx="702721" cy="500210"/>
          </a:xfrm>
          <a:custGeom>
            <a:avLst/>
            <a:gdLst/>
            <a:ahLst/>
            <a:cxnLst/>
            <a:rect l="l" t="t" r="r" b="b"/>
            <a:pathLst>
              <a:path w="885682" h="597433">
                <a:moveTo>
                  <a:pt x="0" y="0"/>
                </a:moveTo>
                <a:lnTo>
                  <a:pt x="885682" y="0"/>
                </a:lnTo>
                <a:lnTo>
                  <a:pt x="885682" y="597433"/>
                </a:lnTo>
                <a:lnTo>
                  <a:pt x="0" y="5974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6" name="Freeform 46">
            <a:extLst>
              <a:ext uri="{FF2B5EF4-FFF2-40B4-BE49-F238E27FC236}">
                <a16:creationId xmlns:a16="http://schemas.microsoft.com/office/drawing/2014/main" id="{9E723C6D-9190-42AE-ACE3-0BF9069196FE}"/>
              </a:ext>
            </a:extLst>
          </p:cNvPr>
          <p:cNvSpPr/>
          <p:nvPr/>
        </p:nvSpPr>
        <p:spPr>
          <a:xfrm>
            <a:off x="10627663" y="2267198"/>
            <a:ext cx="702721" cy="500210"/>
          </a:xfrm>
          <a:custGeom>
            <a:avLst/>
            <a:gdLst/>
            <a:ahLst/>
            <a:cxnLst/>
            <a:rect l="l" t="t" r="r" b="b"/>
            <a:pathLst>
              <a:path w="885682" h="597433">
                <a:moveTo>
                  <a:pt x="0" y="0"/>
                </a:moveTo>
                <a:lnTo>
                  <a:pt x="885682" y="0"/>
                </a:lnTo>
                <a:lnTo>
                  <a:pt x="885682" y="597432"/>
                </a:lnTo>
                <a:lnTo>
                  <a:pt x="0" y="59743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7" name="AutoShape 48">
            <a:extLst>
              <a:ext uri="{FF2B5EF4-FFF2-40B4-BE49-F238E27FC236}">
                <a16:creationId xmlns:a16="http://schemas.microsoft.com/office/drawing/2014/main" id="{197B7C97-FF6B-4C5F-902C-3C48926A8252}"/>
              </a:ext>
            </a:extLst>
          </p:cNvPr>
          <p:cNvSpPr/>
          <p:nvPr/>
        </p:nvSpPr>
        <p:spPr>
          <a:xfrm>
            <a:off x="10263076" y="2319551"/>
            <a:ext cx="407030" cy="23783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8" name="AutoShape 50">
            <a:extLst>
              <a:ext uri="{FF2B5EF4-FFF2-40B4-BE49-F238E27FC236}">
                <a16:creationId xmlns:a16="http://schemas.microsoft.com/office/drawing/2014/main" id="{E9356856-066A-479F-B56C-289E1C274B58}"/>
              </a:ext>
            </a:extLst>
          </p:cNvPr>
          <p:cNvSpPr/>
          <p:nvPr/>
        </p:nvSpPr>
        <p:spPr>
          <a:xfrm flipV="1">
            <a:off x="10263076" y="2131472"/>
            <a:ext cx="403012" cy="14501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12DFB0DA-4923-4C57-B5A0-57D37622ABB8}"/>
              </a:ext>
            </a:extLst>
          </p:cNvPr>
          <p:cNvSpPr txBox="1"/>
          <p:nvPr/>
        </p:nvSpPr>
        <p:spPr>
          <a:xfrm>
            <a:off x="10407365" y="2807001"/>
            <a:ext cx="1751532" cy="752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Cache as many dataset in memory as possible with LRU replacement</a:t>
            </a:r>
          </a:p>
        </p:txBody>
      </p:sp>
      <p:grpSp>
        <p:nvGrpSpPr>
          <p:cNvPr id="90" name="Group 72">
            <a:extLst>
              <a:ext uri="{FF2B5EF4-FFF2-40B4-BE49-F238E27FC236}">
                <a16:creationId xmlns:a16="http://schemas.microsoft.com/office/drawing/2014/main" id="{E4E42D4F-0FC1-4124-BBE7-A792FACEAA2F}"/>
              </a:ext>
            </a:extLst>
          </p:cNvPr>
          <p:cNvGrpSpPr/>
          <p:nvPr/>
        </p:nvGrpSpPr>
        <p:grpSpPr>
          <a:xfrm rot="16200000" flipV="1">
            <a:off x="9589474" y="4455363"/>
            <a:ext cx="549561" cy="124151"/>
            <a:chOff x="0" y="0"/>
            <a:chExt cx="2989599" cy="712693"/>
          </a:xfrm>
        </p:grpSpPr>
        <p:sp>
          <p:nvSpPr>
            <p:cNvPr id="99" name="Freeform 73">
              <a:extLst>
                <a:ext uri="{FF2B5EF4-FFF2-40B4-BE49-F238E27FC236}">
                  <a16:creationId xmlns:a16="http://schemas.microsoft.com/office/drawing/2014/main" id="{82DC1163-9183-4084-B6CC-ED51D43C1C40}"/>
                </a:ext>
              </a:extLst>
            </p:cNvPr>
            <p:cNvSpPr/>
            <p:nvPr/>
          </p:nvSpPr>
          <p:spPr>
            <a:xfrm>
              <a:off x="0" y="0"/>
              <a:ext cx="2989599" cy="712693"/>
            </a:xfrm>
            <a:custGeom>
              <a:avLst/>
              <a:gdLst/>
              <a:ahLst/>
              <a:cxnLst/>
              <a:rect l="l" t="t" r="r" b="b"/>
              <a:pathLst>
                <a:path w="2989599" h="712693">
                  <a:moveTo>
                    <a:pt x="2989599" y="356347"/>
                  </a:moveTo>
                  <a:lnTo>
                    <a:pt x="2583199" y="0"/>
                  </a:lnTo>
                  <a:lnTo>
                    <a:pt x="2583199" y="203200"/>
                  </a:lnTo>
                  <a:lnTo>
                    <a:pt x="0" y="203200"/>
                  </a:lnTo>
                  <a:lnTo>
                    <a:pt x="0" y="509493"/>
                  </a:lnTo>
                  <a:lnTo>
                    <a:pt x="2583199" y="509493"/>
                  </a:lnTo>
                  <a:lnTo>
                    <a:pt x="2583199" y="712693"/>
                  </a:lnTo>
                  <a:lnTo>
                    <a:pt x="2989599" y="35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TextBox 74">
              <a:extLst>
                <a:ext uri="{FF2B5EF4-FFF2-40B4-BE49-F238E27FC236}">
                  <a16:creationId xmlns:a16="http://schemas.microsoft.com/office/drawing/2014/main" id="{72A8F39C-73A3-4839-83F7-D286EFDFFB10}"/>
                </a:ext>
              </a:extLst>
            </p:cNvPr>
            <p:cNvSpPr txBox="1"/>
            <p:nvPr/>
          </p:nvSpPr>
          <p:spPr>
            <a:xfrm>
              <a:off x="0" y="155575"/>
              <a:ext cx="2887999" cy="353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334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1FBAFD-0FDD-42A6-A84A-5DD596F2E0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Randomly select among mixture of functions and datasets: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Use a real </a:t>
            </a:r>
            <a:r>
              <a:rPr lang="en-US" sz="2400" b="1" dirty="0"/>
              <a:t>invocation trace</a:t>
            </a:r>
            <a:r>
              <a:rPr lang="en-US" sz="2400" dirty="0"/>
              <a:t> published by the Systems Infrastructure Research lab at Huawei’s Edinburgh Research Center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75309A-B83B-7C48-ABB3-D05A4C1740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 Methodology with Multiple Functions and Datasets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04C3-281A-49D2-ADA8-9604458E3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89" y="2373917"/>
            <a:ext cx="4930423" cy="31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7A51CD-79ED-964E-31CA-31F3B04C9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Workload #1 Performance Breakdown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DF41A-2372-4665-96FC-EEC1EDBA4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56" y="1450934"/>
            <a:ext cx="10133288" cy="4332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98C1E6-7425-44DD-9277-04ADF3F55491}"/>
              </a:ext>
            </a:extLst>
          </p:cNvPr>
          <p:cNvSpPr txBox="1"/>
          <p:nvPr/>
        </p:nvSpPr>
        <p:spPr>
          <a:xfrm>
            <a:off x="0" y="5735304"/>
            <a:ext cx="12192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lang="en-US" b="1" u="sng" dirty="0">
                <a:solidFill>
                  <a:schemeClr val="tx1"/>
                </a:solidFill>
              </a:rPr>
              <a:t>Observation #5:</a:t>
            </a:r>
            <a:r>
              <a:rPr lang="en-US" dirty="0">
                <a:solidFill>
                  <a:schemeClr val="tx1"/>
                </a:solidFill>
              </a:rPr>
              <a:t> Caching datasets in GPU memory is essential for performance</a:t>
            </a:r>
          </a:p>
          <a:p>
            <a:pPr>
              <a:defRPr sz="2400"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defRPr sz="2400"/>
            </a:pPr>
            <a:r>
              <a:rPr lang="en-US" b="1" u="sng" dirty="0">
                <a:solidFill>
                  <a:schemeClr val="tx1"/>
                </a:solidFill>
              </a:rPr>
              <a:t>Observation #6:</a:t>
            </a:r>
            <a:r>
              <a:rPr lang="en-US" dirty="0">
                <a:solidFill>
                  <a:schemeClr val="tx1"/>
                </a:solidFill>
              </a:rPr>
              <a:t> Small instances suffer from insufficient memory leading to thrashing of datasets</a:t>
            </a:r>
          </a:p>
        </p:txBody>
      </p:sp>
    </p:spTree>
    <p:extLst>
      <p:ext uri="{BB962C8B-B14F-4D97-AF65-F5344CB8AC3E}">
        <p14:creationId xmlns:p14="http://schemas.microsoft.com/office/powerpoint/2010/main" val="343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7A51CD-79ED-964E-31CA-31F3B04C9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Multiple Functions and Datasets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55FF4E-1765-1F60-C978-16C87C75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76" y="1594436"/>
            <a:ext cx="5821648" cy="39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9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E6015-2EC4-2B68-CD7A-70888F7A1E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Conclusion and Future Work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BD177C-6C09-D623-18EF-97FAC1793885}"/>
              </a:ext>
            </a:extLst>
          </p:cNvPr>
          <p:cNvSpPr txBox="1">
            <a:spLocks/>
          </p:cNvSpPr>
          <p:nvPr/>
        </p:nvSpPr>
        <p:spPr>
          <a:xfrm>
            <a:off x="103982" y="1403097"/>
            <a:ext cx="11984036" cy="4831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600" dirty="0">
              <a:solidFill>
                <a:sysClr val="windowText" lastClr="000000"/>
              </a:solidFill>
              <a:latin typeface="Aptos" panose="02110004020202020204"/>
            </a:endParaRPr>
          </a:p>
          <a:p>
            <a:pPr lvl="0"/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First study on the interaction between </a:t>
            </a:r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serverless computing</a:t>
            </a: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,</a:t>
            </a:r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 graph analytics</a:t>
            </a: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, and </a:t>
            </a:r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multi-instance GPU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/>
            <a:endParaRPr lang="en-US" sz="1600" dirty="0">
              <a:solidFill>
                <a:sysClr val="windowText" lastClr="000000"/>
              </a:solidFill>
              <a:latin typeface="Aptos" panose="02110004020202020204"/>
            </a:endParaRPr>
          </a:p>
          <a:p>
            <a:pPr lvl="0"/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Best MIG configuration depends on </a:t>
            </a:r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dataset</a:t>
            </a: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, </a:t>
            </a:r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function</a:t>
            </a: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 invoked, and </a:t>
            </a:r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number of datasets</a:t>
            </a: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 being accessed simultaneously</a:t>
            </a:r>
          </a:p>
          <a:p>
            <a:pPr lvl="1"/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Smaller instances suffer from </a:t>
            </a:r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small L2 cache slices</a:t>
            </a: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 for large datasets</a:t>
            </a:r>
          </a:p>
          <a:p>
            <a:pPr lvl="1"/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Smaller instances suffer from </a:t>
            </a:r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insufficient memory</a:t>
            </a: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 when there are many datasets</a:t>
            </a:r>
            <a:endParaRPr lang="en-US" b="1" dirty="0">
              <a:solidFill>
                <a:sysClr val="windowText" lastClr="000000"/>
              </a:solidFill>
              <a:latin typeface="Aptos" panose="02110004020202020204"/>
            </a:endParaRPr>
          </a:p>
          <a:p>
            <a:pPr lvl="1"/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Larger instanced face </a:t>
            </a:r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diminishing resource utilization</a:t>
            </a:r>
          </a:p>
          <a:p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Future work:</a:t>
            </a:r>
          </a:p>
          <a:p>
            <a:pPr lvl="1"/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Performance models</a:t>
            </a: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 to select the best MIG configuration for a given workload</a:t>
            </a:r>
          </a:p>
          <a:p>
            <a:pPr lvl="1"/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Dynamic reconfiguration</a:t>
            </a: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 of MIG to adapt to changing workload</a:t>
            </a:r>
          </a:p>
        </p:txBody>
      </p:sp>
    </p:spTree>
    <p:extLst>
      <p:ext uri="{BB962C8B-B14F-4D97-AF65-F5344CB8AC3E}">
        <p14:creationId xmlns:p14="http://schemas.microsoft.com/office/powerpoint/2010/main" val="8672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American university of beirut:…">
            <a:extLst>
              <a:ext uri="{FF2B5EF4-FFF2-40B4-BE49-F238E27FC236}">
                <a16:creationId xmlns:a16="http://schemas.microsoft.com/office/drawing/2014/main" id="{B99A7999-4916-D2C4-6B0B-D7B6942D8F7E}"/>
              </a:ext>
            </a:extLst>
          </p:cNvPr>
          <p:cNvSpPr txBox="1"/>
          <p:nvPr/>
        </p:nvSpPr>
        <p:spPr>
          <a:xfrm>
            <a:off x="882761" y="3210185"/>
            <a:ext cx="10199370" cy="364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90000"/>
              </a:lnSpc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250" dirty="0">
                <a:latin typeface="Helvetica" pitchFamily="2" charset="0"/>
              </a:rPr>
              <a:t>Serverless Graph Analytics on Multi‑Instance GPUs</a:t>
            </a:r>
            <a:endParaRPr sz="2250" dirty="0">
              <a:latin typeface="Helvetica" pitchFamily="2" charset="0"/>
            </a:endParaRPr>
          </a:p>
        </p:txBody>
      </p:sp>
      <p:sp>
        <p:nvSpPr>
          <p:cNvPr id="3" name="Fadlo R. Khuri, MD">
            <a:extLst>
              <a:ext uri="{FF2B5EF4-FFF2-40B4-BE49-F238E27FC236}">
                <a16:creationId xmlns:a16="http://schemas.microsoft.com/office/drawing/2014/main" id="{E1EB0969-EA77-FFED-502D-1CC99BA09EA2}"/>
              </a:ext>
            </a:extLst>
          </p:cNvPr>
          <p:cNvSpPr txBox="1"/>
          <p:nvPr/>
        </p:nvSpPr>
        <p:spPr>
          <a:xfrm>
            <a:off x="882760" y="4116017"/>
            <a:ext cx="10073262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defRPr sz="35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r>
              <a:rPr lang="en-US" sz="1750" dirty="0">
                <a:latin typeface="Helvetica" pitchFamily="2" charset="0"/>
              </a:rPr>
              <a:t>Mohammad </a:t>
            </a:r>
            <a:r>
              <a:rPr lang="en-US" sz="1750" dirty="0" err="1">
                <a:latin typeface="Helvetica" pitchFamily="2" charset="0"/>
              </a:rPr>
              <a:t>Sonji</a:t>
            </a:r>
            <a:r>
              <a:rPr lang="en-US" sz="1750" dirty="0">
                <a:latin typeface="Helvetica" pitchFamily="2" charset="0"/>
              </a:rPr>
              <a:t> (AUB), Mohammed </a:t>
            </a:r>
            <a:r>
              <a:rPr lang="en-US" sz="1750" dirty="0" err="1">
                <a:latin typeface="Helvetica" pitchFamily="2" charset="0"/>
              </a:rPr>
              <a:t>Baydoun</a:t>
            </a:r>
            <a:r>
              <a:rPr lang="en-US" sz="1750" dirty="0">
                <a:latin typeface="Helvetica" pitchFamily="2" charset="0"/>
              </a:rPr>
              <a:t> (AUB), Aditya </a:t>
            </a:r>
            <a:r>
              <a:rPr lang="en-US" sz="1750" dirty="0" err="1">
                <a:latin typeface="Helvetica" pitchFamily="2" charset="0"/>
              </a:rPr>
              <a:t>Dhakal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dirty="0" err="1">
                <a:latin typeface="Helvetica" pitchFamily="2" charset="0"/>
              </a:rPr>
              <a:t>Gourav</a:t>
            </a:r>
            <a:r>
              <a:rPr lang="en-US" sz="1750" dirty="0">
                <a:latin typeface="Helvetica" pitchFamily="2" charset="0"/>
              </a:rPr>
              <a:t> </a:t>
            </a:r>
            <a:r>
              <a:rPr lang="en-US" sz="1750" dirty="0" err="1">
                <a:latin typeface="Helvetica" pitchFamily="2" charset="0"/>
              </a:rPr>
              <a:t>Rattihalli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dirty="0" err="1">
                <a:latin typeface="Helvetica" pitchFamily="2" charset="0"/>
              </a:rPr>
              <a:t>Dejan</a:t>
            </a:r>
            <a:r>
              <a:rPr lang="en-US" sz="1750" dirty="0">
                <a:latin typeface="Helvetica" pitchFamily="2" charset="0"/>
              </a:rPr>
              <a:t> </a:t>
            </a:r>
            <a:r>
              <a:rPr lang="en-US" sz="1750" dirty="0" err="1">
                <a:latin typeface="Helvetica" pitchFamily="2" charset="0"/>
              </a:rPr>
              <a:t>Milojicic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u="sng" dirty="0">
                <a:latin typeface="Helvetica" pitchFamily="2" charset="0"/>
              </a:rPr>
              <a:t>Izzat El Hajj</a:t>
            </a:r>
            <a:r>
              <a:rPr lang="en-US" sz="1750" dirty="0">
                <a:latin typeface="Helvetica" pitchFamily="2" charset="0"/>
              </a:rPr>
              <a:t> (AUB)</a:t>
            </a:r>
            <a:endParaRPr sz="1750" dirty="0">
              <a:latin typeface="Helvetica" pitchFamily="2" charset="0"/>
            </a:endParaRPr>
          </a:p>
        </p:txBody>
      </p:sp>
      <p:sp>
        <p:nvSpPr>
          <p:cNvPr id="4" name="Board of Trustees - August 16, 2022">
            <a:extLst>
              <a:ext uri="{FF2B5EF4-FFF2-40B4-BE49-F238E27FC236}">
                <a16:creationId xmlns:a16="http://schemas.microsoft.com/office/drawing/2014/main" id="{E308F1BE-2B69-E9C8-6539-BAE9D8042EDB}"/>
              </a:ext>
            </a:extLst>
          </p:cNvPr>
          <p:cNvSpPr txBox="1"/>
          <p:nvPr/>
        </p:nvSpPr>
        <p:spPr>
          <a:xfrm>
            <a:off x="882761" y="4902072"/>
            <a:ext cx="6293390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1350" dirty="0">
                <a:latin typeface="Helvetica" pitchFamily="2" charset="0"/>
              </a:rPr>
              <a:t>The Workshop on Graphs, Architectures, Programming, and Learning (GrAPL’25)</a:t>
            </a:r>
            <a:endParaRPr sz="1350" dirty="0">
              <a:latin typeface="Helvetica" pitchFamily="2" charset="0"/>
            </a:endParaRPr>
          </a:p>
        </p:txBody>
      </p:sp>
      <p:sp>
        <p:nvSpPr>
          <p:cNvPr id="5" name="Office of the President  |  American University of Beirut">
            <a:extLst>
              <a:ext uri="{FF2B5EF4-FFF2-40B4-BE49-F238E27FC236}">
                <a16:creationId xmlns:a16="http://schemas.microsoft.com/office/drawing/2014/main" id="{6C68B999-77D6-85F7-7025-4018B821B740}"/>
              </a:ext>
            </a:extLst>
          </p:cNvPr>
          <p:cNvSpPr txBox="1"/>
          <p:nvPr/>
        </p:nvSpPr>
        <p:spPr>
          <a:xfrm>
            <a:off x="887117" y="5151569"/>
            <a:ext cx="1051570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457200">
              <a:defRPr sz="27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pPr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1350" dirty="0">
                <a:latin typeface="Helvetica" pitchFamily="2" charset="0"/>
              </a:rPr>
              <a:t>June 4, 2025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DAB7E1E-D463-1727-8D2A-93A0A65FF17B}"/>
              </a:ext>
            </a:extLst>
          </p:cNvPr>
          <p:cNvSpPr/>
          <p:nvPr/>
        </p:nvSpPr>
        <p:spPr>
          <a:xfrm>
            <a:off x="891741" y="4814085"/>
            <a:ext cx="4065614" cy="0"/>
          </a:xfrm>
          <a:prstGeom prst="line">
            <a:avLst/>
          </a:prstGeom>
          <a:ln w="25400" cap="rnd">
            <a:solidFill>
              <a:srgbClr val="FFFFFF">
                <a:alpha val="66798"/>
              </a:srgbClr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54B91-DDCF-4122-828F-3804247D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429000"/>
            <a:ext cx="3" cy="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5E09B1-78F3-6530-D1A5-DE030D193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Serverless Graph Analytics on Multi-Instance GPU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818C84-0EBE-4D11-A21D-694F78EADC08}"/>
              </a:ext>
            </a:extLst>
          </p:cNvPr>
          <p:cNvSpPr>
            <a:spLocks noChangeAspect="1"/>
          </p:cNvSpPr>
          <p:nvPr/>
        </p:nvSpPr>
        <p:spPr>
          <a:xfrm>
            <a:off x="748284" y="1746447"/>
            <a:ext cx="3390044" cy="3390041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accent1"/>
                </a:solidFill>
              </a:rPr>
              <a:t>Relieves </a:t>
            </a:r>
            <a:r>
              <a:rPr lang="en-US" sz="2000" dirty="0" err="1">
                <a:solidFill>
                  <a:schemeClr val="accent1"/>
                </a:solidFill>
              </a:rPr>
              <a:t>infraX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 management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burden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Pay-per-use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billing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1EF8C8-E7A2-4E68-973F-3ECAE2940615}"/>
              </a:ext>
            </a:extLst>
          </p:cNvPr>
          <p:cNvSpPr>
            <a:spLocks noChangeAspect="1"/>
          </p:cNvSpPr>
          <p:nvPr/>
        </p:nvSpPr>
        <p:spPr>
          <a:xfrm>
            <a:off x="8058817" y="1746447"/>
            <a:ext cx="3390044" cy="3390041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Important</a:t>
            </a: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workload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6AE43B-60B9-449F-9944-8501F78A04E1}"/>
              </a:ext>
            </a:extLst>
          </p:cNvPr>
          <p:cNvSpPr>
            <a:spLocks noChangeAspect="1"/>
          </p:cNvSpPr>
          <p:nvPr/>
        </p:nvSpPr>
        <p:spPr>
          <a:xfrm>
            <a:off x="4403545" y="3030994"/>
            <a:ext cx="3390044" cy="3390041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Sharing of resources</a:t>
            </a:r>
          </a:p>
          <a:p>
            <a:pPr algn="ctr"/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Performance isolation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90C66-F963-46FE-AEF4-F38308D43639}"/>
              </a:ext>
            </a:extLst>
          </p:cNvPr>
          <p:cNvSpPr txBox="1"/>
          <p:nvPr/>
        </p:nvSpPr>
        <p:spPr>
          <a:xfrm>
            <a:off x="1196009" y="1309638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Serverless Computing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D1E3C-0A34-4874-83FD-FDF4EB6277F6}"/>
              </a:ext>
            </a:extLst>
          </p:cNvPr>
          <p:cNvSpPr txBox="1"/>
          <p:nvPr/>
        </p:nvSpPr>
        <p:spPr>
          <a:xfrm>
            <a:off x="8821532" y="1309638"/>
            <a:ext cx="1864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Graph Analytics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D26F05-2DA5-4FBD-AE59-FEE6F9866176}"/>
              </a:ext>
            </a:extLst>
          </p:cNvPr>
          <p:cNvSpPr txBox="1"/>
          <p:nvPr/>
        </p:nvSpPr>
        <p:spPr>
          <a:xfrm>
            <a:off x="4967488" y="6457733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Multi-Instance GPU</a:t>
            </a:r>
          </a:p>
        </p:txBody>
      </p:sp>
    </p:spTree>
    <p:extLst>
      <p:ext uri="{BB962C8B-B14F-4D97-AF65-F5344CB8AC3E}">
        <p14:creationId xmlns:p14="http://schemas.microsoft.com/office/powerpoint/2010/main" val="19791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5E09B1-78F3-6530-D1A5-DE030D193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Serverless Graph Analytics on Multi-Instance GPU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818C84-0EBE-4D11-A21D-694F78EADC08}"/>
              </a:ext>
            </a:extLst>
          </p:cNvPr>
          <p:cNvSpPr>
            <a:spLocks noChangeAspect="1"/>
          </p:cNvSpPr>
          <p:nvPr/>
        </p:nvSpPr>
        <p:spPr>
          <a:xfrm>
            <a:off x="3647795" y="1746447"/>
            <a:ext cx="3390044" cy="3390041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sz="1600" dirty="0">
                <a:solidFill>
                  <a:schemeClr val="accent1"/>
                </a:solidFill>
              </a:rPr>
              <a:t>  Relieves </a:t>
            </a:r>
            <a:r>
              <a:rPr lang="en-US" sz="1600" dirty="0" err="1">
                <a:solidFill>
                  <a:schemeClr val="accent1"/>
                </a:solidFill>
              </a:rPr>
              <a:t>infraX</a:t>
            </a:r>
            <a:endParaRPr lang="en-US" sz="1600" dirty="0">
              <a:solidFill>
                <a:schemeClr val="accent1"/>
              </a:solidFill>
            </a:endParaRPr>
          </a:p>
          <a:p>
            <a:pPr algn="l"/>
            <a:r>
              <a:rPr lang="en-US" sz="1600" dirty="0">
                <a:solidFill>
                  <a:schemeClr val="accent1"/>
                </a:solidFill>
              </a:rPr>
              <a:t> management </a:t>
            </a:r>
          </a:p>
          <a:p>
            <a:pPr algn="l"/>
            <a:r>
              <a:rPr lang="en-US" sz="1600" dirty="0">
                <a:solidFill>
                  <a:schemeClr val="accent1"/>
                </a:solidFill>
              </a:rPr>
              <a:t>burden</a:t>
            </a:r>
          </a:p>
          <a:p>
            <a:pPr algn="l"/>
            <a:endParaRPr lang="en-US" sz="1100" dirty="0">
              <a:solidFill>
                <a:schemeClr val="accent1"/>
              </a:solidFill>
            </a:endParaRPr>
          </a:p>
          <a:p>
            <a:pPr algn="l"/>
            <a:r>
              <a:rPr lang="en-US" sz="1600" dirty="0">
                <a:solidFill>
                  <a:schemeClr val="accent1"/>
                </a:solidFill>
              </a:rPr>
              <a:t>Pay-per-use </a:t>
            </a:r>
          </a:p>
          <a:p>
            <a:pPr algn="l"/>
            <a:r>
              <a:rPr lang="en-US" sz="1600" dirty="0">
                <a:solidFill>
                  <a:schemeClr val="accent1"/>
                </a:solidFill>
              </a:rPr>
              <a:t>billing</a:t>
            </a:r>
          </a:p>
          <a:p>
            <a:pPr algn="l"/>
            <a:endParaRPr lang="en-US" sz="1600" dirty="0">
              <a:solidFill>
                <a:schemeClr val="accent1"/>
              </a:solidFill>
            </a:endParaRPr>
          </a:p>
          <a:p>
            <a:pPr algn="l"/>
            <a:endParaRPr lang="en-US" sz="1600" dirty="0">
              <a:solidFill>
                <a:schemeClr val="accent1"/>
              </a:solidFill>
            </a:endParaRPr>
          </a:p>
          <a:p>
            <a:pPr algn="l"/>
            <a:endParaRPr lang="en-US" sz="1600" dirty="0">
              <a:solidFill>
                <a:schemeClr val="accent1"/>
              </a:solidFill>
            </a:endParaRPr>
          </a:p>
          <a:p>
            <a:pPr algn="l"/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1EF8C8-E7A2-4E68-973F-3ECAE2940615}"/>
              </a:ext>
            </a:extLst>
          </p:cNvPr>
          <p:cNvSpPr>
            <a:spLocks noChangeAspect="1"/>
          </p:cNvSpPr>
          <p:nvPr/>
        </p:nvSpPr>
        <p:spPr>
          <a:xfrm>
            <a:off x="5159309" y="1746447"/>
            <a:ext cx="3390044" cy="3390041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Important</a:t>
            </a:r>
          </a:p>
          <a:p>
            <a:pPr algn="r"/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workload</a:t>
            </a:r>
          </a:p>
          <a:p>
            <a:pPr algn="r"/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6AE43B-60B9-449F-9944-8501F78A04E1}"/>
              </a:ext>
            </a:extLst>
          </p:cNvPr>
          <p:cNvSpPr>
            <a:spLocks noChangeAspect="1"/>
          </p:cNvSpPr>
          <p:nvPr/>
        </p:nvSpPr>
        <p:spPr>
          <a:xfrm>
            <a:off x="4403551" y="3030994"/>
            <a:ext cx="3390044" cy="3390041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Sharing of resources</a:t>
            </a:r>
          </a:p>
          <a:p>
            <a:pPr algn="ctr"/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Performance isolation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90C66-F963-46FE-AEF4-F38308D43639}"/>
              </a:ext>
            </a:extLst>
          </p:cNvPr>
          <p:cNvSpPr txBox="1"/>
          <p:nvPr/>
        </p:nvSpPr>
        <p:spPr>
          <a:xfrm>
            <a:off x="3692615" y="1309638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Serverless Computing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D1E3C-0A34-4874-83FD-FDF4EB6277F6}"/>
              </a:ext>
            </a:extLst>
          </p:cNvPr>
          <p:cNvSpPr txBox="1"/>
          <p:nvPr/>
        </p:nvSpPr>
        <p:spPr>
          <a:xfrm>
            <a:off x="6377349" y="1309638"/>
            <a:ext cx="1864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Graph Analytics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D26F05-2DA5-4FBD-AE59-FEE6F9866176}"/>
              </a:ext>
            </a:extLst>
          </p:cNvPr>
          <p:cNvSpPr txBox="1"/>
          <p:nvPr/>
        </p:nvSpPr>
        <p:spPr>
          <a:xfrm>
            <a:off x="4967494" y="6457733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Multi-Instance GPU</a:t>
            </a:r>
          </a:p>
        </p:txBody>
      </p:sp>
      <p:sp>
        <p:nvSpPr>
          <p:cNvPr id="4" name="Callout: Line with No Border 3">
            <a:extLst>
              <a:ext uri="{FF2B5EF4-FFF2-40B4-BE49-F238E27FC236}">
                <a16:creationId xmlns:a16="http://schemas.microsoft.com/office/drawing/2014/main" id="{41DCEFBF-452C-4061-9214-25252E739ADE}"/>
              </a:ext>
            </a:extLst>
          </p:cNvPr>
          <p:cNvSpPr/>
          <p:nvPr/>
        </p:nvSpPr>
        <p:spPr>
          <a:xfrm>
            <a:off x="763560" y="2132418"/>
            <a:ext cx="2128478" cy="612648"/>
          </a:xfrm>
          <a:prstGeom prst="callout1">
            <a:avLst>
              <a:gd name="adj1" fmla="val 56244"/>
              <a:gd name="adj2" fmla="val 96801"/>
              <a:gd name="adj3" fmla="val 74129"/>
              <a:gd name="adj4" fmla="val 2500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Most works focused on CPU systems</a:t>
            </a:r>
          </a:p>
        </p:txBody>
      </p:sp>
      <p:sp>
        <p:nvSpPr>
          <p:cNvPr id="10" name="Callout: Line with No Border 9">
            <a:extLst>
              <a:ext uri="{FF2B5EF4-FFF2-40B4-BE49-F238E27FC236}">
                <a16:creationId xmlns:a16="http://schemas.microsoft.com/office/drawing/2014/main" id="{372EF1B7-0CBE-4702-9631-D1ED24C34C2F}"/>
              </a:ext>
            </a:extLst>
          </p:cNvPr>
          <p:cNvSpPr/>
          <p:nvPr/>
        </p:nvSpPr>
        <p:spPr>
          <a:xfrm>
            <a:off x="940239" y="4830164"/>
            <a:ext cx="2128478" cy="612648"/>
          </a:xfrm>
          <a:prstGeom prst="callout1">
            <a:avLst>
              <a:gd name="adj1" fmla="val 46344"/>
              <a:gd name="adj2" fmla="val 103580"/>
              <a:gd name="adj3" fmla="val -56822"/>
              <a:gd name="adj4" fmla="val 1898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Most works focused on ML inference</a:t>
            </a:r>
          </a:p>
        </p:txBody>
      </p:sp>
      <p:sp>
        <p:nvSpPr>
          <p:cNvPr id="13" name="Callout: Line with No Border 12">
            <a:extLst>
              <a:ext uri="{FF2B5EF4-FFF2-40B4-BE49-F238E27FC236}">
                <a16:creationId xmlns:a16="http://schemas.microsoft.com/office/drawing/2014/main" id="{CF139667-6C1B-4A1E-88BD-DC56DD8187D9}"/>
              </a:ext>
            </a:extLst>
          </p:cNvPr>
          <p:cNvSpPr/>
          <p:nvPr/>
        </p:nvSpPr>
        <p:spPr>
          <a:xfrm>
            <a:off x="9168349" y="2418346"/>
            <a:ext cx="2656328" cy="612648"/>
          </a:xfrm>
          <a:prstGeom prst="callout1">
            <a:avLst>
              <a:gd name="adj1" fmla="val 62848"/>
              <a:gd name="adj2" fmla="val 1756"/>
              <a:gd name="adj3" fmla="val 286410"/>
              <a:gd name="adj4" fmla="val -719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Part of broader performance analyses</a:t>
            </a:r>
          </a:p>
        </p:txBody>
      </p:sp>
      <p:sp>
        <p:nvSpPr>
          <p:cNvPr id="14" name="Callout: Line with No Border 13">
            <a:extLst>
              <a:ext uri="{FF2B5EF4-FFF2-40B4-BE49-F238E27FC236}">
                <a16:creationId xmlns:a16="http://schemas.microsoft.com/office/drawing/2014/main" id="{3282434B-473C-4798-8CCA-C62600C33D4C}"/>
              </a:ext>
            </a:extLst>
          </p:cNvPr>
          <p:cNvSpPr/>
          <p:nvPr/>
        </p:nvSpPr>
        <p:spPr>
          <a:xfrm>
            <a:off x="8595433" y="5592639"/>
            <a:ext cx="2656328" cy="612648"/>
          </a:xfrm>
          <a:prstGeom prst="callout1">
            <a:avLst>
              <a:gd name="adj1" fmla="val -12406"/>
              <a:gd name="adj2" fmla="val 19691"/>
              <a:gd name="adj3" fmla="val -272559"/>
              <a:gd name="adj4" fmla="val -960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u="sng" dirty="0">
                <a:solidFill>
                  <a:sysClr val="windowText" lastClr="000000"/>
                </a:solidFill>
              </a:rPr>
              <a:t>Our work:</a:t>
            </a:r>
          </a:p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Performance analysis of serverless graph analytics on multi-instance GPU</a:t>
            </a:r>
          </a:p>
        </p:txBody>
      </p:sp>
    </p:spTree>
    <p:extLst>
      <p:ext uri="{BB962C8B-B14F-4D97-AF65-F5344CB8AC3E}">
        <p14:creationId xmlns:p14="http://schemas.microsoft.com/office/powerpoint/2010/main" val="2987452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BCEDD4-B6C8-4CA3-9C61-7DD26B7936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defTabSz="914400">
              <a:spcBef>
                <a:spcPts val="1000"/>
              </a:spcBef>
              <a:buClrTx/>
              <a:defRPr/>
            </a:pPr>
            <a:endParaRPr lang="en-US" sz="2400" dirty="0"/>
          </a:p>
          <a:p>
            <a:pPr lvl="0" defTabSz="914400">
              <a:spcBef>
                <a:spcPts val="1000"/>
              </a:spcBef>
              <a:buClrTx/>
              <a:defRPr/>
            </a:pPr>
            <a:r>
              <a:rPr lang="en-US" sz="2400" dirty="0"/>
              <a:t>Container orchestration: </a:t>
            </a:r>
            <a:r>
              <a:rPr lang="en-US" sz="2400" b="1" dirty="0"/>
              <a:t>Kubernetes</a:t>
            </a:r>
          </a:p>
          <a:p>
            <a:pPr lvl="1" defTabSz="914400">
              <a:spcBef>
                <a:spcPts val="1000"/>
              </a:spcBef>
              <a:buClrTx/>
              <a:defRPr/>
            </a:pPr>
            <a:r>
              <a:rPr lang="en-US" sz="2200" dirty="0"/>
              <a:t>NVIDIA GPU Operator assists with interaction with MIG</a:t>
            </a:r>
          </a:p>
          <a:p>
            <a:pPr defTabSz="914400">
              <a:spcBef>
                <a:spcPts val="1000"/>
              </a:spcBef>
              <a:buClrTx/>
              <a:defRPr/>
            </a:pPr>
            <a:endParaRPr lang="en-US" sz="1800" dirty="0"/>
          </a:p>
          <a:p>
            <a:pPr lvl="0" defTabSz="914400">
              <a:spcBef>
                <a:spcPts val="1000"/>
              </a:spcBef>
              <a:buClrTx/>
              <a:defRPr/>
            </a:pPr>
            <a:r>
              <a:rPr lang="en-US" sz="2400" dirty="0"/>
              <a:t>Serverless computing framework: </a:t>
            </a:r>
            <a:r>
              <a:rPr lang="en-US" sz="2400" b="1" dirty="0" err="1"/>
              <a:t>Knative</a:t>
            </a:r>
            <a:endParaRPr lang="en-US" sz="2400" b="1" dirty="0"/>
          </a:p>
          <a:p>
            <a:pPr lvl="1" defTabSz="914400">
              <a:spcBef>
                <a:spcPts val="1000"/>
              </a:spcBef>
              <a:buClrTx/>
              <a:defRPr/>
            </a:pPr>
            <a:r>
              <a:rPr lang="en-US" sz="2200" dirty="0"/>
              <a:t>Open source with wide community support</a:t>
            </a:r>
          </a:p>
          <a:p>
            <a:pPr lvl="1" defTabSz="914400">
              <a:spcBef>
                <a:spcPts val="1000"/>
              </a:spcBef>
              <a:buClrTx/>
              <a:defRPr/>
            </a:pPr>
            <a:r>
              <a:rPr lang="en-US" sz="2200" dirty="0"/>
              <a:t>Focus on Kubernetes integration</a:t>
            </a:r>
          </a:p>
          <a:p>
            <a:pPr lvl="0" defTabSz="914400">
              <a:spcBef>
                <a:spcPts val="1000"/>
              </a:spcBef>
              <a:buClrTx/>
              <a:defRPr/>
            </a:pPr>
            <a:endParaRPr lang="en-US" sz="1600" dirty="0"/>
          </a:p>
          <a:p>
            <a:pPr lvl="0" defTabSz="914400">
              <a:spcBef>
                <a:spcPts val="1000"/>
              </a:spcBef>
              <a:buClrTx/>
              <a:defRPr/>
            </a:pPr>
            <a:r>
              <a:rPr lang="en-US" sz="2400" dirty="0"/>
              <a:t>Graph processing framework for GPUs: </a:t>
            </a:r>
            <a:r>
              <a:rPr lang="en-US" sz="2400" b="1" dirty="0" err="1"/>
              <a:t>Tigr</a:t>
            </a:r>
            <a:endParaRPr lang="en-US" sz="2400" b="1" dirty="0"/>
          </a:p>
          <a:p>
            <a:pPr lvl="1" defTabSz="914400">
              <a:spcBef>
                <a:spcPts val="1000"/>
              </a:spcBef>
              <a:buClrTx/>
              <a:defRPr/>
            </a:pPr>
            <a:r>
              <a:rPr lang="en-US" sz="2200" dirty="0"/>
              <a:t>Extend </a:t>
            </a:r>
            <a:r>
              <a:rPr lang="en-US" sz="2200" dirty="0" err="1"/>
              <a:t>Tigr</a:t>
            </a:r>
            <a:r>
              <a:rPr lang="en-US" sz="2200" dirty="0"/>
              <a:t> to listen to HTTP requests</a:t>
            </a:r>
          </a:p>
          <a:p>
            <a:pPr lvl="1" defTabSz="914400">
              <a:spcBef>
                <a:spcPts val="1000"/>
              </a:spcBef>
              <a:buClrTx/>
              <a:defRPr/>
            </a:pPr>
            <a:r>
              <a:rPr lang="en-US" sz="2200" b="1" dirty="0" err="1"/>
              <a:t>Gunrock</a:t>
            </a:r>
            <a:r>
              <a:rPr lang="en-US" sz="2200" dirty="0"/>
              <a:t> and </a:t>
            </a:r>
            <a:r>
              <a:rPr lang="en-US" sz="2200" b="1" dirty="0" err="1"/>
              <a:t>cuGraph</a:t>
            </a:r>
            <a:r>
              <a:rPr lang="en-US" sz="2200" dirty="0"/>
              <a:t> can also be supported and they have more functions than </a:t>
            </a:r>
            <a:r>
              <a:rPr lang="en-US" sz="2200" dirty="0" err="1"/>
              <a:t>Tigr</a:t>
            </a:r>
            <a:r>
              <a:rPr lang="en-US" sz="2200" dirty="0"/>
              <a:t>. Our evaluation shows that </a:t>
            </a:r>
            <a:r>
              <a:rPr lang="en-US" sz="2200" dirty="0" err="1"/>
              <a:t>Tigr</a:t>
            </a:r>
            <a:r>
              <a:rPr lang="en-US" sz="2200" dirty="0"/>
              <a:t> is the most performant.</a:t>
            </a:r>
          </a:p>
          <a:p>
            <a:pPr lvl="0" defTabSz="914400">
              <a:spcBef>
                <a:spcPts val="1000"/>
              </a:spcBef>
              <a:buClrTx/>
              <a:defRPr/>
            </a:pPr>
            <a:endParaRPr lang="en-US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EB8D09-8B2F-3064-3591-0B34EAA12C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Experimental Setup</a:t>
            </a:r>
            <a:endParaRPr lang="en-US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7F7E5851-47A6-469B-9F13-F9C1AF3CFEC8}"/>
              </a:ext>
            </a:extLst>
          </p:cNvPr>
          <p:cNvSpPr/>
          <p:nvPr/>
        </p:nvSpPr>
        <p:spPr>
          <a:xfrm>
            <a:off x="5114611" y="1616578"/>
            <a:ext cx="721466" cy="739444"/>
          </a:xfrm>
          <a:custGeom>
            <a:avLst/>
            <a:gdLst/>
            <a:ahLst/>
            <a:cxnLst/>
            <a:rect l="l" t="t" r="r" b="b"/>
            <a:pathLst>
              <a:path w="681981" h="662374">
                <a:moveTo>
                  <a:pt x="0" y="0"/>
                </a:moveTo>
                <a:lnTo>
                  <a:pt x="681981" y="0"/>
                </a:lnTo>
                <a:lnTo>
                  <a:pt x="681981" y="662374"/>
                </a:lnTo>
                <a:lnTo>
                  <a:pt x="0" y="662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C6EBF6C-727D-421D-B53B-97516BC416E9}"/>
              </a:ext>
            </a:extLst>
          </p:cNvPr>
          <p:cNvSpPr>
            <a:spLocks noChangeAspect="1"/>
          </p:cNvSpPr>
          <p:nvPr/>
        </p:nvSpPr>
        <p:spPr>
          <a:xfrm>
            <a:off x="5766503" y="3059278"/>
            <a:ext cx="867059" cy="739444"/>
          </a:xfrm>
          <a:custGeom>
            <a:avLst/>
            <a:gdLst/>
            <a:ahLst/>
            <a:cxnLst/>
            <a:rect l="l" t="t" r="r" b="b"/>
            <a:pathLst>
              <a:path w="697515" h="563706">
                <a:moveTo>
                  <a:pt x="0" y="0"/>
                </a:moveTo>
                <a:lnTo>
                  <a:pt x="697514" y="0"/>
                </a:lnTo>
                <a:lnTo>
                  <a:pt x="697514" y="563706"/>
                </a:lnTo>
                <a:lnTo>
                  <a:pt x="0" y="5637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FE0FD2-AF74-B452-2FB2-456BB160A0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21C1CEE-E1A7-8F1A-0056-F2469A971D04}"/>
              </a:ext>
            </a:extLst>
          </p:cNvPr>
          <p:cNvSpPr/>
          <p:nvPr/>
        </p:nvSpPr>
        <p:spPr>
          <a:xfrm>
            <a:off x="1060860" y="2547834"/>
            <a:ext cx="1011140" cy="1119957"/>
          </a:xfrm>
          <a:custGeom>
            <a:avLst/>
            <a:gdLst/>
            <a:ahLst/>
            <a:cxnLst/>
            <a:rect l="l" t="t" r="r" b="b"/>
            <a:pathLst>
              <a:path w="955801" h="1003227">
                <a:moveTo>
                  <a:pt x="0" y="0"/>
                </a:moveTo>
                <a:lnTo>
                  <a:pt x="955802" y="0"/>
                </a:lnTo>
                <a:lnTo>
                  <a:pt x="955802" y="1003226"/>
                </a:lnTo>
                <a:lnTo>
                  <a:pt x="0" y="1003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D5F09658-05EC-ADC8-3F2E-2FA5B26E3927}"/>
              </a:ext>
            </a:extLst>
          </p:cNvPr>
          <p:cNvGrpSpPr/>
          <p:nvPr/>
        </p:nvGrpSpPr>
        <p:grpSpPr>
          <a:xfrm>
            <a:off x="2498599" y="1941480"/>
            <a:ext cx="5606002" cy="2622713"/>
            <a:chOff x="0" y="-47625"/>
            <a:chExt cx="1149284" cy="618760"/>
          </a:xfrm>
          <a:noFill/>
        </p:grpSpPr>
        <p:sp>
          <p:nvSpPr>
            <p:cNvPr id="87" name="Freeform 4">
              <a:extLst>
                <a:ext uri="{FF2B5EF4-FFF2-40B4-BE49-F238E27FC236}">
                  <a16:creationId xmlns:a16="http://schemas.microsoft.com/office/drawing/2014/main" id="{AD40419A-FB9D-356D-8990-B2025B12FA2F}"/>
                </a:ext>
              </a:extLst>
            </p:cNvPr>
            <p:cNvSpPr/>
            <p:nvPr/>
          </p:nvSpPr>
          <p:spPr>
            <a:xfrm>
              <a:off x="0" y="0"/>
              <a:ext cx="1149284" cy="541092"/>
            </a:xfrm>
            <a:custGeom>
              <a:avLst/>
              <a:gdLst/>
              <a:ahLst/>
              <a:cxnLst/>
              <a:rect l="l" t="t" r="r" b="b"/>
              <a:pathLst>
                <a:path w="1149284" h="571135">
                  <a:moveTo>
                    <a:pt x="90483" y="0"/>
                  </a:moveTo>
                  <a:lnTo>
                    <a:pt x="1058801" y="0"/>
                  </a:lnTo>
                  <a:cubicBezTo>
                    <a:pt x="1108773" y="0"/>
                    <a:pt x="1149284" y="40510"/>
                    <a:pt x="1149284" y="90483"/>
                  </a:cubicBezTo>
                  <a:lnTo>
                    <a:pt x="1149284" y="480653"/>
                  </a:lnTo>
                  <a:cubicBezTo>
                    <a:pt x="1149284" y="530625"/>
                    <a:pt x="1108773" y="571135"/>
                    <a:pt x="1058801" y="571135"/>
                  </a:cubicBezTo>
                  <a:lnTo>
                    <a:pt x="90483" y="571135"/>
                  </a:lnTo>
                  <a:cubicBezTo>
                    <a:pt x="40510" y="571135"/>
                    <a:pt x="0" y="530625"/>
                    <a:pt x="0" y="480653"/>
                  </a:cubicBezTo>
                  <a:lnTo>
                    <a:pt x="0" y="90483"/>
                  </a:lnTo>
                  <a:cubicBezTo>
                    <a:pt x="0" y="40510"/>
                    <a:pt x="40510" y="0"/>
                    <a:pt x="90483" y="0"/>
                  </a:cubicBezTo>
                  <a:close/>
                </a:path>
              </a:pathLst>
            </a:custGeom>
            <a:grp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Box 5">
              <a:extLst>
                <a:ext uri="{FF2B5EF4-FFF2-40B4-BE49-F238E27FC236}">
                  <a16:creationId xmlns:a16="http://schemas.microsoft.com/office/drawing/2014/main" id="{4C3F6E06-3C57-042F-CFD3-C34329CFA510}"/>
                </a:ext>
              </a:extLst>
            </p:cNvPr>
            <p:cNvSpPr txBox="1"/>
            <p:nvPr/>
          </p:nvSpPr>
          <p:spPr>
            <a:xfrm>
              <a:off x="0" y="-47625"/>
              <a:ext cx="1149284" cy="6187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sp>
        <p:nvSpPr>
          <p:cNvPr id="86" name="Freeform 8">
            <a:extLst>
              <a:ext uri="{FF2B5EF4-FFF2-40B4-BE49-F238E27FC236}">
                <a16:creationId xmlns:a16="http://schemas.microsoft.com/office/drawing/2014/main" id="{56303113-670E-5A54-3407-062852778188}"/>
              </a:ext>
            </a:extLst>
          </p:cNvPr>
          <p:cNvSpPr>
            <a:spLocks noChangeAspect="1"/>
          </p:cNvSpPr>
          <p:nvPr/>
        </p:nvSpPr>
        <p:spPr>
          <a:xfrm>
            <a:off x="2804559" y="3000665"/>
            <a:ext cx="868490" cy="740664"/>
          </a:xfrm>
          <a:custGeom>
            <a:avLst/>
            <a:gdLst/>
            <a:ahLst/>
            <a:cxnLst/>
            <a:rect l="l" t="t" r="r" b="b"/>
            <a:pathLst>
              <a:path w="697515" h="563706">
                <a:moveTo>
                  <a:pt x="0" y="0"/>
                </a:moveTo>
                <a:lnTo>
                  <a:pt x="697514" y="0"/>
                </a:lnTo>
                <a:lnTo>
                  <a:pt x="697514" y="563706"/>
                </a:lnTo>
                <a:lnTo>
                  <a:pt x="0" y="56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06F9D7FF-80EA-5284-89BE-8536DE950764}"/>
              </a:ext>
            </a:extLst>
          </p:cNvPr>
          <p:cNvSpPr/>
          <p:nvPr/>
        </p:nvSpPr>
        <p:spPr>
          <a:xfrm>
            <a:off x="4108003" y="1716469"/>
            <a:ext cx="721466" cy="739444"/>
          </a:xfrm>
          <a:custGeom>
            <a:avLst/>
            <a:gdLst/>
            <a:ahLst/>
            <a:cxnLst/>
            <a:rect l="l" t="t" r="r" b="b"/>
            <a:pathLst>
              <a:path w="681981" h="662374">
                <a:moveTo>
                  <a:pt x="0" y="0"/>
                </a:moveTo>
                <a:lnTo>
                  <a:pt x="681981" y="0"/>
                </a:lnTo>
                <a:lnTo>
                  <a:pt x="681981" y="662374"/>
                </a:lnTo>
                <a:lnTo>
                  <a:pt x="0" y="66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AutoShape 36">
            <a:extLst>
              <a:ext uri="{FF2B5EF4-FFF2-40B4-BE49-F238E27FC236}">
                <a16:creationId xmlns:a16="http://schemas.microsoft.com/office/drawing/2014/main" id="{86A1AE92-FBA3-25F1-7956-F2D9DED78F59}"/>
              </a:ext>
            </a:extLst>
          </p:cNvPr>
          <p:cNvSpPr/>
          <p:nvPr/>
        </p:nvSpPr>
        <p:spPr>
          <a:xfrm flipH="1">
            <a:off x="5288008" y="4055785"/>
            <a:ext cx="301350" cy="941291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6B10450C-EEAE-6853-09B6-41927290EB71}"/>
              </a:ext>
            </a:extLst>
          </p:cNvPr>
          <p:cNvSpPr/>
          <p:nvPr/>
        </p:nvSpPr>
        <p:spPr>
          <a:xfrm>
            <a:off x="8994551" y="1672941"/>
            <a:ext cx="1238286" cy="1057248"/>
          </a:xfrm>
          <a:custGeom>
            <a:avLst/>
            <a:gdLst/>
            <a:ahLst/>
            <a:cxnLst/>
            <a:rect l="l" t="t" r="r" b="b"/>
            <a:pathLst>
              <a:path w="1170516" h="947054">
                <a:moveTo>
                  <a:pt x="0" y="0"/>
                </a:moveTo>
                <a:lnTo>
                  <a:pt x="1170516" y="0"/>
                </a:lnTo>
                <a:lnTo>
                  <a:pt x="1170516" y="947054"/>
                </a:lnTo>
                <a:lnTo>
                  <a:pt x="0" y="9470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38">
            <a:extLst>
              <a:ext uri="{FF2B5EF4-FFF2-40B4-BE49-F238E27FC236}">
                <a16:creationId xmlns:a16="http://schemas.microsoft.com/office/drawing/2014/main" id="{F7112A59-7E6C-4A0E-92F3-1B05D6E519F7}"/>
              </a:ext>
            </a:extLst>
          </p:cNvPr>
          <p:cNvGrpSpPr/>
          <p:nvPr/>
        </p:nvGrpSpPr>
        <p:grpSpPr>
          <a:xfrm rot="5400000">
            <a:off x="9426732" y="3042446"/>
            <a:ext cx="652553" cy="167797"/>
            <a:chOff x="0" y="0"/>
            <a:chExt cx="2334800" cy="633547"/>
          </a:xfrm>
        </p:grpSpPr>
        <p:sp>
          <p:nvSpPr>
            <p:cNvPr id="69" name="Freeform 39">
              <a:extLst>
                <a:ext uri="{FF2B5EF4-FFF2-40B4-BE49-F238E27FC236}">
                  <a16:creationId xmlns:a16="http://schemas.microsoft.com/office/drawing/2014/main" id="{77E84FEB-685F-6B9E-A086-2FCBACA7553B}"/>
                </a:ext>
              </a:extLst>
            </p:cNvPr>
            <p:cNvSpPr/>
            <p:nvPr/>
          </p:nvSpPr>
          <p:spPr>
            <a:xfrm>
              <a:off x="0" y="0"/>
              <a:ext cx="2334800" cy="633547"/>
            </a:xfrm>
            <a:custGeom>
              <a:avLst/>
              <a:gdLst/>
              <a:ahLst/>
              <a:cxnLst/>
              <a:rect l="l" t="t" r="r" b="b"/>
              <a:pathLst>
                <a:path w="2334800" h="633547">
                  <a:moveTo>
                    <a:pt x="2334800" y="316774"/>
                  </a:moveTo>
                  <a:lnTo>
                    <a:pt x="1928400" y="0"/>
                  </a:lnTo>
                  <a:lnTo>
                    <a:pt x="1928400" y="203200"/>
                  </a:lnTo>
                  <a:lnTo>
                    <a:pt x="0" y="203200"/>
                  </a:lnTo>
                  <a:lnTo>
                    <a:pt x="0" y="430347"/>
                  </a:lnTo>
                  <a:lnTo>
                    <a:pt x="1928400" y="430347"/>
                  </a:lnTo>
                  <a:lnTo>
                    <a:pt x="1928400" y="633547"/>
                  </a:lnTo>
                  <a:lnTo>
                    <a:pt x="2334800" y="3167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40">
              <a:extLst>
                <a:ext uri="{FF2B5EF4-FFF2-40B4-BE49-F238E27FC236}">
                  <a16:creationId xmlns:a16="http://schemas.microsoft.com/office/drawing/2014/main" id="{EE0EE98B-3485-58C5-BFB0-938597E7B5DB}"/>
                </a:ext>
              </a:extLst>
            </p:cNvPr>
            <p:cNvSpPr txBox="1"/>
            <p:nvPr/>
          </p:nvSpPr>
          <p:spPr>
            <a:xfrm>
              <a:off x="0" y="155575"/>
              <a:ext cx="2233200" cy="274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3" name="Freeform 41">
            <a:extLst>
              <a:ext uri="{FF2B5EF4-FFF2-40B4-BE49-F238E27FC236}">
                <a16:creationId xmlns:a16="http://schemas.microsoft.com/office/drawing/2014/main" id="{B111857E-3733-1A14-7D5E-E09FFE927A1E}"/>
              </a:ext>
            </a:extLst>
          </p:cNvPr>
          <p:cNvSpPr/>
          <p:nvPr/>
        </p:nvSpPr>
        <p:spPr>
          <a:xfrm>
            <a:off x="6802374" y="2423491"/>
            <a:ext cx="868211" cy="1398918"/>
          </a:xfrm>
          <a:custGeom>
            <a:avLst/>
            <a:gdLst/>
            <a:ahLst/>
            <a:cxnLst/>
            <a:rect l="l" t="t" r="r" b="b"/>
            <a:pathLst>
              <a:path w="820695" h="1253113">
                <a:moveTo>
                  <a:pt x="0" y="0"/>
                </a:moveTo>
                <a:lnTo>
                  <a:pt x="820695" y="0"/>
                </a:lnTo>
                <a:lnTo>
                  <a:pt x="820695" y="1253113"/>
                </a:lnTo>
                <a:lnTo>
                  <a:pt x="0" y="12531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9099" r="-102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id="{3640AF42-0093-4D5F-32B7-D76329C90E92}"/>
              </a:ext>
            </a:extLst>
          </p:cNvPr>
          <p:cNvSpPr/>
          <p:nvPr/>
        </p:nvSpPr>
        <p:spPr>
          <a:xfrm>
            <a:off x="9203681" y="5086037"/>
            <a:ext cx="1149896" cy="589067"/>
          </a:xfrm>
          <a:custGeom>
            <a:avLst/>
            <a:gdLst/>
            <a:ahLst/>
            <a:cxnLst/>
            <a:rect l="l" t="t" r="r" b="b"/>
            <a:pathLst>
              <a:path w="1449284" h="703561">
                <a:moveTo>
                  <a:pt x="0" y="0"/>
                </a:moveTo>
                <a:lnTo>
                  <a:pt x="1449283" y="0"/>
                </a:lnTo>
                <a:lnTo>
                  <a:pt x="1449283" y="703561"/>
                </a:lnTo>
                <a:lnTo>
                  <a:pt x="0" y="7035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Freeform 46">
            <a:extLst>
              <a:ext uri="{FF2B5EF4-FFF2-40B4-BE49-F238E27FC236}">
                <a16:creationId xmlns:a16="http://schemas.microsoft.com/office/drawing/2014/main" id="{9A5E743F-BED4-A4EB-0DD1-E3C9D81136B0}"/>
              </a:ext>
            </a:extLst>
          </p:cNvPr>
          <p:cNvSpPr/>
          <p:nvPr/>
        </p:nvSpPr>
        <p:spPr>
          <a:xfrm>
            <a:off x="10102242" y="6064517"/>
            <a:ext cx="702721" cy="500210"/>
          </a:xfrm>
          <a:custGeom>
            <a:avLst/>
            <a:gdLst/>
            <a:ahLst/>
            <a:cxnLst/>
            <a:rect l="l" t="t" r="r" b="b"/>
            <a:pathLst>
              <a:path w="885682" h="597433">
                <a:moveTo>
                  <a:pt x="0" y="0"/>
                </a:moveTo>
                <a:lnTo>
                  <a:pt x="885682" y="0"/>
                </a:lnTo>
                <a:lnTo>
                  <a:pt x="885682" y="597432"/>
                </a:lnTo>
                <a:lnTo>
                  <a:pt x="0" y="5974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" name="TextBox 47">
            <a:extLst>
              <a:ext uri="{FF2B5EF4-FFF2-40B4-BE49-F238E27FC236}">
                <a16:creationId xmlns:a16="http://schemas.microsoft.com/office/drawing/2014/main" id="{0271AEDF-D58E-28FA-93D6-B3904D4564BD}"/>
              </a:ext>
            </a:extLst>
          </p:cNvPr>
          <p:cNvSpPr txBox="1"/>
          <p:nvPr/>
        </p:nvSpPr>
        <p:spPr>
          <a:xfrm>
            <a:off x="8973986" y="4789561"/>
            <a:ext cx="1547346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CPU RAM</a:t>
            </a:r>
          </a:p>
        </p:txBody>
      </p:sp>
      <p:sp>
        <p:nvSpPr>
          <p:cNvPr id="68" name="AutoShape 50">
            <a:extLst>
              <a:ext uri="{FF2B5EF4-FFF2-40B4-BE49-F238E27FC236}">
                <a16:creationId xmlns:a16="http://schemas.microsoft.com/office/drawing/2014/main" id="{D4C74DE3-6193-EA1A-4629-912BF7FCDB46}"/>
              </a:ext>
            </a:extLst>
          </p:cNvPr>
          <p:cNvSpPr/>
          <p:nvPr/>
        </p:nvSpPr>
        <p:spPr>
          <a:xfrm>
            <a:off x="9548776" y="5317594"/>
            <a:ext cx="717528" cy="704088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6A8726-2F4D-4329-829C-8E786E8E5343}"/>
              </a:ext>
            </a:extLst>
          </p:cNvPr>
          <p:cNvGrpSpPr/>
          <p:nvPr/>
        </p:nvGrpSpPr>
        <p:grpSpPr>
          <a:xfrm>
            <a:off x="8406893" y="3483200"/>
            <a:ext cx="3030364" cy="652179"/>
            <a:chOff x="8406893" y="3483200"/>
            <a:chExt cx="3030364" cy="652179"/>
          </a:xfrm>
        </p:grpSpPr>
        <p:grpSp>
          <p:nvGrpSpPr>
            <p:cNvPr id="25" name="Group 51">
              <a:extLst>
                <a:ext uri="{FF2B5EF4-FFF2-40B4-BE49-F238E27FC236}">
                  <a16:creationId xmlns:a16="http://schemas.microsoft.com/office/drawing/2014/main" id="{EDDD37FE-9B3F-3B7E-82FF-EE83847D347A}"/>
                </a:ext>
              </a:extLst>
            </p:cNvPr>
            <p:cNvGrpSpPr/>
            <p:nvPr/>
          </p:nvGrpSpPr>
          <p:grpSpPr>
            <a:xfrm>
              <a:off x="8406893" y="3685067"/>
              <a:ext cx="431863" cy="450312"/>
              <a:chOff x="0" y="0"/>
              <a:chExt cx="107517" cy="106239"/>
            </a:xfrm>
          </p:grpSpPr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78779390-28CB-59DE-05C0-67D7CCFD98F7}"/>
                  </a:ext>
                </a:extLst>
              </p:cNvPr>
              <p:cNvSpPr/>
              <p:nvPr/>
            </p:nvSpPr>
            <p:spPr>
              <a:xfrm>
                <a:off x="0" y="0"/>
                <a:ext cx="107517" cy="106239"/>
              </a:xfrm>
              <a:custGeom>
                <a:avLst/>
                <a:gdLst/>
                <a:ahLst/>
                <a:cxnLst/>
                <a:rect l="l" t="t" r="r" b="b"/>
                <a:pathLst>
                  <a:path w="107517" h="106239">
                    <a:moveTo>
                      <a:pt x="0" y="0"/>
                    </a:moveTo>
                    <a:lnTo>
                      <a:pt x="107517" y="0"/>
                    </a:lnTo>
                    <a:lnTo>
                      <a:pt x="107517" y="106239"/>
                    </a:lnTo>
                    <a:lnTo>
                      <a:pt x="0" y="10623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Box 53">
                <a:extLst>
                  <a:ext uri="{FF2B5EF4-FFF2-40B4-BE49-F238E27FC236}">
                    <a16:creationId xmlns:a16="http://schemas.microsoft.com/office/drawing/2014/main" id="{C133C7E0-3EF8-45DB-C4B2-9AA08FBD9CF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7517" cy="153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26" name="Group 54">
              <a:extLst>
                <a:ext uri="{FF2B5EF4-FFF2-40B4-BE49-F238E27FC236}">
                  <a16:creationId xmlns:a16="http://schemas.microsoft.com/office/drawing/2014/main" id="{C32E463E-2296-2338-8E54-205651FB98F0}"/>
                </a:ext>
              </a:extLst>
            </p:cNvPr>
            <p:cNvGrpSpPr/>
            <p:nvPr/>
          </p:nvGrpSpPr>
          <p:grpSpPr>
            <a:xfrm>
              <a:off x="8788375" y="3483200"/>
              <a:ext cx="483155" cy="652179"/>
              <a:chOff x="0" y="-47625"/>
              <a:chExt cx="120287" cy="153864"/>
            </a:xfrm>
          </p:grpSpPr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id="{B2377FCA-4E48-ED27-E117-971BF91C9074}"/>
                  </a:ext>
                </a:extLst>
              </p:cNvPr>
              <p:cNvSpPr/>
              <p:nvPr/>
            </p:nvSpPr>
            <p:spPr>
              <a:xfrm>
                <a:off x="12770" y="0"/>
                <a:ext cx="107517" cy="106239"/>
              </a:xfrm>
              <a:custGeom>
                <a:avLst/>
                <a:gdLst/>
                <a:ahLst/>
                <a:cxnLst/>
                <a:rect l="l" t="t" r="r" b="b"/>
                <a:pathLst>
                  <a:path w="107517" h="106239">
                    <a:moveTo>
                      <a:pt x="0" y="0"/>
                    </a:moveTo>
                    <a:lnTo>
                      <a:pt x="107517" y="0"/>
                    </a:lnTo>
                    <a:lnTo>
                      <a:pt x="107517" y="106239"/>
                    </a:lnTo>
                    <a:lnTo>
                      <a:pt x="0" y="10623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TextBox 56">
                <a:extLst>
                  <a:ext uri="{FF2B5EF4-FFF2-40B4-BE49-F238E27FC236}">
                    <a16:creationId xmlns:a16="http://schemas.microsoft.com/office/drawing/2014/main" id="{581B0B85-3245-91F6-9F38-88074ABCDB6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7517" cy="153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27" name="Group 57">
              <a:extLst>
                <a:ext uri="{FF2B5EF4-FFF2-40B4-BE49-F238E27FC236}">
                  <a16:creationId xmlns:a16="http://schemas.microsoft.com/office/drawing/2014/main" id="{839E2C35-7691-8A07-8941-51CD803EAB9A}"/>
                </a:ext>
              </a:extLst>
            </p:cNvPr>
            <p:cNvGrpSpPr/>
            <p:nvPr/>
          </p:nvGrpSpPr>
          <p:grpSpPr>
            <a:xfrm>
              <a:off x="9191434" y="3483200"/>
              <a:ext cx="512453" cy="652179"/>
              <a:chOff x="0" y="-47625"/>
              <a:chExt cx="127582" cy="153864"/>
            </a:xfrm>
          </p:grpSpPr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14454E72-B5A2-AC13-40CA-D32396741EA9}"/>
                  </a:ext>
                </a:extLst>
              </p:cNvPr>
              <p:cNvSpPr/>
              <p:nvPr/>
            </p:nvSpPr>
            <p:spPr>
              <a:xfrm>
                <a:off x="20065" y="0"/>
                <a:ext cx="107517" cy="106239"/>
              </a:xfrm>
              <a:custGeom>
                <a:avLst/>
                <a:gdLst/>
                <a:ahLst/>
                <a:cxnLst/>
                <a:rect l="l" t="t" r="r" b="b"/>
                <a:pathLst>
                  <a:path w="107517" h="106239">
                    <a:moveTo>
                      <a:pt x="0" y="0"/>
                    </a:moveTo>
                    <a:lnTo>
                      <a:pt x="107517" y="0"/>
                    </a:lnTo>
                    <a:lnTo>
                      <a:pt x="107517" y="106239"/>
                    </a:lnTo>
                    <a:lnTo>
                      <a:pt x="0" y="10623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9">
                <a:extLst>
                  <a:ext uri="{FF2B5EF4-FFF2-40B4-BE49-F238E27FC236}">
                    <a16:creationId xmlns:a16="http://schemas.microsoft.com/office/drawing/2014/main" id="{BEDF0A08-8200-FFD5-5944-E3ECCC072F0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7517" cy="153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480F3CB6-8512-C24D-3B47-FAF3B195BA70}"/>
                </a:ext>
              </a:extLst>
            </p:cNvPr>
            <p:cNvGrpSpPr/>
            <p:nvPr/>
          </p:nvGrpSpPr>
          <p:grpSpPr>
            <a:xfrm>
              <a:off x="9596352" y="3483200"/>
              <a:ext cx="541774" cy="652179"/>
              <a:chOff x="0" y="-47625"/>
              <a:chExt cx="134881" cy="153864"/>
            </a:xfrm>
          </p:grpSpPr>
          <p:sp>
            <p:nvSpPr>
              <p:cNvPr id="53" name="Freeform 61">
                <a:extLst>
                  <a:ext uri="{FF2B5EF4-FFF2-40B4-BE49-F238E27FC236}">
                    <a16:creationId xmlns:a16="http://schemas.microsoft.com/office/drawing/2014/main" id="{9BCEF501-166A-00F9-754A-3CEA2C967E3B}"/>
                  </a:ext>
                </a:extLst>
              </p:cNvPr>
              <p:cNvSpPr/>
              <p:nvPr/>
            </p:nvSpPr>
            <p:spPr>
              <a:xfrm>
                <a:off x="27364" y="0"/>
                <a:ext cx="107517" cy="106239"/>
              </a:xfrm>
              <a:custGeom>
                <a:avLst/>
                <a:gdLst/>
                <a:ahLst/>
                <a:cxnLst/>
                <a:rect l="l" t="t" r="r" b="b"/>
                <a:pathLst>
                  <a:path w="107517" h="106239">
                    <a:moveTo>
                      <a:pt x="0" y="0"/>
                    </a:moveTo>
                    <a:lnTo>
                      <a:pt x="107517" y="0"/>
                    </a:lnTo>
                    <a:lnTo>
                      <a:pt x="107517" y="106239"/>
                    </a:lnTo>
                    <a:lnTo>
                      <a:pt x="0" y="10623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Box 62">
                <a:extLst>
                  <a:ext uri="{FF2B5EF4-FFF2-40B4-BE49-F238E27FC236}">
                    <a16:creationId xmlns:a16="http://schemas.microsoft.com/office/drawing/2014/main" id="{4F084294-C894-38FE-7347-AB54461AEBB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7517" cy="153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29" name="Group 63">
              <a:extLst>
                <a:ext uri="{FF2B5EF4-FFF2-40B4-BE49-F238E27FC236}">
                  <a16:creationId xmlns:a16="http://schemas.microsoft.com/office/drawing/2014/main" id="{36BF90DA-47FC-A1AE-68AC-42AF96F181D3}"/>
                </a:ext>
              </a:extLst>
            </p:cNvPr>
            <p:cNvGrpSpPr/>
            <p:nvPr/>
          </p:nvGrpSpPr>
          <p:grpSpPr>
            <a:xfrm>
              <a:off x="9995371" y="3483200"/>
              <a:ext cx="578414" cy="652179"/>
              <a:chOff x="0" y="-47625"/>
              <a:chExt cx="144003" cy="153864"/>
            </a:xfrm>
          </p:grpSpPr>
          <p:sp>
            <p:nvSpPr>
              <p:cNvPr id="51" name="Freeform 64">
                <a:extLst>
                  <a:ext uri="{FF2B5EF4-FFF2-40B4-BE49-F238E27FC236}">
                    <a16:creationId xmlns:a16="http://schemas.microsoft.com/office/drawing/2014/main" id="{722254E4-205D-84A3-A715-073CA523EFED}"/>
                  </a:ext>
                </a:extLst>
              </p:cNvPr>
              <p:cNvSpPr/>
              <p:nvPr/>
            </p:nvSpPr>
            <p:spPr>
              <a:xfrm>
                <a:off x="36486" y="0"/>
                <a:ext cx="107517" cy="106239"/>
              </a:xfrm>
              <a:custGeom>
                <a:avLst/>
                <a:gdLst/>
                <a:ahLst/>
                <a:cxnLst/>
                <a:rect l="l" t="t" r="r" b="b"/>
                <a:pathLst>
                  <a:path w="107517" h="106239">
                    <a:moveTo>
                      <a:pt x="0" y="0"/>
                    </a:moveTo>
                    <a:lnTo>
                      <a:pt x="107517" y="0"/>
                    </a:lnTo>
                    <a:lnTo>
                      <a:pt x="107517" y="106239"/>
                    </a:lnTo>
                    <a:lnTo>
                      <a:pt x="0" y="10623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65">
                <a:extLst>
                  <a:ext uri="{FF2B5EF4-FFF2-40B4-BE49-F238E27FC236}">
                    <a16:creationId xmlns:a16="http://schemas.microsoft.com/office/drawing/2014/main" id="{52E904F6-A2BF-7CCF-58EB-EAE52DE2DBF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7517" cy="153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3BB64AE0-B4DB-209B-9189-2E750A6526FB}"/>
                </a:ext>
              </a:extLst>
            </p:cNvPr>
            <p:cNvGrpSpPr/>
            <p:nvPr/>
          </p:nvGrpSpPr>
          <p:grpSpPr>
            <a:xfrm>
              <a:off x="10367444" y="3483200"/>
              <a:ext cx="637026" cy="652179"/>
              <a:chOff x="0" y="-47625"/>
              <a:chExt cx="158596" cy="153864"/>
            </a:xfrm>
          </p:grpSpPr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39835D93-AD19-6752-03E1-7B070CA87737}"/>
                  </a:ext>
                </a:extLst>
              </p:cNvPr>
              <p:cNvSpPr/>
              <p:nvPr/>
            </p:nvSpPr>
            <p:spPr>
              <a:xfrm>
                <a:off x="51079" y="0"/>
                <a:ext cx="107517" cy="106239"/>
              </a:xfrm>
              <a:custGeom>
                <a:avLst/>
                <a:gdLst/>
                <a:ahLst/>
                <a:cxnLst/>
                <a:rect l="l" t="t" r="r" b="b"/>
                <a:pathLst>
                  <a:path w="107517" h="106239">
                    <a:moveTo>
                      <a:pt x="0" y="0"/>
                    </a:moveTo>
                    <a:lnTo>
                      <a:pt x="107517" y="0"/>
                    </a:lnTo>
                    <a:lnTo>
                      <a:pt x="107517" y="106239"/>
                    </a:lnTo>
                    <a:lnTo>
                      <a:pt x="0" y="10623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Box 68">
                <a:extLst>
                  <a:ext uri="{FF2B5EF4-FFF2-40B4-BE49-F238E27FC236}">
                    <a16:creationId xmlns:a16="http://schemas.microsoft.com/office/drawing/2014/main" id="{6FEDF7AF-D9F3-A856-0D9D-9CC753C157A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7517" cy="153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31" name="Group 69">
              <a:extLst>
                <a:ext uri="{FF2B5EF4-FFF2-40B4-BE49-F238E27FC236}">
                  <a16:creationId xmlns:a16="http://schemas.microsoft.com/office/drawing/2014/main" id="{240F1ADF-3F7D-4068-853A-25B463D7A609}"/>
                </a:ext>
              </a:extLst>
            </p:cNvPr>
            <p:cNvGrpSpPr/>
            <p:nvPr/>
          </p:nvGrpSpPr>
          <p:grpSpPr>
            <a:xfrm>
              <a:off x="10748926" y="3483200"/>
              <a:ext cx="688331" cy="652179"/>
              <a:chOff x="0" y="-47625"/>
              <a:chExt cx="171369" cy="153864"/>
            </a:xfrm>
          </p:grpSpPr>
          <p:sp>
            <p:nvSpPr>
              <p:cNvPr id="47" name="Freeform 70">
                <a:extLst>
                  <a:ext uri="{FF2B5EF4-FFF2-40B4-BE49-F238E27FC236}">
                    <a16:creationId xmlns:a16="http://schemas.microsoft.com/office/drawing/2014/main" id="{728DC63E-000F-49E7-5224-3D81E8379A5C}"/>
                  </a:ext>
                </a:extLst>
              </p:cNvPr>
              <p:cNvSpPr/>
              <p:nvPr/>
            </p:nvSpPr>
            <p:spPr>
              <a:xfrm>
                <a:off x="63852" y="0"/>
                <a:ext cx="107517" cy="106239"/>
              </a:xfrm>
              <a:custGeom>
                <a:avLst/>
                <a:gdLst/>
                <a:ahLst/>
                <a:cxnLst/>
                <a:rect l="l" t="t" r="r" b="b"/>
                <a:pathLst>
                  <a:path w="107517" h="106239">
                    <a:moveTo>
                      <a:pt x="0" y="0"/>
                    </a:moveTo>
                    <a:lnTo>
                      <a:pt x="107517" y="0"/>
                    </a:lnTo>
                    <a:lnTo>
                      <a:pt x="107517" y="106239"/>
                    </a:lnTo>
                    <a:lnTo>
                      <a:pt x="0" y="10623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71">
                <a:extLst>
                  <a:ext uri="{FF2B5EF4-FFF2-40B4-BE49-F238E27FC236}">
                    <a16:creationId xmlns:a16="http://schemas.microsoft.com/office/drawing/2014/main" id="{91FDD6E2-1BF5-C0B8-B2F6-ED6387C9FD4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7517" cy="153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grpSp>
        <p:nvGrpSpPr>
          <p:cNvPr id="32" name="Group 72">
            <a:extLst>
              <a:ext uri="{FF2B5EF4-FFF2-40B4-BE49-F238E27FC236}">
                <a16:creationId xmlns:a16="http://schemas.microsoft.com/office/drawing/2014/main" id="{1C858127-BD03-F30F-67E3-21892884BAFE}"/>
              </a:ext>
            </a:extLst>
          </p:cNvPr>
          <p:cNvGrpSpPr/>
          <p:nvPr/>
        </p:nvGrpSpPr>
        <p:grpSpPr>
          <a:xfrm rot="5400000">
            <a:off x="9383647" y="4455363"/>
            <a:ext cx="549561" cy="124151"/>
            <a:chOff x="0" y="0"/>
            <a:chExt cx="2989599" cy="712693"/>
          </a:xfrm>
        </p:grpSpPr>
        <p:sp>
          <p:nvSpPr>
            <p:cNvPr id="45" name="Freeform 73">
              <a:extLst>
                <a:ext uri="{FF2B5EF4-FFF2-40B4-BE49-F238E27FC236}">
                  <a16:creationId xmlns:a16="http://schemas.microsoft.com/office/drawing/2014/main" id="{741C8F7E-770C-03A1-14D5-4D2367C8A50D}"/>
                </a:ext>
              </a:extLst>
            </p:cNvPr>
            <p:cNvSpPr/>
            <p:nvPr/>
          </p:nvSpPr>
          <p:spPr>
            <a:xfrm>
              <a:off x="0" y="0"/>
              <a:ext cx="2989599" cy="712693"/>
            </a:xfrm>
            <a:custGeom>
              <a:avLst/>
              <a:gdLst/>
              <a:ahLst/>
              <a:cxnLst/>
              <a:rect l="l" t="t" r="r" b="b"/>
              <a:pathLst>
                <a:path w="2989599" h="712693">
                  <a:moveTo>
                    <a:pt x="2989599" y="356347"/>
                  </a:moveTo>
                  <a:lnTo>
                    <a:pt x="2583199" y="0"/>
                  </a:lnTo>
                  <a:lnTo>
                    <a:pt x="2583199" y="203200"/>
                  </a:lnTo>
                  <a:lnTo>
                    <a:pt x="0" y="203200"/>
                  </a:lnTo>
                  <a:lnTo>
                    <a:pt x="0" y="509493"/>
                  </a:lnTo>
                  <a:lnTo>
                    <a:pt x="2583199" y="509493"/>
                  </a:lnTo>
                  <a:lnTo>
                    <a:pt x="2583199" y="712693"/>
                  </a:lnTo>
                  <a:lnTo>
                    <a:pt x="2989599" y="35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74">
              <a:extLst>
                <a:ext uri="{FF2B5EF4-FFF2-40B4-BE49-F238E27FC236}">
                  <a16:creationId xmlns:a16="http://schemas.microsoft.com/office/drawing/2014/main" id="{40FE7B0C-D951-9EA1-1648-0512C7208E4C}"/>
                </a:ext>
              </a:extLst>
            </p:cNvPr>
            <p:cNvSpPr txBox="1"/>
            <p:nvPr/>
          </p:nvSpPr>
          <p:spPr>
            <a:xfrm>
              <a:off x="0" y="155575"/>
              <a:ext cx="2887999" cy="353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78">
            <a:extLst>
              <a:ext uri="{FF2B5EF4-FFF2-40B4-BE49-F238E27FC236}">
                <a16:creationId xmlns:a16="http://schemas.microsoft.com/office/drawing/2014/main" id="{367373BA-B0D6-5C35-B8BE-EA9330AB1D5F}"/>
              </a:ext>
            </a:extLst>
          </p:cNvPr>
          <p:cNvSpPr/>
          <p:nvPr/>
        </p:nvSpPr>
        <p:spPr>
          <a:xfrm>
            <a:off x="6267481" y="3122950"/>
            <a:ext cx="4572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79">
            <a:extLst>
              <a:ext uri="{FF2B5EF4-FFF2-40B4-BE49-F238E27FC236}">
                <a16:creationId xmlns:a16="http://schemas.microsoft.com/office/drawing/2014/main" id="{FD8997A0-ACA3-1365-A0D9-3C32638564DB}"/>
              </a:ext>
            </a:extLst>
          </p:cNvPr>
          <p:cNvSpPr/>
          <p:nvPr/>
        </p:nvSpPr>
        <p:spPr>
          <a:xfrm>
            <a:off x="7670586" y="3122950"/>
            <a:ext cx="1333721" cy="56211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Box 81">
            <a:extLst>
              <a:ext uri="{FF2B5EF4-FFF2-40B4-BE49-F238E27FC236}">
                <a16:creationId xmlns:a16="http://schemas.microsoft.com/office/drawing/2014/main" id="{D97AD287-29FB-691F-7E5C-9EF06AF085DF}"/>
              </a:ext>
            </a:extLst>
          </p:cNvPr>
          <p:cNvSpPr txBox="1"/>
          <p:nvPr/>
        </p:nvSpPr>
        <p:spPr>
          <a:xfrm>
            <a:off x="4699113" y="5092646"/>
            <a:ext cx="1170196" cy="496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Containerized </a:t>
            </a:r>
            <a:r>
              <a:rPr lang="en-US" sz="1400" b="1" dirty="0" err="1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Tigr</a:t>
            </a: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 function</a:t>
            </a:r>
          </a:p>
        </p:txBody>
      </p:sp>
      <p:sp>
        <p:nvSpPr>
          <p:cNvPr id="38" name="TextBox 82">
            <a:extLst>
              <a:ext uri="{FF2B5EF4-FFF2-40B4-BE49-F238E27FC236}">
                <a16:creationId xmlns:a16="http://schemas.microsoft.com/office/drawing/2014/main" id="{2F2A5372-C54E-B4B4-B356-4EE63CD0CA2C}"/>
              </a:ext>
            </a:extLst>
          </p:cNvPr>
          <p:cNvSpPr txBox="1"/>
          <p:nvPr/>
        </p:nvSpPr>
        <p:spPr>
          <a:xfrm>
            <a:off x="9029926" y="3397969"/>
            <a:ext cx="1483940" cy="23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MIG slices</a:t>
            </a:r>
          </a:p>
        </p:txBody>
      </p:sp>
      <p:sp>
        <p:nvSpPr>
          <p:cNvPr id="39" name="TextBox 83">
            <a:extLst>
              <a:ext uri="{FF2B5EF4-FFF2-40B4-BE49-F238E27FC236}">
                <a16:creationId xmlns:a16="http://schemas.microsoft.com/office/drawing/2014/main" id="{1A3CA71D-7136-8306-734B-B734140B2F04}"/>
              </a:ext>
            </a:extLst>
          </p:cNvPr>
          <p:cNvSpPr txBox="1"/>
          <p:nvPr/>
        </p:nvSpPr>
        <p:spPr>
          <a:xfrm>
            <a:off x="759609" y="3635890"/>
            <a:ext cx="1594781" cy="496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Client HTTP request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{App A, Graph B}</a:t>
            </a:r>
          </a:p>
        </p:txBody>
      </p:sp>
      <p:sp>
        <p:nvSpPr>
          <p:cNvPr id="40" name="TextBox 84">
            <a:extLst>
              <a:ext uri="{FF2B5EF4-FFF2-40B4-BE49-F238E27FC236}">
                <a16:creationId xmlns:a16="http://schemas.microsoft.com/office/drawing/2014/main" id="{59E7FC5A-66EB-7933-EE3D-4A10A5E29F00}"/>
              </a:ext>
            </a:extLst>
          </p:cNvPr>
          <p:cNvSpPr txBox="1"/>
          <p:nvPr/>
        </p:nvSpPr>
        <p:spPr>
          <a:xfrm>
            <a:off x="8883505" y="1522658"/>
            <a:ext cx="1483940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GPU</a:t>
            </a:r>
          </a:p>
        </p:txBody>
      </p:sp>
      <p:sp>
        <p:nvSpPr>
          <p:cNvPr id="42" name="TextBox 86">
            <a:extLst>
              <a:ext uri="{FF2B5EF4-FFF2-40B4-BE49-F238E27FC236}">
                <a16:creationId xmlns:a16="http://schemas.microsoft.com/office/drawing/2014/main" id="{9EEC5A57-D983-7A80-F097-A6C1C55BC70F}"/>
              </a:ext>
            </a:extLst>
          </p:cNvPr>
          <p:cNvSpPr txBox="1"/>
          <p:nvPr/>
        </p:nvSpPr>
        <p:spPr>
          <a:xfrm>
            <a:off x="6522226" y="3787119"/>
            <a:ext cx="1511838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GPU Operator</a:t>
            </a:r>
          </a:p>
        </p:txBody>
      </p:sp>
      <p:sp>
        <p:nvSpPr>
          <p:cNvPr id="91" name="AutoShape 79">
            <a:extLst>
              <a:ext uri="{FF2B5EF4-FFF2-40B4-BE49-F238E27FC236}">
                <a16:creationId xmlns:a16="http://schemas.microsoft.com/office/drawing/2014/main" id="{67DEA880-4EFB-4D07-A47A-CA9F32A35CB6}"/>
              </a:ext>
            </a:extLst>
          </p:cNvPr>
          <p:cNvSpPr/>
          <p:nvPr/>
        </p:nvSpPr>
        <p:spPr>
          <a:xfrm>
            <a:off x="2249586" y="3370492"/>
            <a:ext cx="54806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8EB0CC-EBB6-43B6-9328-82FFF2EAA092}"/>
              </a:ext>
            </a:extLst>
          </p:cNvPr>
          <p:cNvGrpSpPr/>
          <p:nvPr/>
        </p:nvGrpSpPr>
        <p:grpSpPr>
          <a:xfrm>
            <a:off x="3591420" y="2397551"/>
            <a:ext cx="2886936" cy="1847648"/>
            <a:chOff x="3591420" y="2397551"/>
            <a:chExt cx="2886936" cy="1847648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077F046B-110C-9BF5-4733-CBFA4DC9DA5A}"/>
                </a:ext>
              </a:extLst>
            </p:cNvPr>
            <p:cNvGrpSpPr/>
            <p:nvPr/>
          </p:nvGrpSpPr>
          <p:grpSpPr>
            <a:xfrm>
              <a:off x="3992232" y="2434773"/>
              <a:ext cx="2486124" cy="1810426"/>
              <a:chOff x="-52280" y="-47625"/>
              <a:chExt cx="617605" cy="427122"/>
            </a:xfrm>
          </p:grpSpPr>
          <p:sp>
            <p:nvSpPr>
              <p:cNvPr id="81" name="Freeform 14">
                <a:extLst>
                  <a:ext uri="{FF2B5EF4-FFF2-40B4-BE49-F238E27FC236}">
                    <a16:creationId xmlns:a16="http://schemas.microsoft.com/office/drawing/2014/main" id="{876422B2-F18D-3ED9-EC62-34B81EBFEB76}"/>
                  </a:ext>
                </a:extLst>
              </p:cNvPr>
              <p:cNvSpPr/>
              <p:nvPr/>
            </p:nvSpPr>
            <p:spPr>
              <a:xfrm>
                <a:off x="-52280" y="0"/>
                <a:ext cx="617605" cy="366471"/>
              </a:xfrm>
              <a:custGeom>
                <a:avLst/>
                <a:gdLst/>
                <a:ahLst/>
                <a:cxnLst/>
                <a:rect l="l" t="t" r="r" b="b"/>
                <a:pathLst>
                  <a:path w="527011" h="379497">
                    <a:moveTo>
                      <a:pt x="189749" y="0"/>
                    </a:moveTo>
                    <a:lnTo>
                      <a:pt x="337262" y="0"/>
                    </a:lnTo>
                    <a:cubicBezTo>
                      <a:pt x="442058" y="0"/>
                      <a:pt x="527011" y="84953"/>
                      <a:pt x="527011" y="189749"/>
                    </a:cubicBezTo>
                    <a:lnTo>
                      <a:pt x="527011" y="189749"/>
                    </a:lnTo>
                    <a:cubicBezTo>
                      <a:pt x="527011" y="294544"/>
                      <a:pt x="442058" y="379497"/>
                      <a:pt x="337262" y="379497"/>
                    </a:cubicBezTo>
                    <a:lnTo>
                      <a:pt x="189749" y="379497"/>
                    </a:lnTo>
                    <a:cubicBezTo>
                      <a:pt x="84953" y="379497"/>
                      <a:pt x="0" y="294544"/>
                      <a:pt x="0" y="189749"/>
                    </a:cubicBezTo>
                    <a:lnTo>
                      <a:pt x="0" y="189749"/>
                    </a:lnTo>
                    <a:cubicBezTo>
                      <a:pt x="0" y="84953"/>
                      <a:pt x="84953" y="0"/>
                      <a:pt x="1897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TextBox 15">
                <a:extLst>
                  <a:ext uri="{FF2B5EF4-FFF2-40B4-BE49-F238E27FC236}">
                    <a16:creationId xmlns:a16="http://schemas.microsoft.com/office/drawing/2014/main" id="{357B7EE4-8798-F968-A330-783F9029B55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27011" cy="4271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0" name="Group 16">
              <a:extLst>
                <a:ext uri="{FF2B5EF4-FFF2-40B4-BE49-F238E27FC236}">
                  <a16:creationId xmlns:a16="http://schemas.microsoft.com/office/drawing/2014/main" id="{40E7CBAA-B75B-0CC6-CA5A-591572F159F5}"/>
                </a:ext>
              </a:extLst>
            </p:cNvPr>
            <p:cNvGrpSpPr/>
            <p:nvPr/>
          </p:nvGrpSpPr>
          <p:grpSpPr>
            <a:xfrm>
              <a:off x="4578540" y="3502661"/>
              <a:ext cx="599587" cy="632718"/>
              <a:chOff x="0" y="0"/>
              <a:chExt cx="812800" cy="812800"/>
            </a:xfrm>
          </p:grpSpPr>
          <p:sp>
            <p:nvSpPr>
              <p:cNvPr id="79" name="Freeform 17">
                <a:extLst>
                  <a:ext uri="{FF2B5EF4-FFF2-40B4-BE49-F238E27FC236}">
                    <a16:creationId xmlns:a16="http://schemas.microsoft.com/office/drawing/2014/main" id="{66F8749B-585B-97A5-C1A0-EF6C744B814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Box 18">
                <a:extLst>
                  <a:ext uri="{FF2B5EF4-FFF2-40B4-BE49-F238E27FC236}">
                    <a16:creationId xmlns:a16="http://schemas.microsoft.com/office/drawing/2014/main" id="{4BB4F661-82C4-A50F-82F1-8C5D02B2DFF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FE3C817C-F010-62B9-5E9E-24F8F022377A}"/>
                </a:ext>
              </a:extLst>
            </p:cNvPr>
            <p:cNvSpPr/>
            <p:nvPr/>
          </p:nvSpPr>
          <p:spPr>
            <a:xfrm>
              <a:off x="4690670" y="3571478"/>
              <a:ext cx="375327" cy="495084"/>
            </a:xfrm>
            <a:custGeom>
              <a:avLst/>
              <a:gdLst/>
              <a:ahLst/>
              <a:cxnLst/>
              <a:rect l="l" t="t" r="r" b="b"/>
              <a:pathLst>
                <a:path w="354786" h="443483">
                  <a:moveTo>
                    <a:pt x="0" y="0"/>
                  </a:moveTo>
                  <a:lnTo>
                    <a:pt x="354786" y="0"/>
                  </a:lnTo>
                  <a:lnTo>
                    <a:pt x="354786" y="443483"/>
                  </a:lnTo>
                  <a:lnTo>
                    <a:pt x="0" y="443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20">
              <a:extLst>
                <a:ext uri="{FF2B5EF4-FFF2-40B4-BE49-F238E27FC236}">
                  <a16:creationId xmlns:a16="http://schemas.microsoft.com/office/drawing/2014/main" id="{EC1349C5-EF93-2D77-96CB-0D9043C829F6}"/>
                </a:ext>
              </a:extLst>
            </p:cNvPr>
            <p:cNvGrpSpPr/>
            <p:nvPr/>
          </p:nvGrpSpPr>
          <p:grpSpPr>
            <a:xfrm>
              <a:off x="5599800" y="2806592"/>
              <a:ext cx="599587" cy="632718"/>
              <a:chOff x="0" y="0"/>
              <a:chExt cx="812800" cy="812800"/>
            </a:xfrm>
          </p:grpSpPr>
          <p:sp>
            <p:nvSpPr>
              <p:cNvPr id="77" name="Freeform 21">
                <a:extLst>
                  <a:ext uri="{FF2B5EF4-FFF2-40B4-BE49-F238E27FC236}">
                    <a16:creationId xmlns:a16="http://schemas.microsoft.com/office/drawing/2014/main" id="{A3D3F5D3-8B86-F9B9-8494-211E8828FAF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D956AB6D-1448-811C-58B5-7CF77202E98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801F1B66-CAB7-A646-AE85-C5043523AF98}"/>
                </a:ext>
              </a:extLst>
            </p:cNvPr>
            <p:cNvSpPr/>
            <p:nvPr/>
          </p:nvSpPr>
          <p:spPr>
            <a:xfrm>
              <a:off x="5711929" y="2875408"/>
              <a:ext cx="375327" cy="495084"/>
            </a:xfrm>
            <a:custGeom>
              <a:avLst/>
              <a:gdLst/>
              <a:ahLst/>
              <a:cxnLst/>
              <a:rect l="l" t="t" r="r" b="b"/>
              <a:pathLst>
                <a:path w="354786" h="443483">
                  <a:moveTo>
                    <a:pt x="0" y="0"/>
                  </a:moveTo>
                  <a:lnTo>
                    <a:pt x="354786" y="0"/>
                  </a:lnTo>
                  <a:lnTo>
                    <a:pt x="354786" y="443483"/>
                  </a:lnTo>
                  <a:lnTo>
                    <a:pt x="0" y="443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24">
              <a:extLst>
                <a:ext uri="{FF2B5EF4-FFF2-40B4-BE49-F238E27FC236}">
                  <a16:creationId xmlns:a16="http://schemas.microsoft.com/office/drawing/2014/main" id="{923FA767-AAE1-871C-B4C1-2C77E8636E75}"/>
                </a:ext>
              </a:extLst>
            </p:cNvPr>
            <p:cNvGrpSpPr/>
            <p:nvPr/>
          </p:nvGrpSpPr>
          <p:grpSpPr>
            <a:xfrm>
              <a:off x="4939274" y="2806592"/>
              <a:ext cx="599587" cy="632718"/>
              <a:chOff x="0" y="0"/>
              <a:chExt cx="812800" cy="812800"/>
            </a:xfrm>
          </p:grpSpPr>
          <p:sp>
            <p:nvSpPr>
              <p:cNvPr id="75" name="Freeform 25">
                <a:extLst>
                  <a:ext uri="{FF2B5EF4-FFF2-40B4-BE49-F238E27FC236}">
                    <a16:creationId xmlns:a16="http://schemas.microsoft.com/office/drawing/2014/main" id="{9F2F363A-1509-4B76-440A-B6F532D7510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26">
                <a:extLst>
                  <a:ext uri="{FF2B5EF4-FFF2-40B4-BE49-F238E27FC236}">
                    <a16:creationId xmlns:a16="http://schemas.microsoft.com/office/drawing/2014/main" id="{810DB980-69CE-D0F1-604E-5D9B48384B6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7C317C92-13E9-ACBD-412A-7497735A96AC}"/>
                </a:ext>
              </a:extLst>
            </p:cNvPr>
            <p:cNvSpPr/>
            <p:nvPr/>
          </p:nvSpPr>
          <p:spPr>
            <a:xfrm>
              <a:off x="5051402" y="2875408"/>
              <a:ext cx="375327" cy="495084"/>
            </a:xfrm>
            <a:custGeom>
              <a:avLst/>
              <a:gdLst/>
              <a:ahLst/>
              <a:cxnLst/>
              <a:rect l="l" t="t" r="r" b="b"/>
              <a:pathLst>
                <a:path w="354786" h="443483">
                  <a:moveTo>
                    <a:pt x="0" y="0"/>
                  </a:moveTo>
                  <a:lnTo>
                    <a:pt x="354787" y="0"/>
                  </a:lnTo>
                  <a:lnTo>
                    <a:pt x="354787" y="443483"/>
                  </a:lnTo>
                  <a:lnTo>
                    <a:pt x="0" y="443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28">
              <a:extLst>
                <a:ext uri="{FF2B5EF4-FFF2-40B4-BE49-F238E27FC236}">
                  <a16:creationId xmlns:a16="http://schemas.microsoft.com/office/drawing/2014/main" id="{616BCD66-5C42-CA4A-9D35-5D3C9C29C698}"/>
                </a:ext>
              </a:extLst>
            </p:cNvPr>
            <p:cNvGrpSpPr/>
            <p:nvPr/>
          </p:nvGrpSpPr>
          <p:grpSpPr>
            <a:xfrm>
              <a:off x="4278747" y="2806592"/>
              <a:ext cx="599587" cy="632718"/>
              <a:chOff x="0" y="0"/>
              <a:chExt cx="812800" cy="812800"/>
            </a:xfrm>
          </p:grpSpPr>
          <p:sp>
            <p:nvSpPr>
              <p:cNvPr id="73" name="Freeform 29">
                <a:extLst>
                  <a:ext uri="{FF2B5EF4-FFF2-40B4-BE49-F238E27FC236}">
                    <a16:creationId xmlns:a16="http://schemas.microsoft.com/office/drawing/2014/main" id="{47E127FE-CCCD-EA5E-1BC0-DE4B114669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TextBox 30">
                <a:extLst>
                  <a:ext uri="{FF2B5EF4-FFF2-40B4-BE49-F238E27FC236}">
                    <a16:creationId xmlns:a16="http://schemas.microsoft.com/office/drawing/2014/main" id="{FB2E1B8A-8E54-5730-D0E6-B4AD383A234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8BA1B90A-7F26-0E08-23F2-A4034B5EA053}"/>
                </a:ext>
              </a:extLst>
            </p:cNvPr>
            <p:cNvSpPr/>
            <p:nvPr/>
          </p:nvSpPr>
          <p:spPr>
            <a:xfrm>
              <a:off x="4390877" y="2875408"/>
              <a:ext cx="375327" cy="495084"/>
            </a:xfrm>
            <a:custGeom>
              <a:avLst/>
              <a:gdLst/>
              <a:ahLst/>
              <a:cxnLst/>
              <a:rect l="l" t="t" r="r" b="b"/>
              <a:pathLst>
                <a:path w="354786" h="443483">
                  <a:moveTo>
                    <a:pt x="0" y="0"/>
                  </a:moveTo>
                  <a:lnTo>
                    <a:pt x="354786" y="0"/>
                  </a:lnTo>
                  <a:lnTo>
                    <a:pt x="354786" y="443483"/>
                  </a:lnTo>
                  <a:lnTo>
                    <a:pt x="0" y="443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2">
              <a:extLst>
                <a:ext uri="{FF2B5EF4-FFF2-40B4-BE49-F238E27FC236}">
                  <a16:creationId xmlns:a16="http://schemas.microsoft.com/office/drawing/2014/main" id="{A67313C8-CF7C-6BDB-3D6C-1A426B63F8AA}"/>
                </a:ext>
              </a:extLst>
            </p:cNvPr>
            <p:cNvGrpSpPr/>
            <p:nvPr/>
          </p:nvGrpSpPr>
          <p:grpSpPr>
            <a:xfrm>
              <a:off x="5300006" y="3502661"/>
              <a:ext cx="599587" cy="632718"/>
              <a:chOff x="0" y="0"/>
              <a:chExt cx="812800" cy="812800"/>
            </a:xfrm>
          </p:grpSpPr>
          <p:sp>
            <p:nvSpPr>
              <p:cNvPr id="71" name="Freeform 33">
                <a:extLst>
                  <a:ext uri="{FF2B5EF4-FFF2-40B4-BE49-F238E27FC236}">
                    <a16:creationId xmlns:a16="http://schemas.microsoft.com/office/drawing/2014/main" id="{8F246C38-B6E8-56CE-EC0A-FA629B1F34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Box 34">
                <a:extLst>
                  <a:ext uri="{FF2B5EF4-FFF2-40B4-BE49-F238E27FC236}">
                    <a16:creationId xmlns:a16="http://schemas.microsoft.com/office/drawing/2014/main" id="{848B9BBF-D6C1-CCAF-11A0-EA7610D85E7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74704C13-CAE6-2A77-DE25-94FEED10B6B2}"/>
                </a:ext>
              </a:extLst>
            </p:cNvPr>
            <p:cNvSpPr/>
            <p:nvPr/>
          </p:nvSpPr>
          <p:spPr>
            <a:xfrm>
              <a:off x="5412136" y="3571478"/>
              <a:ext cx="375327" cy="495084"/>
            </a:xfrm>
            <a:custGeom>
              <a:avLst/>
              <a:gdLst/>
              <a:ahLst/>
              <a:cxnLst/>
              <a:rect l="l" t="t" r="r" b="b"/>
              <a:pathLst>
                <a:path w="354786" h="443483">
                  <a:moveTo>
                    <a:pt x="0" y="0"/>
                  </a:moveTo>
                  <a:lnTo>
                    <a:pt x="354786" y="0"/>
                  </a:lnTo>
                  <a:lnTo>
                    <a:pt x="354786" y="443483"/>
                  </a:lnTo>
                  <a:lnTo>
                    <a:pt x="0" y="443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80">
              <a:extLst>
                <a:ext uri="{FF2B5EF4-FFF2-40B4-BE49-F238E27FC236}">
                  <a16:creationId xmlns:a16="http://schemas.microsoft.com/office/drawing/2014/main" id="{D0E504E5-434E-2E4E-2245-84AA70CCF888}"/>
                </a:ext>
              </a:extLst>
            </p:cNvPr>
            <p:cNvSpPr txBox="1"/>
            <p:nvPr/>
          </p:nvSpPr>
          <p:spPr>
            <a:xfrm>
              <a:off x="4422207" y="2397551"/>
              <a:ext cx="1511838" cy="239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000000"/>
                  </a:solidFill>
                  <a:ea typeface="Canva Sans Bold"/>
                  <a:cs typeface="Canva Sans Bold"/>
                  <a:sym typeface="Canva Sans Bold"/>
                </a:rPr>
                <a:t>App A pods pool</a:t>
              </a:r>
            </a:p>
          </p:txBody>
        </p:sp>
        <p:sp>
          <p:nvSpPr>
            <p:cNvPr id="92" name="AutoShape 79">
              <a:extLst>
                <a:ext uri="{FF2B5EF4-FFF2-40B4-BE49-F238E27FC236}">
                  <a16:creationId xmlns:a16="http://schemas.microsoft.com/office/drawing/2014/main" id="{F2451911-CAE8-4EA0-B865-A5555376088A}"/>
                </a:ext>
              </a:extLst>
            </p:cNvPr>
            <p:cNvSpPr/>
            <p:nvPr/>
          </p:nvSpPr>
          <p:spPr>
            <a:xfrm flipV="1">
              <a:off x="3591420" y="3370491"/>
              <a:ext cx="36576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Freeform 46">
            <a:extLst>
              <a:ext uri="{FF2B5EF4-FFF2-40B4-BE49-F238E27FC236}">
                <a16:creationId xmlns:a16="http://schemas.microsoft.com/office/drawing/2014/main" id="{9E723C6D-9190-42AE-ACE3-0BF9069196FE}"/>
              </a:ext>
            </a:extLst>
          </p:cNvPr>
          <p:cNvSpPr/>
          <p:nvPr/>
        </p:nvSpPr>
        <p:spPr>
          <a:xfrm>
            <a:off x="10627663" y="2267198"/>
            <a:ext cx="702721" cy="500210"/>
          </a:xfrm>
          <a:custGeom>
            <a:avLst/>
            <a:gdLst/>
            <a:ahLst/>
            <a:cxnLst/>
            <a:rect l="l" t="t" r="r" b="b"/>
            <a:pathLst>
              <a:path w="885682" h="597433">
                <a:moveTo>
                  <a:pt x="0" y="0"/>
                </a:moveTo>
                <a:lnTo>
                  <a:pt x="885682" y="0"/>
                </a:lnTo>
                <a:lnTo>
                  <a:pt x="885682" y="597432"/>
                </a:lnTo>
                <a:lnTo>
                  <a:pt x="0" y="5974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7" name="AutoShape 48">
            <a:extLst>
              <a:ext uri="{FF2B5EF4-FFF2-40B4-BE49-F238E27FC236}">
                <a16:creationId xmlns:a16="http://schemas.microsoft.com/office/drawing/2014/main" id="{197B7C97-FF6B-4C5F-902C-3C48926A8252}"/>
              </a:ext>
            </a:extLst>
          </p:cNvPr>
          <p:cNvSpPr/>
          <p:nvPr/>
        </p:nvSpPr>
        <p:spPr>
          <a:xfrm>
            <a:off x="10263076" y="2319551"/>
            <a:ext cx="407030" cy="23783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" name="TextBox 81">
            <a:extLst>
              <a:ext uri="{FF2B5EF4-FFF2-40B4-BE49-F238E27FC236}">
                <a16:creationId xmlns:a16="http://schemas.microsoft.com/office/drawing/2014/main" id="{9B4F47B1-E861-41DF-AD25-19EF9295C463}"/>
              </a:ext>
            </a:extLst>
          </p:cNvPr>
          <p:cNvSpPr txBox="1"/>
          <p:nvPr/>
        </p:nvSpPr>
        <p:spPr>
          <a:xfrm>
            <a:off x="8367912" y="6051230"/>
            <a:ext cx="1658195" cy="496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Keep dataset cached in main memory</a:t>
            </a:r>
          </a:p>
        </p:txBody>
      </p:sp>
      <p:sp>
        <p:nvSpPr>
          <p:cNvPr id="83" name="TextBox 81">
            <a:extLst>
              <a:ext uri="{FF2B5EF4-FFF2-40B4-BE49-F238E27FC236}">
                <a16:creationId xmlns:a16="http://schemas.microsoft.com/office/drawing/2014/main" id="{DCB4D2B9-A508-475E-8A7E-C17A2795AAE7}"/>
              </a:ext>
            </a:extLst>
          </p:cNvPr>
          <p:cNvSpPr txBox="1"/>
          <p:nvPr/>
        </p:nvSpPr>
        <p:spPr>
          <a:xfrm>
            <a:off x="10453701" y="2825839"/>
            <a:ext cx="1658195" cy="496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Keep dataset cached in GPU memory</a:t>
            </a:r>
          </a:p>
        </p:txBody>
      </p:sp>
      <p:grpSp>
        <p:nvGrpSpPr>
          <p:cNvPr id="93" name="Group 72">
            <a:extLst>
              <a:ext uri="{FF2B5EF4-FFF2-40B4-BE49-F238E27FC236}">
                <a16:creationId xmlns:a16="http://schemas.microsoft.com/office/drawing/2014/main" id="{9F108FD4-6F49-4B8D-AE99-A0ACBD40F6B2}"/>
              </a:ext>
            </a:extLst>
          </p:cNvPr>
          <p:cNvGrpSpPr/>
          <p:nvPr/>
        </p:nvGrpSpPr>
        <p:grpSpPr>
          <a:xfrm rot="16200000" flipV="1">
            <a:off x="9589474" y="4455363"/>
            <a:ext cx="549561" cy="124151"/>
            <a:chOff x="0" y="0"/>
            <a:chExt cx="2989599" cy="712693"/>
          </a:xfrm>
        </p:grpSpPr>
        <p:sp>
          <p:nvSpPr>
            <p:cNvPr id="94" name="Freeform 73">
              <a:extLst>
                <a:ext uri="{FF2B5EF4-FFF2-40B4-BE49-F238E27FC236}">
                  <a16:creationId xmlns:a16="http://schemas.microsoft.com/office/drawing/2014/main" id="{C6D2555A-4BE2-4816-A404-BCCD80EA93B0}"/>
                </a:ext>
              </a:extLst>
            </p:cNvPr>
            <p:cNvSpPr/>
            <p:nvPr/>
          </p:nvSpPr>
          <p:spPr>
            <a:xfrm>
              <a:off x="0" y="0"/>
              <a:ext cx="2989599" cy="712693"/>
            </a:xfrm>
            <a:custGeom>
              <a:avLst/>
              <a:gdLst/>
              <a:ahLst/>
              <a:cxnLst/>
              <a:rect l="l" t="t" r="r" b="b"/>
              <a:pathLst>
                <a:path w="2989599" h="712693">
                  <a:moveTo>
                    <a:pt x="2989599" y="356347"/>
                  </a:moveTo>
                  <a:lnTo>
                    <a:pt x="2583199" y="0"/>
                  </a:lnTo>
                  <a:lnTo>
                    <a:pt x="2583199" y="203200"/>
                  </a:lnTo>
                  <a:lnTo>
                    <a:pt x="0" y="203200"/>
                  </a:lnTo>
                  <a:lnTo>
                    <a:pt x="0" y="509493"/>
                  </a:lnTo>
                  <a:lnTo>
                    <a:pt x="2583199" y="509493"/>
                  </a:lnTo>
                  <a:lnTo>
                    <a:pt x="2583199" y="712693"/>
                  </a:lnTo>
                  <a:lnTo>
                    <a:pt x="2989599" y="356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Box 74">
              <a:extLst>
                <a:ext uri="{FF2B5EF4-FFF2-40B4-BE49-F238E27FC236}">
                  <a16:creationId xmlns:a16="http://schemas.microsoft.com/office/drawing/2014/main" id="{B4823AE3-7CFF-4391-8E40-6EE2E452E4B8}"/>
                </a:ext>
              </a:extLst>
            </p:cNvPr>
            <p:cNvSpPr txBox="1"/>
            <p:nvPr/>
          </p:nvSpPr>
          <p:spPr>
            <a:xfrm>
              <a:off x="0" y="155575"/>
              <a:ext cx="2887999" cy="353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84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6" grpId="0" animBg="1"/>
      <p:bldP spid="7" grpId="0" animBg="1"/>
      <p:bldP spid="20" grpId="0" animBg="1"/>
      <p:bldP spid="21" grpId="0" animBg="1"/>
      <p:bldP spid="23" grpId="0" animBg="1"/>
      <p:bldP spid="61" grpId="0" animBg="1"/>
      <p:bldP spid="64" grpId="0" animBg="1"/>
      <p:bldP spid="65" grpId="0"/>
      <p:bldP spid="68" grpId="0" animBg="1"/>
      <p:bldP spid="34" grpId="0" animBg="1"/>
      <p:bldP spid="35" grpId="0" animBg="1"/>
      <p:bldP spid="37" grpId="0"/>
      <p:bldP spid="38" grpId="0"/>
      <p:bldP spid="39" grpId="0"/>
      <p:bldP spid="40" grpId="0"/>
      <p:bldP spid="42" grpId="0"/>
      <p:bldP spid="91" grpId="0" animBg="1"/>
      <p:bldP spid="96" grpId="0" animBg="1"/>
      <p:bldP spid="97" grpId="0" animBg="1"/>
      <p:bldP spid="100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75309A-B83B-7C48-ABB3-D05A4C1740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2189D-6993-4542-855A-240914F78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33"/>
          <a:stretch/>
        </p:blipFill>
        <p:spPr>
          <a:xfrm>
            <a:off x="296797" y="2422388"/>
            <a:ext cx="6117211" cy="262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16F543-57BD-4521-9172-48FF816D3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067" y="2422388"/>
            <a:ext cx="5074504" cy="2097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78BB8A-2E36-495B-95B3-C317302119DE}"/>
              </a:ext>
            </a:extLst>
          </p:cNvPr>
          <p:cNvSpPr txBox="1"/>
          <p:nvPr/>
        </p:nvSpPr>
        <p:spPr>
          <a:xfrm>
            <a:off x="1394769" y="1974797"/>
            <a:ext cx="392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Hardware and Software Configurations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197F5-5053-41CD-B0C5-B5F10C116F67}"/>
              </a:ext>
            </a:extLst>
          </p:cNvPr>
          <p:cNvSpPr txBox="1"/>
          <p:nvPr/>
        </p:nvSpPr>
        <p:spPr>
          <a:xfrm>
            <a:off x="7151452" y="1974797"/>
            <a:ext cx="404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</a:rPr>
              <a:t>Milti</a:t>
            </a:r>
            <a:r>
              <a:rPr lang="en-US" sz="1800" b="1" dirty="0">
                <a:solidFill>
                  <a:schemeClr val="tx1"/>
                </a:solidFill>
              </a:rPr>
              <a:t>-instance GPU (MIG)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1136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1FBAFD-0FDD-42A6-A84A-5DD596F2E0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Functions supported in </a:t>
            </a:r>
            <a:r>
              <a:rPr lang="en-US" sz="2400" b="1" dirty="0" err="1"/>
              <a:t>Tigr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Breadth First Search (BFS)</a:t>
            </a:r>
          </a:p>
          <a:p>
            <a:pPr lvl="1"/>
            <a:r>
              <a:rPr lang="en-US" sz="2000" dirty="0"/>
              <a:t>Betweenness Centrality (BC)</a:t>
            </a:r>
          </a:p>
          <a:p>
            <a:pPr lvl="1"/>
            <a:r>
              <a:rPr lang="en-US" sz="2000" dirty="0"/>
              <a:t>Connected Components (CC)</a:t>
            </a:r>
          </a:p>
          <a:p>
            <a:pPr lvl="1"/>
            <a:r>
              <a:rPr lang="en-US" sz="2000" dirty="0" err="1"/>
              <a:t>Pagerank</a:t>
            </a:r>
            <a:r>
              <a:rPr lang="en-US" sz="2000" dirty="0"/>
              <a:t> (PR)</a:t>
            </a:r>
          </a:p>
          <a:p>
            <a:pPr lvl="1"/>
            <a:r>
              <a:rPr lang="en-US" sz="2000" dirty="0"/>
              <a:t>Single Source Shortest Path (SSSP)</a:t>
            </a:r>
          </a:p>
          <a:p>
            <a:pPr lvl="1"/>
            <a:r>
              <a:rPr lang="en-US" sz="2000" dirty="0"/>
              <a:t>Single Source Widest Path (SSWP)</a:t>
            </a:r>
          </a:p>
          <a:p>
            <a:endParaRPr lang="en-US" sz="2400" dirty="0"/>
          </a:p>
          <a:p>
            <a:r>
              <a:rPr lang="en-US" sz="2400" dirty="0"/>
              <a:t>Use </a:t>
            </a:r>
            <a:r>
              <a:rPr lang="en-US" sz="2400" b="1" dirty="0"/>
              <a:t>Hey</a:t>
            </a:r>
            <a:r>
              <a:rPr lang="en-US" sz="2400" dirty="0"/>
              <a:t> for load generation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75309A-B83B-7C48-ABB3-D05A4C1740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0D59A-732F-46A3-8498-7286B8A6E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559"/>
          <a:stretch/>
        </p:blipFill>
        <p:spPr>
          <a:xfrm>
            <a:off x="6636396" y="1962144"/>
            <a:ext cx="4205776" cy="46132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D8C1EE-63D8-4C78-A67D-0693570B0389}"/>
              </a:ext>
            </a:extLst>
          </p:cNvPr>
          <p:cNvSpPr txBox="1"/>
          <p:nvPr/>
        </p:nvSpPr>
        <p:spPr>
          <a:xfrm>
            <a:off x="8230972" y="1613649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Datasets</a:t>
            </a:r>
          </a:p>
        </p:txBody>
      </p:sp>
    </p:spTree>
    <p:extLst>
      <p:ext uri="{BB962C8B-B14F-4D97-AF65-F5344CB8AC3E}">
        <p14:creationId xmlns:p14="http://schemas.microsoft.com/office/powerpoint/2010/main" val="27277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75309A-B83B-7C48-ABB3-D05A4C1740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BFS function on V2a graph datasets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445DF-768E-4D43-AC99-F942205DF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11" r="66744"/>
          <a:stretch/>
        </p:blipFill>
        <p:spPr>
          <a:xfrm>
            <a:off x="99892" y="1542127"/>
            <a:ext cx="4054608" cy="3765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D5DFAD-4251-4D7A-B5C4-4969262B6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2" t="7011" r="33372"/>
          <a:stretch/>
        </p:blipFill>
        <p:spPr>
          <a:xfrm>
            <a:off x="4118642" y="1542127"/>
            <a:ext cx="4054608" cy="376566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4AC04DA-4F44-41DC-9F4F-B2ABDE0AD83E}"/>
              </a:ext>
            </a:extLst>
          </p:cNvPr>
          <p:cNvGrpSpPr/>
          <p:nvPr/>
        </p:nvGrpSpPr>
        <p:grpSpPr>
          <a:xfrm>
            <a:off x="8137392" y="1542127"/>
            <a:ext cx="3927051" cy="3765666"/>
            <a:chOff x="8137392" y="1649703"/>
            <a:chExt cx="3927051" cy="37656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6E5E0B-16F8-4D79-A3C8-305AB876E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143" t="7011" r="1092"/>
            <a:stretch/>
          </p:blipFill>
          <p:spPr>
            <a:xfrm>
              <a:off x="8137392" y="1649703"/>
              <a:ext cx="3872753" cy="376566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68CE48-8E47-4578-B37A-C636C36D2E08}"/>
                </a:ext>
              </a:extLst>
            </p:cNvPr>
            <p:cNvSpPr txBox="1"/>
            <p:nvPr/>
          </p:nvSpPr>
          <p:spPr>
            <a:xfrm rot="19102070">
              <a:off x="8728433" y="4919357"/>
              <a:ext cx="3177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x7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35F2D6-7B61-4A3C-8908-FF1E45019BE5}"/>
                </a:ext>
              </a:extLst>
            </p:cNvPr>
            <p:cNvSpPr txBox="1"/>
            <p:nvPr/>
          </p:nvSpPr>
          <p:spPr>
            <a:xfrm rot="19102070">
              <a:off x="9332092" y="4919357"/>
              <a:ext cx="3177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x4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ECA1B4-0843-4B90-839C-1D3E500E4191}"/>
                </a:ext>
              </a:extLst>
            </p:cNvPr>
            <p:cNvSpPr txBox="1"/>
            <p:nvPr/>
          </p:nvSpPr>
          <p:spPr>
            <a:xfrm rot="19102070">
              <a:off x="9935751" y="4919357"/>
              <a:ext cx="3177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x3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C3E92F-6112-496E-BFB6-088154FF3D0D}"/>
                </a:ext>
              </a:extLst>
            </p:cNvPr>
            <p:cNvSpPr txBox="1"/>
            <p:nvPr/>
          </p:nvSpPr>
          <p:spPr>
            <a:xfrm rot="19102070">
              <a:off x="10539410" y="4919357"/>
              <a:ext cx="3177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x2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94E57D-666D-4EF4-BD8D-362F40CF8A99}"/>
                </a:ext>
              </a:extLst>
            </p:cNvPr>
            <p:cNvSpPr txBox="1"/>
            <p:nvPr/>
          </p:nvSpPr>
          <p:spPr>
            <a:xfrm rot="19102070">
              <a:off x="11143069" y="4919357"/>
              <a:ext cx="3177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x1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232909-7FE5-4D44-93D5-7F6EFD190CC8}"/>
                </a:ext>
              </a:extLst>
            </p:cNvPr>
            <p:cNvSpPr txBox="1"/>
            <p:nvPr/>
          </p:nvSpPr>
          <p:spPr>
            <a:xfrm rot="19102070">
              <a:off x="11746728" y="4919357"/>
              <a:ext cx="3177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x1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595A8418-8E76-40A0-932E-30A62FA46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6" t="17357" r="37345" b="79947"/>
          <a:stretch/>
        </p:blipFill>
        <p:spPr bwMode="auto">
          <a:xfrm>
            <a:off x="8588187" y="5266852"/>
            <a:ext cx="3474720" cy="23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AFC42B-2ED6-4E8B-926B-2EA36434C52B}"/>
              </a:ext>
            </a:extLst>
          </p:cNvPr>
          <p:cNvSpPr txBox="1"/>
          <p:nvPr/>
        </p:nvSpPr>
        <p:spPr>
          <a:xfrm>
            <a:off x="9500641" y="5464765"/>
            <a:ext cx="1649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Normalized 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7F684-B7D2-494F-8256-4A4E4F7AECA4}"/>
              </a:ext>
            </a:extLst>
          </p:cNvPr>
          <p:cNvSpPr txBox="1"/>
          <p:nvPr/>
        </p:nvSpPr>
        <p:spPr>
          <a:xfrm>
            <a:off x="389324" y="5735304"/>
            <a:ext cx="1141335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lang="en-US" b="1" u="sng" dirty="0">
                <a:solidFill>
                  <a:schemeClr val="tx1"/>
                </a:solidFill>
              </a:rPr>
              <a:t>Observation #1: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Superlinear</a:t>
            </a:r>
            <a:r>
              <a:rPr lang="en-US" dirty="0">
                <a:solidFill>
                  <a:schemeClr val="tx1"/>
                </a:solidFill>
              </a:rPr>
              <a:t> speedup from having larger L2 cache slice</a:t>
            </a:r>
          </a:p>
          <a:p>
            <a:pPr>
              <a:defRPr sz="2400"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defRPr sz="2400"/>
            </a:pPr>
            <a:r>
              <a:rPr lang="en-US" b="1" u="sng" dirty="0">
                <a:solidFill>
                  <a:schemeClr val="tx1"/>
                </a:solidFill>
              </a:rPr>
              <a:t>Observation #2:</a:t>
            </a:r>
            <a:r>
              <a:rPr lang="en-US" dirty="0">
                <a:solidFill>
                  <a:schemeClr val="tx1"/>
                </a:solidFill>
              </a:rPr>
              <a:t> Diminishing resource utilization for larger slices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686BD-9B07-4D9F-B4D2-CDCD20AEAD4F}"/>
              </a:ext>
            </a:extLst>
          </p:cNvPr>
          <p:cNvSpPr txBox="1"/>
          <p:nvPr/>
        </p:nvSpPr>
        <p:spPr>
          <a:xfrm>
            <a:off x="4948788" y="1915132"/>
            <a:ext cx="1590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Inversely proportional to efficiency</a:t>
            </a:r>
          </a:p>
        </p:txBody>
      </p:sp>
    </p:spTree>
    <p:extLst>
      <p:ext uri="{BB962C8B-B14F-4D97-AF65-F5344CB8AC3E}">
        <p14:creationId xmlns:p14="http://schemas.microsoft.com/office/powerpoint/2010/main" val="38918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uiExpand="1" build="p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75309A-B83B-7C48-ABB3-D05A4C1740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BFS Function on </a:t>
            </a:r>
            <a:r>
              <a:rPr lang="en-US"/>
              <a:t>Each Dataset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74A8C-72B3-0BAC-A8B6-F1E063BDA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8" t="137" r="33409" b="51934"/>
          <a:stretch/>
        </p:blipFill>
        <p:spPr bwMode="auto">
          <a:xfrm>
            <a:off x="2166898" y="1401678"/>
            <a:ext cx="6562164" cy="45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9890D3-DE7C-4383-AAB0-BE7D9EB0AC2D}"/>
              </a:ext>
            </a:extLst>
          </p:cNvPr>
          <p:cNvSpPr txBox="1"/>
          <p:nvPr/>
        </p:nvSpPr>
        <p:spPr>
          <a:xfrm>
            <a:off x="1219200" y="6127188"/>
            <a:ext cx="975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lang="en-US" b="1" u="sng" dirty="0">
                <a:solidFill>
                  <a:schemeClr val="tx1"/>
                </a:solidFill>
              </a:rPr>
              <a:t>Observation #3:</a:t>
            </a:r>
            <a:r>
              <a:rPr lang="en-US" dirty="0">
                <a:solidFill>
                  <a:schemeClr val="tx1"/>
                </a:solidFill>
              </a:rPr>
              <a:t> Best MIG configuration depends on the dataset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48FDC-7EF7-4C21-A166-29FF9DD9537B}"/>
              </a:ext>
            </a:extLst>
          </p:cNvPr>
          <p:cNvSpPr txBox="1"/>
          <p:nvPr/>
        </p:nvSpPr>
        <p:spPr>
          <a:xfrm>
            <a:off x="4313592" y="5842669"/>
            <a:ext cx="317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x7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CCD13-B653-4265-8DF3-9B49CB210B11}"/>
              </a:ext>
            </a:extLst>
          </p:cNvPr>
          <p:cNvSpPr txBox="1"/>
          <p:nvPr/>
        </p:nvSpPr>
        <p:spPr>
          <a:xfrm>
            <a:off x="4943922" y="5842669"/>
            <a:ext cx="317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x4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5D569-F357-4AD4-A8D4-2551811C16C8}"/>
              </a:ext>
            </a:extLst>
          </p:cNvPr>
          <p:cNvSpPr txBox="1"/>
          <p:nvPr/>
        </p:nvSpPr>
        <p:spPr>
          <a:xfrm>
            <a:off x="5574252" y="5842669"/>
            <a:ext cx="317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x3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5FA14-7492-4F01-82A6-0F5480B34556}"/>
              </a:ext>
            </a:extLst>
          </p:cNvPr>
          <p:cNvSpPr txBox="1"/>
          <p:nvPr/>
        </p:nvSpPr>
        <p:spPr>
          <a:xfrm>
            <a:off x="6204582" y="5842669"/>
            <a:ext cx="317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x2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CF7D3A-73FF-4EE5-9EF2-863A2D3F2E6A}"/>
              </a:ext>
            </a:extLst>
          </p:cNvPr>
          <p:cNvSpPr txBox="1"/>
          <p:nvPr/>
        </p:nvSpPr>
        <p:spPr>
          <a:xfrm>
            <a:off x="6834912" y="5842669"/>
            <a:ext cx="317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x1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A7CCBF-D571-4142-9EDE-A5978E87903E}"/>
              </a:ext>
            </a:extLst>
          </p:cNvPr>
          <p:cNvSpPr txBox="1"/>
          <p:nvPr/>
        </p:nvSpPr>
        <p:spPr>
          <a:xfrm>
            <a:off x="7465241" y="5842669"/>
            <a:ext cx="317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x1</a:t>
            </a:r>
          </a:p>
        </p:txBody>
      </p:sp>
    </p:spTree>
    <p:extLst>
      <p:ext uri="{BB962C8B-B14F-4D97-AF65-F5344CB8AC3E}">
        <p14:creationId xmlns:p14="http://schemas.microsoft.com/office/powerpoint/2010/main" val="4279612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13851</TotalTime>
  <Words>656</Words>
  <Application>Microsoft Office PowerPoint</Application>
  <PresentationFormat>Widescreen</PresentationFormat>
  <Paragraphs>161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Calibri</vt:lpstr>
      <vt:lpstr>Canva Sans Bold</vt:lpstr>
      <vt:lpstr>Helvetica</vt:lpstr>
      <vt:lpstr>Helvetica Neue</vt:lpstr>
      <vt:lpstr>Proxima Nova</vt:lpstr>
      <vt:lpstr>Proxima Nova Lt</vt:lpstr>
      <vt:lpstr>Proxima Nova Rg</vt:lpstr>
      <vt:lpstr>Proxima Nova Semibold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Izzat El Hajj</cp:lastModifiedBy>
  <cp:revision>482</cp:revision>
  <dcterms:modified xsi:type="dcterms:W3CDTF">2025-06-04T13:02:15Z</dcterms:modified>
</cp:coreProperties>
</file>