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19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20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21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22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23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24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25.xml" ContentType="application/vnd.openxmlformats-officedocument.presentationml.notesSl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drawings/drawing1.xml" ContentType="application/vnd.openxmlformats-officedocument.drawingml.chartshapes+xml"/>
  <Override PartName="/ppt/notesSlides/notesSlide26.xml" ContentType="application/vnd.openxmlformats-officedocument.presentationml.notesSl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drawings/drawing2.xml" ContentType="application/vnd.openxmlformats-officedocument.drawingml.chartshapes+xml"/>
  <Override PartName="/ppt/notesSlides/notesSlide27.xml" ContentType="application/vnd.openxmlformats-officedocument.presentationml.notesSlid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drawings/drawing3.xml" ContentType="application/vnd.openxmlformats-officedocument.drawingml.chartshapes+xml"/>
  <Override PartName="/ppt/notesSlides/notesSlide28.xml" ContentType="application/vnd.openxmlformats-officedocument.presentationml.notesSlid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drawings/drawing4.xml" ContentType="application/vnd.openxmlformats-officedocument.drawingml.chartshapes+xml"/>
  <Override PartName="/ppt/notesSlides/notesSlide29.xml" ContentType="application/vnd.openxmlformats-officedocument.presentationml.notesSlide+xml"/>
  <Override PartName="/ppt/charts/chart51.xml" ContentType="application/vnd.openxmlformats-officedocument.drawingml.chart+xml"/>
  <Override PartName="/ppt/drawings/drawing5.xml" ContentType="application/vnd.openxmlformats-officedocument.drawingml.chartshapes+xml"/>
  <Override PartName="/ppt/notesSlides/notesSlide30.xml" ContentType="application/vnd.openxmlformats-officedocument.presentationml.notesSlide+xml"/>
  <Override PartName="/ppt/charts/chart52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53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54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notesSlides/notesSlide36.xml" ContentType="application/vnd.openxmlformats-officedocument.presentationml.notesSlide+xml"/>
  <Override PartName="/ppt/charts/chart55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notesSlides/notesSlide37.xml" ContentType="application/vnd.openxmlformats-officedocument.presentationml.notesSlide+xml"/>
  <Override PartName="/ppt/charts/chart56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notesSlides/notesSlide38.xml" ContentType="application/vnd.openxmlformats-officedocument.presentationml.notesSlide+xml"/>
  <Override PartName="/ppt/charts/chart57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58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drawings/drawing6.xml" ContentType="application/vnd.openxmlformats-officedocument.drawingml.chartshapes+xml"/>
  <Override PartName="/ppt/notesSlides/notesSlide41.xml" ContentType="application/vnd.openxmlformats-officedocument.presentationml.notesSlide+xml"/>
  <Override PartName="/ppt/charts/chart59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drawings/drawing7.xml" ContentType="application/vnd.openxmlformats-officedocument.drawingml.chartshapes+xml"/>
  <Override PartName="/ppt/notesSlides/notesSlide42.xml" ContentType="application/vnd.openxmlformats-officedocument.presentationml.notesSlide+xml"/>
  <Override PartName="/ppt/charts/chart60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drawings/drawing8.xml" ContentType="application/vnd.openxmlformats-officedocument.drawingml.chartshapes+xml"/>
  <Override PartName="/ppt/charts/chart61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drawings/drawing9.xml" ContentType="application/vnd.openxmlformats-officedocument.drawingml.chartshapes+xml"/>
  <Override PartName="/ppt/notesSlides/notesSlide43.xml" ContentType="application/vnd.openxmlformats-officedocument.presentationml.notesSlide+xml"/>
  <Override PartName="/ppt/charts/chart62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drawings/drawing10.xml" ContentType="application/vnd.openxmlformats-officedocument.drawingml.chartshapes+xml"/>
  <Override PartName="/ppt/charts/chart63.xml" ContentType="application/vnd.openxmlformats-officedocument.drawingml.chart+xml"/>
  <Override PartName="/ppt/drawings/drawing11.xml" ContentType="application/vnd.openxmlformats-officedocument.drawingml.chartshapes+xml"/>
  <Override PartName="/ppt/charts/chart64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drawings/drawing12.xml" ContentType="application/vnd.openxmlformats-officedocument.drawingml.chartshapes+xml"/>
  <Override PartName="/ppt/charts/chart65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drawings/drawing13.xml" ContentType="application/vnd.openxmlformats-officedocument.drawingml.chartshapes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3" r:id="rId2"/>
    <p:sldMasterId id="2147483676" r:id="rId3"/>
    <p:sldMasterId id="2147483688" r:id="rId4"/>
    <p:sldMasterId id="2147483700" r:id="rId5"/>
    <p:sldMasterId id="2147483712" r:id="rId6"/>
  </p:sldMasterIdLst>
  <p:notesMasterIdLst>
    <p:notesMasterId r:id="rId109"/>
  </p:notesMasterIdLst>
  <p:handoutMasterIdLst>
    <p:handoutMasterId r:id="rId110"/>
  </p:handoutMasterIdLst>
  <p:sldIdLst>
    <p:sldId id="6035" r:id="rId7"/>
    <p:sldId id="282" r:id="rId8"/>
    <p:sldId id="3497" r:id="rId9"/>
    <p:sldId id="5947" r:id="rId10"/>
    <p:sldId id="6015" r:id="rId11"/>
    <p:sldId id="6016" r:id="rId12"/>
    <p:sldId id="5913" r:id="rId13"/>
    <p:sldId id="5952" r:id="rId14"/>
    <p:sldId id="6025" r:id="rId15"/>
    <p:sldId id="274" r:id="rId16"/>
    <p:sldId id="264" r:id="rId17"/>
    <p:sldId id="5898" r:id="rId18"/>
    <p:sldId id="5899" r:id="rId19"/>
    <p:sldId id="296" r:id="rId20"/>
    <p:sldId id="5900" r:id="rId21"/>
    <p:sldId id="5903" r:id="rId22"/>
    <p:sldId id="6017" r:id="rId23"/>
    <p:sldId id="275" r:id="rId24"/>
    <p:sldId id="5905" r:id="rId25"/>
    <p:sldId id="5906" r:id="rId26"/>
    <p:sldId id="312" r:id="rId27"/>
    <p:sldId id="5975" r:id="rId28"/>
    <p:sldId id="5910" r:id="rId29"/>
    <p:sldId id="5908" r:id="rId30"/>
    <p:sldId id="5909" r:id="rId31"/>
    <p:sldId id="6027" r:id="rId32"/>
    <p:sldId id="6018" r:id="rId33"/>
    <p:sldId id="5914" r:id="rId34"/>
    <p:sldId id="272" r:id="rId35"/>
    <p:sldId id="279" r:id="rId36"/>
    <p:sldId id="5882" r:id="rId37"/>
    <p:sldId id="5915" r:id="rId38"/>
    <p:sldId id="5917" r:id="rId39"/>
    <p:sldId id="319" r:id="rId40"/>
    <p:sldId id="5919" r:id="rId41"/>
    <p:sldId id="5916" r:id="rId42"/>
    <p:sldId id="5920" r:id="rId43"/>
    <p:sldId id="5921" r:id="rId44"/>
    <p:sldId id="280" r:id="rId45"/>
    <p:sldId id="5958" r:id="rId46"/>
    <p:sldId id="5923" r:id="rId47"/>
    <p:sldId id="5924" r:id="rId48"/>
    <p:sldId id="5926" r:id="rId49"/>
    <p:sldId id="5922" r:id="rId50"/>
    <p:sldId id="281" r:id="rId51"/>
    <p:sldId id="5927" r:id="rId52"/>
    <p:sldId id="5928" r:id="rId53"/>
    <p:sldId id="5929" r:id="rId54"/>
    <p:sldId id="5930" r:id="rId55"/>
    <p:sldId id="5964" r:id="rId56"/>
    <p:sldId id="5959" r:id="rId57"/>
    <p:sldId id="5932" r:id="rId58"/>
    <p:sldId id="5933" r:id="rId59"/>
    <p:sldId id="5934" r:id="rId60"/>
    <p:sldId id="5965" r:id="rId61"/>
    <p:sldId id="5962" r:id="rId62"/>
    <p:sldId id="5935" r:id="rId63"/>
    <p:sldId id="5936" r:id="rId64"/>
    <p:sldId id="5937" r:id="rId65"/>
    <p:sldId id="5939" r:id="rId66"/>
    <p:sldId id="5940" r:id="rId67"/>
    <p:sldId id="334" r:id="rId68"/>
    <p:sldId id="5963" r:id="rId69"/>
    <p:sldId id="5942" r:id="rId70"/>
    <p:sldId id="5943" r:id="rId71"/>
    <p:sldId id="5944" r:id="rId72"/>
    <p:sldId id="6019" r:id="rId73"/>
    <p:sldId id="273" r:id="rId74"/>
    <p:sldId id="5968" r:id="rId75"/>
    <p:sldId id="5969" r:id="rId76"/>
    <p:sldId id="5967" r:id="rId77"/>
    <p:sldId id="5976" r:id="rId78"/>
    <p:sldId id="6020" r:id="rId79"/>
    <p:sldId id="5973" r:id="rId80"/>
    <p:sldId id="5990" r:id="rId81"/>
    <p:sldId id="289" r:id="rId82"/>
    <p:sldId id="5977" r:id="rId83"/>
    <p:sldId id="5987" r:id="rId84"/>
    <p:sldId id="5992" r:id="rId85"/>
    <p:sldId id="5988" r:id="rId86"/>
    <p:sldId id="5993" r:id="rId87"/>
    <p:sldId id="5991" r:id="rId88"/>
    <p:sldId id="5994" r:id="rId89"/>
    <p:sldId id="5995" r:id="rId90"/>
    <p:sldId id="5996" r:id="rId91"/>
    <p:sldId id="5997" r:id="rId92"/>
    <p:sldId id="5998" r:id="rId93"/>
    <p:sldId id="6002" r:id="rId94"/>
    <p:sldId id="6003" r:id="rId95"/>
    <p:sldId id="292" r:id="rId96"/>
    <p:sldId id="6004" r:id="rId97"/>
    <p:sldId id="6005" r:id="rId98"/>
    <p:sldId id="6006" r:id="rId99"/>
    <p:sldId id="6007" r:id="rId100"/>
    <p:sldId id="6021" r:id="rId101"/>
    <p:sldId id="5877" r:id="rId102"/>
    <p:sldId id="6008" r:id="rId103"/>
    <p:sldId id="6011" r:id="rId104"/>
    <p:sldId id="6010" r:id="rId105"/>
    <p:sldId id="6036" r:id="rId106"/>
    <p:sldId id="6014" r:id="rId107"/>
    <p:sldId id="5966" r:id="rId10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D458A"/>
    <a:srgbClr val="F5F6FB"/>
    <a:srgbClr val="000000"/>
    <a:srgbClr val="B9B9B9"/>
    <a:srgbClr val="FBE5D6"/>
    <a:srgbClr val="0070C0"/>
    <a:srgbClr val="009193"/>
    <a:srgbClr val="006600"/>
    <a:srgbClr val="F2F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746"/>
    <p:restoredTop sz="88739"/>
  </p:normalViewPr>
  <p:slideViewPr>
    <p:cSldViewPr snapToGrid="0" snapToObjects="1">
      <p:cViewPr varScale="1">
        <p:scale>
          <a:sx n="67" d="100"/>
          <a:sy n="67" d="100"/>
        </p:scale>
        <p:origin x="771" y="39"/>
      </p:cViewPr>
      <p:guideLst/>
    </p:cSldViewPr>
  </p:slideViewPr>
  <p:outlineViewPr>
    <p:cViewPr>
      <p:scale>
        <a:sx n="33" d="100"/>
        <a:sy n="33" d="100"/>
      </p:scale>
      <p:origin x="0" y="-2897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345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slide" Target="slides/slide81.xml"/><Relationship Id="rId102" Type="http://schemas.openxmlformats.org/officeDocument/2006/relationships/slide" Target="slides/slide96.xml"/><Relationship Id="rId11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13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14" Type="http://schemas.openxmlformats.org/officeDocument/2006/relationships/tableStyles" Target="tableStyle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Microbenchmarks\CPU-DPU\cpudpu_output-2021-0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Microbenchmarks\Pipeline\pipeline_output_2021-0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Microbenchmarks\Pipeline\pipeline_output_2021-03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Microbenchmarks\Pipeline\pipeline_output_2021-03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Microbenchmarks\Pipeline\pipeline_output_2021-03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Microbenchmarks\Pipeline\pipeline_output_2021-03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Microbenchmarks\Pipeline\pipeline_output_2021-03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Microbenchmarks\Pipeline\pipeline_output_2021-03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Microbenchmarks\Pipeline\pipeline_output_2021-03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Microbenchmarks\Pipeline\pipeline_output_2021-03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Microbenchmarks\Pipeline\pipeline_output_2021-03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Microbenchmarks\CPU-DPU\cpudpu_output-2021-0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Microbenchmarks\Pipeline\pipeline_output_2021-03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Microbenchmarks\Pipeline\pipeline_output_2021-03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Microbenchmarks\STREAM\stream_output-2021-03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Microbenchmarks\STREAM\stream_output-2021-03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Microbenchmarks\MRAM-latency\mram_output-2021-03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Microbenchmarks\MRAM-latency\mram_output-2021-03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Microbenchmarks\MRAM-latency\mram_output-2021-03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Microbenchmarks\MRAM-latency\mram_output-2021-03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Microbenchmarks\MRAM-latency\mram_output-2021-03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Microbenchmarks\MRAM-latency\mram_output-2021-03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Microbenchmarks\CPU-DPU\cpudpu_output-2021-0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Microbenchmarks\MRAM-latency\mram_output-2021-03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Microbenchmarks\MRAM-latency\mram_output-2021-03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Microbenchmarks\STREAM\stream_output-2021-03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Microbenchmarks\STREAM\stream_output-2021-03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Microbenchmarks\STREAM\stream_output-2021-03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Microbenchmarks\STRIDED\strided_output-2021-03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Microbenchmarks\STRIDED\strided_output-2021-03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Microbenchmarks\STRIDED\strided_output-2021-03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Microbenchmarks\STRIDED\strided_output-2021-03.xlsx" TargetMode="External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chartUserShapes" Target="../drawings/drawing1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Microbenchmarks\STRIDED\strided_output-2021-03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Microbenchmarks\Pipeline\pipeline_output_2021-0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Microbenchmarks\STRIDED\strided_output-2021-03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Microbenchmarks\STRIDED\strided_output-2021-03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Microbenchmarks\STRIDED\strided_output-2021-03.xlsx" TargetMode="External"/><Relationship Id="rId2" Type="http://schemas.microsoft.com/office/2011/relationships/chartColorStyle" Target="colors42.xml"/><Relationship Id="rId1" Type="http://schemas.microsoft.com/office/2011/relationships/chartStyle" Target="style42.xml"/><Relationship Id="rId4" Type="http://schemas.openxmlformats.org/officeDocument/2006/relationships/chartUserShapes" Target="../drawings/drawing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Microbenchmarks\STRIDED\strided_output-2021-03.xlsx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Microbenchmarks\STRIDED\strided_output-2021-03.xlsx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Microbenchmarks\STRIDED\strided_output-2021-03.xlsx" TargetMode="External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Microbenchmarks\STRIDED\strided_output-2021-03.xlsx" TargetMode="External"/><Relationship Id="rId2" Type="http://schemas.microsoft.com/office/2011/relationships/chartColorStyle" Target="colors46.xml"/><Relationship Id="rId1" Type="http://schemas.microsoft.com/office/2011/relationships/chartStyle" Target="style46.xml"/><Relationship Id="rId4" Type="http://schemas.openxmlformats.org/officeDocument/2006/relationships/chartUserShapes" Target="../drawings/drawing3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Microbenchmarks\STRIDED\strided_output-2021-03.xlsx" TargetMode="External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Microbenchmarks\STRIDED\strided_output-2021-03.xlsx" TargetMode="External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Microbenchmarks\STRIDED\strided_output-2021-03.xlsx" TargetMode="External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Microbenchmarks\Pipeline\pipeline_output_2021-0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Microbenchmarks\STRIDED\strided_output-2021-03.xlsx" TargetMode="External"/><Relationship Id="rId2" Type="http://schemas.microsoft.com/office/2011/relationships/chartColorStyle" Target="colors50.xml"/><Relationship Id="rId1" Type="http://schemas.microsoft.com/office/2011/relationships/chartStyle" Target="style50.xml"/><Relationship Id="rId4" Type="http://schemas.openxmlformats.org/officeDocument/2006/relationships/chartUserShapes" Target="../drawings/drawing4.xml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Users\el1goluj\Documents\ZURICH\PROJECTS\UPMEM\upmem-workloads\Microbenchmarks\AI\ai_output-2021-03.xlsx" TargetMode="Externa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roofline.xlsx" TargetMode="External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Benchmark-results-speedup-2021-06.xlsx" TargetMode="External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Benchmark-results-speedup-2021-06.xlsx" TargetMode="External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Benchmark-results-speedup-2021-06.xlsx" TargetMode="External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Benchmark-results-speedup-2021-06.xlsx" TargetMode="External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Benchmark-results-speedup-2021-06.xlsx" TargetMode="External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Comparison-results-2021-06.xlsx" TargetMode="External"/><Relationship Id="rId2" Type="http://schemas.microsoft.com/office/2011/relationships/chartColorStyle" Target="colors57.xml"/><Relationship Id="rId1" Type="http://schemas.microsoft.com/office/2011/relationships/chartStyle" Target="style57.xml"/><Relationship Id="rId4" Type="http://schemas.openxmlformats.org/officeDocument/2006/relationships/chartUserShapes" Target="../drawings/drawing6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Comparison-results-2021-06.xlsx" TargetMode="External"/><Relationship Id="rId2" Type="http://schemas.microsoft.com/office/2011/relationships/chartColorStyle" Target="colors58.xml"/><Relationship Id="rId1" Type="http://schemas.microsoft.com/office/2011/relationships/chartStyle" Target="style58.xml"/><Relationship Id="rId4" Type="http://schemas.openxmlformats.org/officeDocument/2006/relationships/chartUserShapes" Target="../drawings/drawing7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Microbenchmarks\Pipeline\pipeline_output_2021-0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Comparison-results-2021-06.xlsx" TargetMode="External"/><Relationship Id="rId2" Type="http://schemas.microsoft.com/office/2011/relationships/chartColorStyle" Target="colors59.xml"/><Relationship Id="rId1" Type="http://schemas.microsoft.com/office/2011/relationships/chartStyle" Target="style59.xml"/><Relationship Id="rId4" Type="http://schemas.openxmlformats.org/officeDocument/2006/relationships/chartUserShapes" Target="../drawings/drawing8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Comparison-results-2021-06.xlsx" TargetMode="External"/><Relationship Id="rId2" Type="http://schemas.microsoft.com/office/2011/relationships/chartColorStyle" Target="colors60.xml"/><Relationship Id="rId1" Type="http://schemas.microsoft.com/office/2011/relationships/chartStyle" Target="style60.xml"/><Relationship Id="rId4" Type="http://schemas.openxmlformats.org/officeDocument/2006/relationships/chartUserShapes" Target="../drawings/drawing9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Comparison-results-2021-06.xlsx" TargetMode="External"/><Relationship Id="rId2" Type="http://schemas.microsoft.com/office/2011/relationships/chartColorStyle" Target="colors61.xml"/><Relationship Id="rId1" Type="http://schemas.microsoft.com/office/2011/relationships/chartStyle" Target="style61.xml"/><Relationship Id="rId4" Type="http://schemas.openxmlformats.org/officeDocument/2006/relationships/chartUserShapes" Target="../drawings/drawing10.xml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Users\el1goluj\Documents\ZURICH\PROJECTS\UPMEM\upmem-workloads\Microbenchmarks\AI\ai_output-2021-03.xlsx" TargetMode="Externa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Comparison-results-2021-06.xlsx" TargetMode="External"/><Relationship Id="rId2" Type="http://schemas.microsoft.com/office/2011/relationships/chartColorStyle" Target="colors62.xml"/><Relationship Id="rId1" Type="http://schemas.microsoft.com/office/2011/relationships/chartStyle" Target="style62.xml"/><Relationship Id="rId4" Type="http://schemas.openxmlformats.org/officeDocument/2006/relationships/chartUserShapes" Target="../drawings/drawing12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Comparison-results-2021-06.xlsx" TargetMode="External"/><Relationship Id="rId2" Type="http://schemas.microsoft.com/office/2011/relationships/chartColorStyle" Target="colors63.xml"/><Relationship Id="rId1" Type="http://schemas.microsoft.com/office/2011/relationships/chartStyle" Target="style63.xml"/><Relationship Id="rId4" Type="http://schemas.openxmlformats.org/officeDocument/2006/relationships/chartUserShapes" Target="../drawings/drawing1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Microbenchmarks\Pipeline\pipeline_output_2021-0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Microbenchmarks\Pipeline\pipeline_output_2021-0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1goluj\Documents\ZURICH\PROJECTS\UPMEM\upmem-workloads\Microbenchmarks\Pipeline\pipeline_output_2021-0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46132772790708"/>
          <c:y val="5.207888888888889E-2"/>
          <c:w val="0.75915418942435275"/>
          <c:h val="0.65173373015873015"/>
        </c:manualLayout>
      </c:layout>
      <c:lineChart>
        <c:grouping val="standard"/>
        <c:varyColors val="0"/>
        <c:ser>
          <c:idx val="1"/>
          <c:order val="0"/>
          <c:tx>
            <c:strRef>
              <c:f>'cpudpu_output (6)'!$V$13</c:f>
              <c:strCache>
                <c:ptCount val="1"/>
                <c:pt idx="0">
                  <c:v>CPU-DPU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</c:spPr>
          </c:marker>
          <c:cat>
            <c:strRef>
              <c:f>'cpudpu_output (6)'!$U$14:$U$25</c:f>
              <c:strCache>
                <c:ptCount val="12"/>
                <c:pt idx="0">
                  <c:v>8</c:v>
                </c:pt>
                <c:pt idx="1">
                  <c:v>32</c:v>
                </c:pt>
                <c:pt idx="2">
                  <c:v>128</c:v>
                </c:pt>
                <c:pt idx="3">
                  <c:v>512</c:v>
                </c:pt>
                <c:pt idx="4">
                  <c:v>2K</c:v>
                </c:pt>
                <c:pt idx="5">
                  <c:v>8K</c:v>
                </c:pt>
                <c:pt idx="6">
                  <c:v>32K</c:v>
                </c:pt>
                <c:pt idx="7">
                  <c:v>128K</c:v>
                </c:pt>
                <c:pt idx="8">
                  <c:v>512K</c:v>
                </c:pt>
                <c:pt idx="9">
                  <c:v>2M</c:v>
                </c:pt>
                <c:pt idx="10">
                  <c:v>8M</c:v>
                </c:pt>
                <c:pt idx="11">
                  <c:v>32M</c:v>
                </c:pt>
              </c:strCache>
            </c:strRef>
          </c:cat>
          <c:val>
            <c:numRef>
              <c:f>'cpudpu_output (6)'!$V$14:$V$25</c:f>
              <c:numCache>
                <c:formatCode>General</c:formatCode>
                <c:ptCount val="12"/>
                <c:pt idx="0">
                  <c:v>1.55E-4</c:v>
                </c:pt>
                <c:pt idx="1">
                  <c:v>6.5200000000000002E-4</c:v>
                </c:pt>
                <c:pt idx="2">
                  <c:v>2.771E-3</c:v>
                </c:pt>
                <c:pt idx="3">
                  <c:v>1.0059E-2</c:v>
                </c:pt>
                <c:pt idx="4">
                  <c:v>3.6637000000000003E-2</c:v>
                </c:pt>
                <c:pt idx="5">
                  <c:v>0.104891</c:v>
                </c:pt>
                <c:pt idx="6">
                  <c:v>0.20327500000000001</c:v>
                </c:pt>
                <c:pt idx="7">
                  <c:v>0.29401500000000003</c:v>
                </c:pt>
                <c:pt idx="8">
                  <c:v>0.60928300000000002</c:v>
                </c:pt>
                <c:pt idx="9">
                  <c:v>0.66016699999999995</c:v>
                </c:pt>
                <c:pt idx="10">
                  <c:v>0.38165100000000002</c:v>
                </c:pt>
                <c:pt idx="11">
                  <c:v>0.33247700000000002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26-7641-B7BE-D6491285D7AA}"/>
            </c:ext>
          </c:extLst>
        </c:ser>
        <c:ser>
          <c:idx val="2"/>
          <c:order val="1"/>
          <c:tx>
            <c:strRef>
              <c:f>'cpudpu_output (6)'!$W$13</c:f>
              <c:strCache>
                <c:ptCount val="1"/>
                <c:pt idx="0">
                  <c:v>DPU-CPU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25400">
                <a:solidFill>
                  <a:srgbClr val="002060"/>
                </a:solidFill>
              </a:ln>
              <a:effectLst/>
            </c:spPr>
          </c:marker>
          <c:dPt>
            <c:idx val="34"/>
            <c:marker>
              <c:symbol val="circle"/>
              <c:size val="10"/>
              <c:spPr>
                <a:solidFill>
                  <a:srgbClr val="002060"/>
                </a:solidFill>
                <a:ln w="25400">
                  <a:solidFill>
                    <a:srgbClr val="00206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DA26-7641-B7BE-D6491285D7AA}"/>
              </c:ext>
            </c:extLst>
          </c:dPt>
          <c:cat>
            <c:strRef>
              <c:f>'cpudpu_output (6)'!$U$14:$U$25</c:f>
              <c:strCache>
                <c:ptCount val="12"/>
                <c:pt idx="0">
                  <c:v>8</c:v>
                </c:pt>
                <c:pt idx="1">
                  <c:v>32</c:v>
                </c:pt>
                <c:pt idx="2">
                  <c:v>128</c:v>
                </c:pt>
                <c:pt idx="3">
                  <c:v>512</c:v>
                </c:pt>
                <c:pt idx="4">
                  <c:v>2K</c:v>
                </c:pt>
                <c:pt idx="5">
                  <c:v>8K</c:v>
                </c:pt>
                <c:pt idx="6">
                  <c:v>32K</c:v>
                </c:pt>
                <c:pt idx="7">
                  <c:v>128K</c:v>
                </c:pt>
                <c:pt idx="8">
                  <c:v>512K</c:v>
                </c:pt>
                <c:pt idx="9">
                  <c:v>2M</c:v>
                </c:pt>
                <c:pt idx="10">
                  <c:v>8M</c:v>
                </c:pt>
                <c:pt idx="11">
                  <c:v>32M</c:v>
                </c:pt>
              </c:strCache>
            </c:strRef>
          </c:cat>
          <c:val>
            <c:numRef>
              <c:f>'cpudpu_output (6)'!$W$14:$W$25</c:f>
              <c:numCache>
                <c:formatCode>General</c:formatCode>
                <c:ptCount val="12"/>
                <c:pt idx="0">
                  <c:v>1.55E-4</c:v>
                </c:pt>
                <c:pt idx="1">
                  <c:v>6.6799999999999997E-4</c:v>
                </c:pt>
                <c:pt idx="2">
                  <c:v>2.7950000000000002E-3</c:v>
                </c:pt>
                <c:pt idx="3">
                  <c:v>9.0939999999999997E-3</c:v>
                </c:pt>
                <c:pt idx="4">
                  <c:v>2.7453000000000002E-2</c:v>
                </c:pt>
                <c:pt idx="5">
                  <c:v>5.2311999999999997E-2</c:v>
                </c:pt>
                <c:pt idx="6">
                  <c:v>7.2383000000000003E-2</c:v>
                </c:pt>
                <c:pt idx="7">
                  <c:v>8.8080000000000006E-2</c:v>
                </c:pt>
                <c:pt idx="8">
                  <c:v>0.11748500000000001</c:v>
                </c:pt>
                <c:pt idx="9">
                  <c:v>0.12198000000000001</c:v>
                </c:pt>
                <c:pt idx="10">
                  <c:v>0.122519</c:v>
                </c:pt>
                <c:pt idx="11">
                  <c:v>0.122087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A26-7641-B7BE-D6491285D7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8528383"/>
        <c:axId val="1598601583"/>
      </c:lineChart>
      <c:catAx>
        <c:axId val="15985283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Data transfer size (bytes)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601583"/>
        <c:crossesAt val="1.0000000000000003E-4"/>
        <c:auto val="1"/>
        <c:lblAlgn val="ctr"/>
        <c:lblOffset val="100"/>
        <c:noMultiLvlLbl val="0"/>
      </c:catAx>
      <c:valAx>
        <c:axId val="1598601583"/>
        <c:scaling>
          <c:logBase val="10"/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Sustained CPU-DPU Bandwidth</a:t>
                </a:r>
              </a:p>
              <a:p>
                <a:pPr>
                  <a:defRPr sz="1400"/>
                </a:pPr>
                <a:r>
                  <a:rPr lang="en-US" sz="1400"/>
                  <a:t>(GB/s, log scale)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528383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2319462775030583"/>
          <c:y val="6.2702777777777774E-2"/>
          <c:w val="0.2181661330795189"/>
          <c:h val="0.22586203703703703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(</a:t>
            </a:r>
            <a:r>
              <a:rPr lang="en-US" sz="1400" b="1" dirty="0"/>
              <a:t>b) INT64</a:t>
            </a:r>
            <a:r>
              <a:rPr lang="en-US" sz="1400" dirty="0"/>
              <a:t> (1 DPU)</a:t>
            </a:r>
          </a:p>
        </c:rich>
      </c:tx>
      <c:layout>
        <c:manualLayout>
          <c:xMode val="edge"/>
          <c:yMode val="edge"/>
          <c:x val="0.18885888888888888"/>
          <c:y val="5.64444444444444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62161111111111"/>
          <c:y val="4.2501111111111094E-2"/>
          <c:w val="0.7849783333333333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(2)'!$W$2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(2)'!$W$3:$W$26</c:f>
              <c:numCache>
                <c:formatCode>General</c:formatCode>
                <c:ptCount val="24"/>
                <c:pt idx="0">
                  <c:v>4.53164481937708</c:v>
                </c:pt>
                <c:pt idx="1">
                  <c:v>9.0630434406817706</c:v>
                </c:pt>
                <c:pt idx="2">
                  <c:v>13.5935580890577</c:v>
                </c:pt>
                <c:pt idx="3">
                  <c:v>18.124251822294202</c:v>
                </c:pt>
                <c:pt idx="4">
                  <c:v>22.647849080822201</c:v>
                </c:pt>
                <c:pt idx="5">
                  <c:v>27.171818430852799</c:v>
                </c:pt>
                <c:pt idx="6">
                  <c:v>31.695722391591602</c:v>
                </c:pt>
                <c:pt idx="7">
                  <c:v>36.245281714483198</c:v>
                </c:pt>
                <c:pt idx="8">
                  <c:v>40.736675724154999</c:v>
                </c:pt>
                <c:pt idx="9">
                  <c:v>45.255984985436697</c:v>
                </c:pt>
                <c:pt idx="10">
                  <c:v>49.809868282652801</c:v>
                </c:pt>
                <c:pt idx="11">
                  <c:v>49.856422280697203</c:v>
                </c:pt>
                <c:pt idx="12">
                  <c:v>49.847551368560502</c:v>
                </c:pt>
                <c:pt idx="13">
                  <c:v>49.895803876356801</c:v>
                </c:pt>
                <c:pt idx="14">
                  <c:v>49.927503404442298</c:v>
                </c:pt>
                <c:pt idx="15">
                  <c:v>50.033346330131302</c:v>
                </c:pt>
                <c:pt idx="16">
                  <c:v>50.064264774691303</c:v>
                </c:pt>
                <c:pt idx="17">
                  <c:v>49.976795616223399</c:v>
                </c:pt>
                <c:pt idx="18">
                  <c:v>50.010778842943601</c:v>
                </c:pt>
                <c:pt idx="19">
                  <c:v>50.110132579636499</c:v>
                </c:pt>
                <c:pt idx="20">
                  <c:v>50.056412102960202</c:v>
                </c:pt>
                <c:pt idx="21">
                  <c:v>50.097956776708699</c:v>
                </c:pt>
                <c:pt idx="22">
                  <c:v>50.118754984540999</c:v>
                </c:pt>
                <c:pt idx="23">
                  <c:v>50.160608922535602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FF-9248-85A7-98461A3038CA}"/>
            </c:ext>
          </c:extLst>
        </c:ser>
        <c:ser>
          <c:idx val="3"/>
          <c:order val="1"/>
          <c:tx>
            <c:strRef>
              <c:f>'pipeline_output (2)'!$Z$2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(2)'!$Z$3:$Z$26</c:f>
              <c:numCache>
                <c:formatCode>General</c:formatCode>
                <c:ptCount val="24"/>
                <c:pt idx="0">
                  <c:v>4.5319973672544203</c:v>
                </c:pt>
                <c:pt idx="1">
                  <c:v>9.0630210597020806</c:v>
                </c:pt>
                <c:pt idx="2">
                  <c:v>13.593155302048199</c:v>
                </c:pt>
                <c:pt idx="3">
                  <c:v>18.1258630737773</c:v>
                </c:pt>
                <c:pt idx="4">
                  <c:v>22.647569562292801</c:v>
                </c:pt>
                <c:pt idx="5">
                  <c:v>27.1730255218012</c:v>
                </c:pt>
                <c:pt idx="6">
                  <c:v>31.695174927239499</c:v>
                </c:pt>
                <c:pt idx="7">
                  <c:v>36.238839572245297</c:v>
                </c:pt>
                <c:pt idx="8">
                  <c:v>40.736449639644903</c:v>
                </c:pt>
                <c:pt idx="9">
                  <c:v>45.2517440957212</c:v>
                </c:pt>
                <c:pt idx="10">
                  <c:v>49.802771030383603</c:v>
                </c:pt>
                <c:pt idx="11">
                  <c:v>49.8506659856941</c:v>
                </c:pt>
                <c:pt idx="12">
                  <c:v>49.858792906225098</c:v>
                </c:pt>
                <c:pt idx="13">
                  <c:v>49.882918369066701</c:v>
                </c:pt>
                <c:pt idx="14">
                  <c:v>49.927435482335</c:v>
                </c:pt>
                <c:pt idx="15">
                  <c:v>50.037507515819001</c:v>
                </c:pt>
                <c:pt idx="16">
                  <c:v>50.054637057727597</c:v>
                </c:pt>
                <c:pt idx="17">
                  <c:v>49.979722212008397</c:v>
                </c:pt>
                <c:pt idx="18">
                  <c:v>50.023457764438199</c:v>
                </c:pt>
                <c:pt idx="19">
                  <c:v>50.1058224896341</c:v>
                </c:pt>
                <c:pt idx="20">
                  <c:v>50.020185169284197</c:v>
                </c:pt>
                <c:pt idx="21">
                  <c:v>50.104180745607003</c:v>
                </c:pt>
                <c:pt idx="22">
                  <c:v>50.120260788100097</c:v>
                </c:pt>
                <c:pt idx="23">
                  <c:v>50.166094156017202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FF-9248-85A7-98461A3038CA}"/>
            </c:ext>
          </c:extLst>
        </c:ser>
        <c:ser>
          <c:idx val="2"/>
          <c:order val="2"/>
          <c:tx>
            <c:strRef>
              <c:f>'pipeline_output (2)'!$Y$2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(2)'!$Y$3:$Y$26</c:f>
              <c:numCache>
                <c:formatCode>General</c:formatCode>
                <c:ptCount val="24"/>
                <c:pt idx="0">
                  <c:v>0.23352099770934001</c:v>
                </c:pt>
                <c:pt idx="1">
                  <c:v>0.46703902367635702</c:v>
                </c:pt>
                <c:pt idx="2">
                  <c:v>0.70044221186089695</c:v>
                </c:pt>
                <c:pt idx="3">
                  <c:v>0.93403169076814196</c:v>
                </c:pt>
                <c:pt idx="4">
                  <c:v>1.16710000763222</c:v>
                </c:pt>
                <c:pt idx="5">
                  <c:v>1.40034722354709</c:v>
                </c:pt>
                <c:pt idx="6">
                  <c:v>1.63352858440009</c:v>
                </c:pt>
                <c:pt idx="7">
                  <c:v>1.8681204347051401</c:v>
                </c:pt>
                <c:pt idx="8">
                  <c:v>2.0997316703378401</c:v>
                </c:pt>
                <c:pt idx="9">
                  <c:v>2.33282015751234</c:v>
                </c:pt>
                <c:pt idx="10">
                  <c:v>2.5678094651703001</c:v>
                </c:pt>
                <c:pt idx="11">
                  <c:v>2.5673065084783699</c:v>
                </c:pt>
                <c:pt idx="12">
                  <c:v>2.5653504449150999</c:v>
                </c:pt>
                <c:pt idx="13">
                  <c:v>2.56572706935123</c:v>
                </c:pt>
                <c:pt idx="14">
                  <c:v>2.5649739310325499</c:v>
                </c:pt>
                <c:pt idx="15">
                  <c:v>2.56890587485913</c:v>
                </c:pt>
                <c:pt idx="16">
                  <c:v>2.5689418385703502</c:v>
                </c:pt>
                <c:pt idx="17">
                  <c:v>2.5642391509401001</c:v>
                </c:pt>
                <c:pt idx="18">
                  <c:v>2.56434665343739</c:v>
                </c:pt>
                <c:pt idx="19">
                  <c:v>2.5671808000895302</c:v>
                </c:pt>
                <c:pt idx="20">
                  <c:v>2.5646871374861901</c:v>
                </c:pt>
                <c:pt idx="21">
                  <c:v>2.5653683769047899</c:v>
                </c:pt>
                <c:pt idx="22">
                  <c:v>2.5637555012224902</c:v>
                </c:pt>
                <c:pt idx="23">
                  <c:v>2.5644900041227299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FF-9248-85A7-98461A3038CA}"/>
            </c:ext>
          </c:extLst>
        </c:ser>
        <c:ser>
          <c:idx val="1"/>
          <c:order val="3"/>
          <c:tx>
            <c:strRef>
              <c:f>'pipeline_output (2)'!$X$2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(2)'!$X$3:$X$26</c:f>
              <c:numCache>
                <c:formatCode>General</c:formatCode>
                <c:ptCount val="24"/>
                <c:pt idx="0">
                  <c:v>0.12701698282336399</c:v>
                </c:pt>
                <c:pt idx="1">
                  <c:v>0.25401726202423802</c:v>
                </c:pt>
                <c:pt idx="2">
                  <c:v>0.38092952626897197</c:v>
                </c:pt>
                <c:pt idx="3">
                  <c:v>0.50792554148501801</c:v>
                </c:pt>
                <c:pt idx="4">
                  <c:v>0.63489374658335196</c:v>
                </c:pt>
                <c:pt idx="5">
                  <c:v>0.76165745902217696</c:v>
                </c:pt>
                <c:pt idx="6">
                  <c:v>0.88826240173488702</c:v>
                </c:pt>
                <c:pt idx="7">
                  <c:v>1.01565710237336</c:v>
                </c:pt>
                <c:pt idx="8">
                  <c:v>1.1418771507333401</c:v>
                </c:pt>
                <c:pt idx="9">
                  <c:v>1.2691156688417899</c:v>
                </c:pt>
                <c:pt idx="10">
                  <c:v>1.3961175168237101</c:v>
                </c:pt>
                <c:pt idx="11">
                  <c:v>1.3979575434145799</c:v>
                </c:pt>
                <c:pt idx="12">
                  <c:v>1.3991140253898</c:v>
                </c:pt>
                <c:pt idx="13">
                  <c:v>1.39923137924723</c:v>
                </c:pt>
                <c:pt idx="14">
                  <c:v>1.40050219423774</c:v>
                </c:pt>
                <c:pt idx="15">
                  <c:v>1.40191989609794</c:v>
                </c:pt>
                <c:pt idx="16">
                  <c:v>1.40255745874511</c:v>
                </c:pt>
                <c:pt idx="17">
                  <c:v>1.4015130164476499</c:v>
                </c:pt>
                <c:pt idx="18">
                  <c:v>1.4016896588600101</c:v>
                </c:pt>
                <c:pt idx="19">
                  <c:v>1.4027665340350901</c:v>
                </c:pt>
                <c:pt idx="20">
                  <c:v>1.40200022920884</c:v>
                </c:pt>
                <c:pt idx="21">
                  <c:v>1.4029005894450299</c:v>
                </c:pt>
                <c:pt idx="22">
                  <c:v>1.4023966740034199</c:v>
                </c:pt>
                <c:pt idx="23">
                  <c:v>1.40311513140287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AFF-9248-85A7-98461A303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523722222222219"/>
          <c:y val="0.46392055555555556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baseline="0"/>
              <a:t>(a)</a:t>
            </a:r>
            <a:r>
              <a:rPr lang="en-US" sz="1400" baseline="0"/>
              <a:t> </a:t>
            </a:r>
            <a:r>
              <a:rPr lang="en-US" sz="1400" b="1" baseline="0"/>
              <a:t>INT32</a:t>
            </a:r>
            <a:r>
              <a:rPr lang="en-US" sz="1400" baseline="0"/>
              <a:t> (1 DPU)</a:t>
            </a:r>
            <a:endParaRPr lang="en-US" sz="1400"/>
          </a:p>
        </c:rich>
      </c:tx>
      <c:layout>
        <c:manualLayout>
          <c:xMode val="edge"/>
          <c:yMode val="edge"/>
          <c:x val="0.17827555555555558"/>
          <c:y val="5.64444444444444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916055555555556"/>
          <c:y val="4.2501111111111094E-2"/>
          <c:w val="0.7920338888888889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(2)'!$R$2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(2)'!$R$3:$R$26</c:f>
              <c:numCache>
                <c:formatCode>General</c:formatCode>
                <c:ptCount val="24"/>
                <c:pt idx="0">
                  <c:v>5.2846742235738597</c:v>
                </c:pt>
                <c:pt idx="1">
                  <c:v>10.5723322981903</c:v>
                </c:pt>
                <c:pt idx="2">
                  <c:v>15.8562830787842</c:v>
                </c:pt>
                <c:pt idx="3">
                  <c:v>21.142715588508</c:v>
                </c:pt>
                <c:pt idx="4">
                  <c:v>26.421240569026001</c:v>
                </c:pt>
                <c:pt idx="5">
                  <c:v>31.694353766170899</c:v>
                </c:pt>
                <c:pt idx="6">
                  <c:v>36.9717545086203</c:v>
                </c:pt>
                <c:pt idx="7">
                  <c:v>42.273984910441698</c:v>
                </c:pt>
                <c:pt idx="8">
                  <c:v>47.514571503292302</c:v>
                </c:pt>
                <c:pt idx="9">
                  <c:v>52.787604891534102</c:v>
                </c:pt>
                <c:pt idx="10">
                  <c:v>58.093588838481502</c:v>
                </c:pt>
                <c:pt idx="11">
                  <c:v>58.154528744374701</c:v>
                </c:pt>
                <c:pt idx="12">
                  <c:v>58.163929645724501</c:v>
                </c:pt>
                <c:pt idx="13">
                  <c:v>58.209594866158099</c:v>
                </c:pt>
                <c:pt idx="14">
                  <c:v>58.276885455454902</c:v>
                </c:pt>
                <c:pt idx="15">
                  <c:v>58.3888873863052</c:v>
                </c:pt>
                <c:pt idx="16">
                  <c:v>58.422069755965502</c:v>
                </c:pt>
                <c:pt idx="17">
                  <c:v>58.3891660727013</c:v>
                </c:pt>
                <c:pt idx="18">
                  <c:v>58.366136973752802</c:v>
                </c:pt>
                <c:pt idx="19">
                  <c:v>58.512979620990599</c:v>
                </c:pt>
                <c:pt idx="20">
                  <c:v>58.488174921909803</c:v>
                </c:pt>
                <c:pt idx="21">
                  <c:v>58.508781858849296</c:v>
                </c:pt>
                <c:pt idx="22">
                  <c:v>58.523523323993999</c:v>
                </c:pt>
                <c:pt idx="23">
                  <c:v>58.558166993761198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26-C54F-AD34-E6D519FE23B3}"/>
            </c:ext>
          </c:extLst>
        </c:ser>
        <c:ser>
          <c:idx val="3"/>
          <c:order val="1"/>
          <c:tx>
            <c:strRef>
              <c:f>'pipeline_output (2)'!$U$2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2225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(2)'!$U$3:$U$26</c:f>
              <c:numCache>
                <c:formatCode>General</c:formatCode>
                <c:ptCount val="24"/>
                <c:pt idx="0">
                  <c:v>5.2860595550511098</c:v>
                </c:pt>
                <c:pt idx="1">
                  <c:v>10.5721495650169</c:v>
                </c:pt>
                <c:pt idx="2">
                  <c:v>15.8553925380614</c:v>
                </c:pt>
                <c:pt idx="3">
                  <c:v>21.141741219302801</c:v>
                </c:pt>
                <c:pt idx="4">
                  <c:v>26.416676263964</c:v>
                </c:pt>
                <c:pt idx="5">
                  <c:v>31.696269874856402</c:v>
                </c:pt>
                <c:pt idx="6">
                  <c:v>36.970786154651996</c:v>
                </c:pt>
                <c:pt idx="7">
                  <c:v>42.2762249684369</c:v>
                </c:pt>
                <c:pt idx="8">
                  <c:v>47.511126876163502</c:v>
                </c:pt>
                <c:pt idx="9">
                  <c:v>52.778495229822703</c:v>
                </c:pt>
                <c:pt idx="10">
                  <c:v>58.102970046228798</c:v>
                </c:pt>
                <c:pt idx="11">
                  <c:v>58.166326440046099</c:v>
                </c:pt>
                <c:pt idx="12">
                  <c:v>58.173979066969501</c:v>
                </c:pt>
                <c:pt idx="13">
                  <c:v>58.224370679794298</c:v>
                </c:pt>
                <c:pt idx="14">
                  <c:v>58.263100408951203</c:v>
                </c:pt>
                <c:pt idx="15">
                  <c:v>58.367065214971099</c:v>
                </c:pt>
                <c:pt idx="16">
                  <c:v>58.421697755788799</c:v>
                </c:pt>
                <c:pt idx="17">
                  <c:v>58.376813530636497</c:v>
                </c:pt>
                <c:pt idx="18">
                  <c:v>58.368643292804101</c:v>
                </c:pt>
                <c:pt idx="19">
                  <c:v>58.4811849160631</c:v>
                </c:pt>
                <c:pt idx="20">
                  <c:v>58.481930437082802</c:v>
                </c:pt>
                <c:pt idx="21">
                  <c:v>58.519977229928202</c:v>
                </c:pt>
                <c:pt idx="22">
                  <c:v>58.511113874566703</c:v>
                </c:pt>
                <c:pt idx="23">
                  <c:v>58.516524867022902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26-C54F-AD34-E6D519FE23B3}"/>
            </c:ext>
          </c:extLst>
        </c:ser>
        <c:ser>
          <c:idx val="2"/>
          <c:order val="2"/>
          <c:tx>
            <c:strRef>
              <c:f>'pipeline_output (2)'!$T$2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(2)'!$T$3:$T$26</c:f>
              <c:numCache>
                <c:formatCode>General</c:formatCode>
                <c:ptCount val="24"/>
                <c:pt idx="0">
                  <c:v>0.93379403697502905</c:v>
                </c:pt>
                <c:pt idx="1">
                  <c:v>1.8677781679568</c:v>
                </c:pt>
                <c:pt idx="2">
                  <c:v>2.8014106224142399</c:v>
                </c:pt>
                <c:pt idx="3">
                  <c:v>3.7353966475215699</c:v>
                </c:pt>
                <c:pt idx="4">
                  <c:v>4.6671829794810096</c:v>
                </c:pt>
                <c:pt idx="5">
                  <c:v>5.6002734508520904</c:v>
                </c:pt>
                <c:pt idx="6">
                  <c:v>6.5320326279836696</c:v>
                </c:pt>
                <c:pt idx="7">
                  <c:v>7.4704207233045503</c:v>
                </c:pt>
                <c:pt idx="8">
                  <c:v>8.3964382784402307</c:v>
                </c:pt>
                <c:pt idx="9">
                  <c:v>9.3291102558757792</c:v>
                </c:pt>
                <c:pt idx="10">
                  <c:v>10.2673011663267</c:v>
                </c:pt>
                <c:pt idx="11">
                  <c:v>10.268852495712</c:v>
                </c:pt>
                <c:pt idx="12">
                  <c:v>10.2622195378386</c:v>
                </c:pt>
                <c:pt idx="13">
                  <c:v>10.263051776451</c:v>
                </c:pt>
                <c:pt idx="14">
                  <c:v>10.262678687277599</c:v>
                </c:pt>
                <c:pt idx="15">
                  <c:v>10.2795809758556</c:v>
                </c:pt>
                <c:pt idx="16">
                  <c:v>10.2798689112349</c:v>
                </c:pt>
                <c:pt idx="17">
                  <c:v>10.2635971094256</c:v>
                </c:pt>
                <c:pt idx="18">
                  <c:v>10.2660949008221</c:v>
                </c:pt>
                <c:pt idx="19">
                  <c:v>10.275206343162299</c:v>
                </c:pt>
                <c:pt idx="20">
                  <c:v>10.2639128550053</c:v>
                </c:pt>
                <c:pt idx="21">
                  <c:v>10.273307990751199</c:v>
                </c:pt>
                <c:pt idx="22">
                  <c:v>10.265319594088</c:v>
                </c:pt>
                <c:pt idx="23">
                  <c:v>10.268680102630301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26-C54F-AD34-E6D519FE23B3}"/>
            </c:ext>
          </c:extLst>
        </c:ser>
        <c:ser>
          <c:idx val="1"/>
          <c:order val="3"/>
          <c:tx>
            <c:strRef>
              <c:f>'pipeline_output (2)'!$S$2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 cap="flat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(2)'!$S$3:$S$26</c:f>
              <c:numCache>
                <c:formatCode>General</c:formatCode>
                <c:ptCount val="24"/>
                <c:pt idx="0">
                  <c:v>1.0240142859135799</c:v>
                </c:pt>
                <c:pt idx="1">
                  <c:v>2.0482857541509598</c:v>
                </c:pt>
                <c:pt idx="2">
                  <c:v>3.07186286326503</c:v>
                </c:pt>
                <c:pt idx="3">
                  <c:v>4.0959588575561101</c:v>
                </c:pt>
                <c:pt idx="4">
                  <c:v>5.11938578797744</c:v>
                </c:pt>
                <c:pt idx="5">
                  <c:v>6.1409192598132902</c:v>
                </c:pt>
                <c:pt idx="6">
                  <c:v>7.1632291774423598</c:v>
                </c:pt>
                <c:pt idx="7">
                  <c:v>8.1916891546526092</c:v>
                </c:pt>
                <c:pt idx="8">
                  <c:v>9.2088133228615892</c:v>
                </c:pt>
                <c:pt idx="9">
                  <c:v>10.231635409667801</c:v>
                </c:pt>
                <c:pt idx="10">
                  <c:v>11.258719333928401</c:v>
                </c:pt>
                <c:pt idx="11">
                  <c:v>11.261966938446101</c:v>
                </c:pt>
                <c:pt idx="12">
                  <c:v>11.2568545356951</c:v>
                </c:pt>
                <c:pt idx="13">
                  <c:v>11.2597901454255</c:v>
                </c:pt>
                <c:pt idx="14">
                  <c:v>11.261517690018101</c:v>
                </c:pt>
                <c:pt idx="15">
                  <c:v>11.2770548271422</c:v>
                </c:pt>
                <c:pt idx="16">
                  <c:v>11.278649026567701</c:v>
                </c:pt>
                <c:pt idx="17">
                  <c:v>11.2635223059736</c:v>
                </c:pt>
                <c:pt idx="18">
                  <c:v>11.2657351243829</c:v>
                </c:pt>
                <c:pt idx="19">
                  <c:v>11.274040942714599</c:v>
                </c:pt>
                <c:pt idx="20">
                  <c:v>11.2633840336856</c:v>
                </c:pt>
                <c:pt idx="21">
                  <c:v>11.2705786971636</c:v>
                </c:pt>
                <c:pt idx="22">
                  <c:v>11.2688829730069</c:v>
                </c:pt>
                <c:pt idx="23">
                  <c:v>11.2754610783226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126-C54F-AD34-E6D519FE2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523722222222219"/>
          <c:y val="0.36161500000000002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(</a:t>
            </a:r>
            <a:r>
              <a:rPr lang="en-US" sz="1400" b="1" dirty="0"/>
              <a:t>b) INT64</a:t>
            </a:r>
            <a:r>
              <a:rPr lang="en-US" sz="1400" dirty="0"/>
              <a:t> (1 DPU)</a:t>
            </a:r>
          </a:p>
        </c:rich>
      </c:tx>
      <c:layout>
        <c:manualLayout>
          <c:xMode val="edge"/>
          <c:yMode val="edge"/>
          <c:x val="0.18885888888888888"/>
          <c:y val="5.64444444444444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62161111111111"/>
          <c:y val="4.2501111111111094E-2"/>
          <c:w val="0.7849783333333333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(2)'!$W$2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(2)'!$W$3:$W$26</c:f>
              <c:numCache>
                <c:formatCode>General</c:formatCode>
                <c:ptCount val="24"/>
                <c:pt idx="0">
                  <c:v>4.53164481937708</c:v>
                </c:pt>
                <c:pt idx="1">
                  <c:v>9.0630434406817706</c:v>
                </c:pt>
                <c:pt idx="2">
                  <c:v>13.5935580890577</c:v>
                </c:pt>
                <c:pt idx="3">
                  <c:v>18.124251822294202</c:v>
                </c:pt>
                <c:pt idx="4">
                  <c:v>22.647849080822201</c:v>
                </c:pt>
                <c:pt idx="5">
                  <c:v>27.171818430852799</c:v>
                </c:pt>
                <c:pt idx="6">
                  <c:v>31.695722391591602</c:v>
                </c:pt>
                <c:pt idx="7">
                  <c:v>36.245281714483198</c:v>
                </c:pt>
                <c:pt idx="8">
                  <c:v>40.736675724154999</c:v>
                </c:pt>
                <c:pt idx="9">
                  <c:v>45.255984985436697</c:v>
                </c:pt>
                <c:pt idx="10">
                  <c:v>49.809868282652801</c:v>
                </c:pt>
                <c:pt idx="11">
                  <c:v>49.856422280697203</c:v>
                </c:pt>
                <c:pt idx="12">
                  <c:v>49.847551368560502</c:v>
                </c:pt>
                <c:pt idx="13">
                  <c:v>49.895803876356801</c:v>
                </c:pt>
                <c:pt idx="14">
                  <c:v>49.927503404442298</c:v>
                </c:pt>
                <c:pt idx="15">
                  <c:v>50.033346330131302</c:v>
                </c:pt>
                <c:pt idx="16">
                  <c:v>50.064264774691303</c:v>
                </c:pt>
                <c:pt idx="17">
                  <c:v>49.976795616223399</c:v>
                </c:pt>
                <c:pt idx="18">
                  <c:v>50.010778842943601</c:v>
                </c:pt>
                <c:pt idx="19">
                  <c:v>50.110132579636499</c:v>
                </c:pt>
                <c:pt idx="20">
                  <c:v>50.056412102960202</c:v>
                </c:pt>
                <c:pt idx="21">
                  <c:v>50.097956776708699</c:v>
                </c:pt>
                <c:pt idx="22">
                  <c:v>50.118754984540999</c:v>
                </c:pt>
                <c:pt idx="23">
                  <c:v>50.160608922535602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FF-9248-85A7-98461A3038CA}"/>
            </c:ext>
          </c:extLst>
        </c:ser>
        <c:ser>
          <c:idx val="3"/>
          <c:order val="1"/>
          <c:tx>
            <c:strRef>
              <c:f>'pipeline_output (2)'!$Z$2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(2)'!$Z$3:$Z$26</c:f>
              <c:numCache>
                <c:formatCode>General</c:formatCode>
                <c:ptCount val="24"/>
                <c:pt idx="0">
                  <c:v>4.5319973672544203</c:v>
                </c:pt>
                <c:pt idx="1">
                  <c:v>9.0630210597020806</c:v>
                </c:pt>
                <c:pt idx="2">
                  <c:v>13.593155302048199</c:v>
                </c:pt>
                <c:pt idx="3">
                  <c:v>18.1258630737773</c:v>
                </c:pt>
                <c:pt idx="4">
                  <c:v>22.647569562292801</c:v>
                </c:pt>
                <c:pt idx="5">
                  <c:v>27.1730255218012</c:v>
                </c:pt>
                <c:pt idx="6">
                  <c:v>31.695174927239499</c:v>
                </c:pt>
                <c:pt idx="7">
                  <c:v>36.238839572245297</c:v>
                </c:pt>
                <c:pt idx="8">
                  <c:v>40.736449639644903</c:v>
                </c:pt>
                <c:pt idx="9">
                  <c:v>45.2517440957212</c:v>
                </c:pt>
                <c:pt idx="10">
                  <c:v>49.802771030383603</c:v>
                </c:pt>
                <c:pt idx="11">
                  <c:v>49.8506659856941</c:v>
                </c:pt>
                <c:pt idx="12">
                  <c:v>49.858792906225098</c:v>
                </c:pt>
                <c:pt idx="13">
                  <c:v>49.882918369066701</c:v>
                </c:pt>
                <c:pt idx="14">
                  <c:v>49.927435482335</c:v>
                </c:pt>
                <c:pt idx="15">
                  <c:v>50.037507515819001</c:v>
                </c:pt>
                <c:pt idx="16">
                  <c:v>50.054637057727597</c:v>
                </c:pt>
                <c:pt idx="17">
                  <c:v>49.979722212008397</c:v>
                </c:pt>
                <c:pt idx="18">
                  <c:v>50.023457764438199</c:v>
                </c:pt>
                <c:pt idx="19">
                  <c:v>50.1058224896341</c:v>
                </c:pt>
                <c:pt idx="20">
                  <c:v>50.020185169284197</c:v>
                </c:pt>
                <c:pt idx="21">
                  <c:v>50.104180745607003</c:v>
                </c:pt>
                <c:pt idx="22">
                  <c:v>50.120260788100097</c:v>
                </c:pt>
                <c:pt idx="23">
                  <c:v>50.166094156017202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FF-9248-85A7-98461A3038CA}"/>
            </c:ext>
          </c:extLst>
        </c:ser>
        <c:ser>
          <c:idx val="2"/>
          <c:order val="2"/>
          <c:tx>
            <c:strRef>
              <c:f>'pipeline_output (2)'!$Y$2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(2)'!$Y$3:$Y$26</c:f>
              <c:numCache>
                <c:formatCode>General</c:formatCode>
                <c:ptCount val="24"/>
                <c:pt idx="0">
                  <c:v>0.23352099770934001</c:v>
                </c:pt>
                <c:pt idx="1">
                  <c:v>0.46703902367635702</c:v>
                </c:pt>
                <c:pt idx="2">
                  <c:v>0.70044221186089695</c:v>
                </c:pt>
                <c:pt idx="3">
                  <c:v>0.93403169076814196</c:v>
                </c:pt>
                <c:pt idx="4">
                  <c:v>1.16710000763222</c:v>
                </c:pt>
                <c:pt idx="5">
                  <c:v>1.40034722354709</c:v>
                </c:pt>
                <c:pt idx="6">
                  <c:v>1.63352858440009</c:v>
                </c:pt>
                <c:pt idx="7">
                  <c:v>1.8681204347051401</c:v>
                </c:pt>
                <c:pt idx="8">
                  <c:v>2.0997316703378401</c:v>
                </c:pt>
                <c:pt idx="9">
                  <c:v>2.33282015751234</c:v>
                </c:pt>
                <c:pt idx="10">
                  <c:v>2.5678094651703001</c:v>
                </c:pt>
                <c:pt idx="11">
                  <c:v>2.5673065084783699</c:v>
                </c:pt>
                <c:pt idx="12">
                  <c:v>2.5653504449150999</c:v>
                </c:pt>
                <c:pt idx="13">
                  <c:v>2.56572706935123</c:v>
                </c:pt>
                <c:pt idx="14">
                  <c:v>2.5649739310325499</c:v>
                </c:pt>
                <c:pt idx="15">
                  <c:v>2.56890587485913</c:v>
                </c:pt>
                <c:pt idx="16">
                  <c:v>2.5689418385703502</c:v>
                </c:pt>
                <c:pt idx="17">
                  <c:v>2.5642391509401001</c:v>
                </c:pt>
                <c:pt idx="18">
                  <c:v>2.56434665343739</c:v>
                </c:pt>
                <c:pt idx="19">
                  <c:v>2.5671808000895302</c:v>
                </c:pt>
                <c:pt idx="20">
                  <c:v>2.5646871374861901</c:v>
                </c:pt>
                <c:pt idx="21">
                  <c:v>2.5653683769047899</c:v>
                </c:pt>
                <c:pt idx="22">
                  <c:v>2.5637555012224902</c:v>
                </c:pt>
                <c:pt idx="23">
                  <c:v>2.5644900041227299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FF-9248-85A7-98461A3038CA}"/>
            </c:ext>
          </c:extLst>
        </c:ser>
        <c:ser>
          <c:idx val="1"/>
          <c:order val="3"/>
          <c:tx>
            <c:strRef>
              <c:f>'pipeline_output (2)'!$X$2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(2)'!$X$3:$X$26</c:f>
              <c:numCache>
                <c:formatCode>General</c:formatCode>
                <c:ptCount val="24"/>
                <c:pt idx="0">
                  <c:v>0.12701698282336399</c:v>
                </c:pt>
                <c:pt idx="1">
                  <c:v>0.25401726202423802</c:v>
                </c:pt>
                <c:pt idx="2">
                  <c:v>0.38092952626897197</c:v>
                </c:pt>
                <c:pt idx="3">
                  <c:v>0.50792554148501801</c:v>
                </c:pt>
                <c:pt idx="4">
                  <c:v>0.63489374658335196</c:v>
                </c:pt>
                <c:pt idx="5">
                  <c:v>0.76165745902217696</c:v>
                </c:pt>
                <c:pt idx="6">
                  <c:v>0.88826240173488702</c:v>
                </c:pt>
                <c:pt idx="7">
                  <c:v>1.01565710237336</c:v>
                </c:pt>
                <c:pt idx="8">
                  <c:v>1.1418771507333401</c:v>
                </c:pt>
                <c:pt idx="9">
                  <c:v>1.2691156688417899</c:v>
                </c:pt>
                <c:pt idx="10">
                  <c:v>1.3961175168237101</c:v>
                </c:pt>
                <c:pt idx="11">
                  <c:v>1.3979575434145799</c:v>
                </c:pt>
                <c:pt idx="12">
                  <c:v>1.3991140253898</c:v>
                </c:pt>
                <c:pt idx="13">
                  <c:v>1.39923137924723</c:v>
                </c:pt>
                <c:pt idx="14">
                  <c:v>1.40050219423774</c:v>
                </c:pt>
                <c:pt idx="15">
                  <c:v>1.40191989609794</c:v>
                </c:pt>
                <c:pt idx="16">
                  <c:v>1.40255745874511</c:v>
                </c:pt>
                <c:pt idx="17">
                  <c:v>1.4015130164476499</c:v>
                </c:pt>
                <c:pt idx="18">
                  <c:v>1.4016896588600101</c:v>
                </c:pt>
                <c:pt idx="19">
                  <c:v>1.4027665340350901</c:v>
                </c:pt>
                <c:pt idx="20">
                  <c:v>1.40200022920884</c:v>
                </c:pt>
                <c:pt idx="21">
                  <c:v>1.4029005894450299</c:v>
                </c:pt>
                <c:pt idx="22">
                  <c:v>1.4023966740034199</c:v>
                </c:pt>
                <c:pt idx="23">
                  <c:v>1.40311513140287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AFF-9248-85A7-98461A303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523722222222219"/>
          <c:y val="0.46392055555555556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baseline="0"/>
              <a:t>(a)</a:t>
            </a:r>
            <a:r>
              <a:rPr lang="en-US" sz="1400" baseline="0"/>
              <a:t> </a:t>
            </a:r>
            <a:r>
              <a:rPr lang="en-US" sz="1400" b="1" baseline="0"/>
              <a:t>INT32</a:t>
            </a:r>
            <a:r>
              <a:rPr lang="en-US" sz="1400" baseline="0"/>
              <a:t> (1 DPU)</a:t>
            </a:r>
            <a:endParaRPr lang="en-US" sz="1400"/>
          </a:p>
        </c:rich>
      </c:tx>
      <c:layout>
        <c:manualLayout>
          <c:xMode val="edge"/>
          <c:yMode val="edge"/>
          <c:x val="0.17827555555555558"/>
          <c:y val="5.64444444444444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916055555555556"/>
          <c:y val="4.2501111111111094E-2"/>
          <c:w val="0.7920338888888889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(2)'!$R$2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(2)'!$R$3:$R$26</c:f>
              <c:numCache>
                <c:formatCode>General</c:formatCode>
                <c:ptCount val="24"/>
                <c:pt idx="0">
                  <c:v>5.2846742235738597</c:v>
                </c:pt>
                <c:pt idx="1">
                  <c:v>10.5723322981903</c:v>
                </c:pt>
                <c:pt idx="2">
                  <c:v>15.8562830787842</c:v>
                </c:pt>
                <c:pt idx="3">
                  <c:v>21.142715588508</c:v>
                </c:pt>
                <c:pt idx="4">
                  <c:v>26.421240569026001</c:v>
                </c:pt>
                <c:pt idx="5">
                  <c:v>31.694353766170899</c:v>
                </c:pt>
                <c:pt idx="6">
                  <c:v>36.9717545086203</c:v>
                </c:pt>
                <c:pt idx="7">
                  <c:v>42.273984910441698</c:v>
                </c:pt>
                <c:pt idx="8">
                  <c:v>47.514571503292302</c:v>
                </c:pt>
                <c:pt idx="9">
                  <c:v>52.787604891534102</c:v>
                </c:pt>
                <c:pt idx="10">
                  <c:v>58.093588838481502</c:v>
                </c:pt>
                <c:pt idx="11">
                  <c:v>58.154528744374701</c:v>
                </c:pt>
                <c:pt idx="12">
                  <c:v>58.163929645724501</c:v>
                </c:pt>
                <c:pt idx="13">
                  <c:v>58.209594866158099</c:v>
                </c:pt>
                <c:pt idx="14">
                  <c:v>58.276885455454902</c:v>
                </c:pt>
                <c:pt idx="15">
                  <c:v>58.3888873863052</c:v>
                </c:pt>
                <c:pt idx="16">
                  <c:v>58.422069755965502</c:v>
                </c:pt>
                <c:pt idx="17">
                  <c:v>58.3891660727013</c:v>
                </c:pt>
                <c:pt idx="18">
                  <c:v>58.366136973752802</c:v>
                </c:pt>
                <c:pt idx="19">
                  <c:v>58.512979620990599</c:v>
                </c:pt>
                <c:pt idx="20">
                  <c:v>58.488174921909803</c:v>
                </c:pt>
                <c:pt idx="21">
                  <c:v>58.508781858849296</c:v>
                </c:pt>
                <c:pt idx="22">
                  <c:v>58.523523323993999</c:v>
                </c:pt>
                <c:pt idx="23">
                  <c:v>58.558166993761198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26-C54F-AD34-E6D519FE23B3}"/>
            </c:ext>
          </c:extLst>
        </c:ser>
        <c:ser>
          <c:idx val="3"/>
          <c:order val="1"/>
          <c:tx>
            <c:strRef>
              <c:f>'pipeline_output (2)'!$U$2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2225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(2)'!$U$3:$U$26</c:f>
              <c:numCache>
                <c:formatCode>General</c:formatCode>
                <c:ptCount val="24"/>
                <c:pt idx="0">
                  <c:v>5.2860595550511098</c:v>
                </c:pt>
                <c:pt idx="1">
                  <c:v>10.5721495650169</c:v>
                </c:pt>
                <c:pt idx="2">
                  <c:v>15.8553925380614</c:v>
                </c:pt>
                <c:pt idx="3">
                  <c:v>21.141741219302801</c:v>
                </c:pt>
                <c:pt idx="4">
                  <c:v>26.416676263964</c:v>
                </c:pt>
                <c:pt idx="5">
                  <c:v>31.696269874856402</c:v>
                </c:pt>
                <c:pt idx="6">
                  <c:v>36.970786154651996</c:v>
                </c:pt>
                <c:pt idx="7">
                  <c:v>42.2762249684369</c:v>
                </c:pt>
                <c:pt idx="8">
                  <c:v>47.511126876163502</c:v>
                </c:pt>
                <c:pt idx="9">
                  <c:v>52.778495229822703</c:v>
                </c:pt>
                <c:pt idx="10">
                  <c:v>58.102970046228798</c:v>
                </c:pt>
                <c:pt idx="11">
                  <c:v>58.166326440046099</c:v>
                </c:pt>
                <c:pt idx="12">
                  <c:v>58.173979066969501</c:v>
                </c:pt>
                <c:pt idx="13">
                  <c:v>58.224370679794298</c:v>
                </c:pt>
                <c:pt idx="14">
                  <c:v>58.263100408951203</c:v>
                </c:pt>
                <c:pt idx="15">
                  <c:v>58.367065214971099</c:v>
                </c:pt>
                <c:pt idx="16">
                  <c:v>58.421697755788799</c:v>
                </c:pt>
                <c:pt idx="17">
                  <c:v>58.376813530636497</c:v>
                </c:pt>
                <c:pt idx="18">
                  <c:v>58.368643292804101</c:v>
                </c:pt>
                <c:pt idx="19">
                  <c:v>58.4811849160631</c:v>
                </c:pt>
                <c:pt idx="20">
                  <c:v>58.481930437082802</c:v>
                </c:pt>
                <c:pt idx="21">
                  <c:v>58.519977229928202</c:v>
                </c:pt>
                <c:pt idx="22">
                  <c:v>58.511113874566703</c:v>
                </c:pt>
                <c:pt idx="23">
                  <c:v>58.516524867022902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26-C54F-AD34-E6D519FE23B3}"/>
            </c:ext>
          </c:extLst>
        </c:ser>
        <c:ser>
          <c:idx val="2"/>
          <c:order val="2"/>
          <c:tx>
            <c:strRef>
              <c:f>'pipeline_output (2)'!$T$2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(2)'!$T$3:$T$26</c:f>
              <c:numCache>
                <c:formatCode>General</c:formatCode>
                <c:ptCount val="24"/>
                <c:pt idx="0">
                  <c:v>0.93379403697502905</c:v>
                </c:pt>
                <c:pt idx="1">
                  <c:v>1.8677781679568</c:v>
                </c:pt>
                <c:pt idx="2">
                  <c:v>2.8014106224142399</c:v>
                </c:pt>
                <c:pt idx="3">
                  <c:v>3.7353966475215699</c:v>
                </c:pt>
                <c:pt idx="4">
                  <c:v>4.6671829794810096</c:v>
                </c:pt>
                <c:pt idx="5">
                  <c:v>5.6002734508520904</c:v>
                </c:pt>
                <c:pt idx="6">
                  <c:v>6.5320326279836696</c:v>
                </c:pt>
                <c:pt idx="7">
                  <c:v>7.4704207233045503</c:v>
                </c:pt>
                <c:pt idx="8">
                  <c:v>8.3964382784402307</c:v>
                </c:pt>
                <c:pt idx="9">
                  <c:v>9.3291102558757792</c:v>
                </c:pt>
                <c:pt idx="10">
                  <c:v>10.2673011663267</c:v>
                </c:pt>
                <c:pt idx="11">
                  <c:v>10.268852495712</c:v>
                </c:pt>
                <c:pt idx="12">
                  <c:v>10.2622195378386</c:v>
                </c:pt>
                <c:pt idx="13">
                  <c:v>10.263051776451</c:v>
                </c:pt>
                <c:pt idx="14">
                  <c:v>10.262678687277599</c:v>
                </c:pt>
                <c:pt idx="15">
                  <c:v>10.2795809758556</c:v>
                </c:pt>
                <c:pt idx="16">
                  <c:v>10.2798689112349</c:v>
                </c:pt>
                <c:pt idx="17">
                  <c:v>10.2635971094256</c:v>
                </c:pt>
                <c:pt idx="18">
                  <c:v>10.2660949008221</c:v>
                </c:pt>
                <c:pt idx="19">
                  <c:v>10.275206343162299</c:v>
                </c:pt>
                <c:pt idx="20">
                  <c:v>10.2639128550053</c:v>
                </c:pt>
                <c:pt idx="21">
                  <c:v>10.273307990751199</c:v>
                </c:pt>
                <c:pt idx="22">
                  <c:v>10.265319594088</c:v>
                </c:pt>
                <c:pt idx="23">
                  <c:v>10.268680102630301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26-C54F-AD34-E6D519FE23B3}"/>
            </c:ext>
          </c:extLst>
        </c:ser>
        <c:ser>
          <c:idx val="1"/>
          <c:order val="3"/>
          <c:tx>
            <c:strRef>
              <c:f>'pipeline_output (2)'!$S$2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 cap="flat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(2)'!$S$3:$S$26</c:f>
              <c:numCache>
                <c:formatCode>General</c:formatCode>
                <c:ptCount val="24"/>
                <c:pt idx="0">
                  <c:v>1.0240142859135799</c:v>
                </c:pt>
                <c:pt idx="1">
                  <c:v>2.0482857541509598</c:v>
                </c:pt>
                <c:pt idx="2">
                  <c:v>3.07186286326503</c:v>
                </c:pt>
                <c:pt idx="3">
                  <c:v>4.0959588575561101</c:v>
                </c:pt>
                <c:pt idx="4">
                  <c:v>5.11938578797744</c:v>
                </c:pt>
                <c:pt idx="5">
                  <c:v>6.1409192598132902</c:v>
                </c:pt>
                <c:pt idx="6">
                  <c:v>7.1632291774423598</c:v>
                </c:pt>
                <c:pt idx="7">
                  <c:v>8.1916891546526092</c:v>
                </c:pt>
                <c:pt idx="8">
                  <c:v>9.2088133228615892</c:v>
                </c:pt>
                <c:pt idx="9">
                  <c:v>10.231635409667801</c:v>
                </c:pt>
                <c:pt idx="10">
                  <c:v>11.258719333928401</c:v>
                </c:pt>
                <c:pt idx="11">
                  <c:v>11.261966938446101</c:v>
                </c:pt>
                <c:pt idx="12">
                  <c:v>11.2568545356951</c:v>
                </c:pt>
                <c:pt idx="13">
                  <c:v>11.2597901454255</c:v>
                </c:pt>
                <c:pt idx="14">
                  <c:v>11.261517690018101</c:v>
                </c:pt>
                <c:pt idx="15">
                  <c:v>11.2770548271422</c:v>
                </c:pt>
                <c:pt idx="16">
                  <c:v>11.278649026567701</c:v>
                </c:pt>
                <c:pt idx="17">
                  <c:v>11.2635223059736</c:v>
                </c:pt>
                <c:pt idx="18">
                  <c:v>11.2657351243829</c:v>
                </c:pt>
                <c:pt idx="19">
                  <c:v>11.274040942714599</c:v>
                </c:pt>
                <c:pt idx="20">
                  <c:v>11.2633840336856</c:v>
                </c:pt>
                <c:pt idx="21">
                  <c:v>11.2705786971636</c:v>
                </c:pt>
                <c:pt idx="22">
                  <c:v>11.2688829730069</c:v>
                </c:pt>
                <c:pt idx="23">
                  <c:v>11.2754610783226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126-C54F-AD34-E6D519FE2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523722222222219"/>
          <c:y val="0.36161500000000002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(d) DOUBLE</a:t>
            </a:r>
            <a:r>
              <a:rPr lang="en-US" sz="1400" dirty="0"/>
              <a:t> (1 DPU)</a:t>
            </a:r>
          </a:p>
        </c:rich>
      </c:tx>
      <c:layout>
        <c:manualLayout>
          <c:xMode val="edge"/>
          <c:yMode val="edge"/>
          <c:x val="0.18470472222222226"/>
          <c:y val="5.291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268833333333333"/>
          <c:y val="4.2501111111111094E-2"/>
          <c:w val="0.7885061111111111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(2)'!$H$2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(2)'!$G$3:$G$26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(2)'!$H$3:$H$26</c:f>
              <c:numCache>
                <c:formatCode>General</c:formatCode>
                <c:ptCount val="24"/>
                <c:pt idx="0">
                  <c:v>0.302342609526634</c:v>
                </c:pt>
                <c:pt idx="1">
                  <c:v>0.60468422275349198</c:v>
                </c:pt>
                <c:pt idx="2">
                  <c:v>0.90680819731269602</c:v>
                </c:pt>
                <c:pt idx="3">
                  <c:v>1.2092787853226401</c:v>
                </c:pt>
                <c:pt idx="4">
                  <c:v>1.51104084321475</c:v>
                </c:pt>
                <c:pt idx="5">
                  <c:v>1.81313255571529</c:v>
                </c:pt>
                <c:pt idx="6">
                  <c:v>2.1151245151660101</c:v>
                </c:pt>
                <c:pt idx="7">
                  <c:v>2.4186372653042301</c:v>
                </c:pt>
                <c:pt idx="8">
                  <c:v>2.7184900964430101</c:v>
                </c:pt>
                <c:pt idx="9">
                  <c:v>3.02009216589861</c:v>
                </c:pt>
                <c:pt idx="10">
                  <c:v>3.3242898550724602</c:v>
                </c:pt>
                <c:pt idx="11">
                  <c:v>3.3244404184972098</c:v>
                </c:pt>
                <c:pt idx="12">
                  <c:v>3.3214317389927102</c:v>
                </c:pt>
                <c:pt idx="13">
                  <c:v>3.3221232529509699</c:v>
                </c:pt>
                <c:pt idx="14">
                  <c:v>3.32068041983351</c:v>
                </c:pt>
                <c:pt idx="15">
                  <c:v>3.32667035287932</c:v>
                </c:pt>
                <c:pt idx="16">
                  <c:v>3.3257056899223398</c:v>
                </c:pt>
                <c:pt idx="17">
                  <c:v>3.3206503741370401</c:v>
                </c:pt>
                <c:pt idx="18">
                  <c:v>3.32041002813741</c:v>
                </c:pt>
                <c:pt idx="19">
                  <c:v>3.3239887691332299</c:v>
                </c:pt>
                <c:pt idx="20">
                  <c:v>3.3198393458045299</c:v>
                </c:pt>
                <c:pt idx="21">
                  <c:v>3.3216421692853499</c:v>
                </c:pt>
                <c:pt idx="22">
                  <c:v>3.3190887468007499</c:v>
                </c:pt>
                <c:pt idx="23">
                  <c:v>3.3210109583834799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EB-B444-99E4-A6197333686A}"/>
            </c:ext>
          </c:extLst>
        </c:ser>
        <c:ser>
          <c:idx val="3"/>
          <c:order val="1"/>
          <c:tx>
            <c:strRef>
              <c:f>'pipeline_output (2)'!$K$2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(2)'!$G$3:$G$26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(2)'!$K$3:$K$26</c:f>
              <c:numCache>
                <c:formatCode>General</c:formatCode>
                <c:ptCount val="24"/>
                <c:pt idx="0">
                  <c:v>0.28328954071786899</c:v>
                </c:pt>
                <c:pt idx="1">
                  <c:v>0.56661931993626702</c:v>
                </c:pt>
                <c:pt idx="2">
                  <c:v>0.84982598325826897</c:v>
                </c:pt>
                <c:pt idx="3">
                  <c:v>1.1332106465756799</c:v>
                </c:pt>
                <c:pt idx="4">
                  <c:v>1.4158903094883499</c:v>
                </c:pt>
                <c:pt idx="5">
                  <c:v>1.6988691228411199</c:v>
                </c:pt>
                <c:pt idx="6">
                  <c:v>1.9817785169665401</c:v>
                </c:pt>
                <c:pt idx="7">
                  <c:v>2.26622536185348</c:v>
                </c:pt>
                <c:pt idx="8">
                  <c:v>2.5475784227295701</c:v>
                </c:pt>
                <c:pt idx="9">
                  <c:v>2.8298154844977601</c:v>
                </c:pt>
                <c:pt idx="10">
                  <c:v>3.11493464607027</c:v>
                </c:pt>
                <c:pt idx="11">
                  <c:v>3.1147231557863999</c:v>
                </c:pt>
                <c:pt idx="12">
                  <c:v>3.1119763931757198</c:v>
                </c:pt>
                <c:pt idx="13">
                  <c:v>3.11208194830744</c:v>
                </c:pt>
                <c:pt idx="14">
                  <c:v>3.11173892030761</c:v>
                </c:pt>
                <c:pt idx="15">
                  <c:v>3.1169981824667401</c:v>
                </c:pt>
                <c:pt idx="16">
                  <c:v>3.1162306510091602</c:v>
                </c:pt>
                <c:pt idx="17">
                  <c:v>3.11110583647692</c:v>
                </c:pt>
                <c:pt idx="18">
                  <c:v>3.1112904593160202</c:v>
                </c:pt>
                <c:pt idx="19">
                  <c:v>3.1144324035336299</c:v>
                </c:pt>
                <c:pt idx="20">
                  <c:v>3.11160700659623</c:v>
                </c:pt>
                <c:pt idx="21">
                  <c:v>3.1126362302492598</c:v>
                </c:pt>
                <c:pt idx="22">
                  <c:v>3.1102884843554</c:v>
                </c:pt>
                <c:pt idx="23">
                  <c:v>3.1117125366705598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EB-B444-99E4-A6197333686A}"/>
            </c:ext>
          </c:extLst>
        </c:ser>
        <c:ser>
          <c:idx val="2"/>
          <c:order val="2"/>
          <c:tx>
            <c:strRef>
              <c:f>'pipeline_output (2)'!$J$2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(2)'!$G$3:$G$26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(2)'!$J$3:$J$26</c:f>
              <c:numCache>
                <c:formatCode>General</c:formatCode>
                <c:ptCount val="24"/>
                <c:pt idx="0">
                  <c:v>4.78322567864162E-2</c:v>
                </c:pt>
                <c:pt idx="1">
                  <c:v>9.5663765486644903E-2</c:v>
                </c:pt>
                <c:pt idx="2">
                  <c:v>0.143485549856124</c:v>
                </c:pt>
                <c:pt idx="3">
                  <c:v>0.19131805575828301</c:v>
                </c:pt>
                <c:pt idx="4">
                  <c:v>0.239068743363754</c:v>
                </c:pt>
                <c:pt idx="5">
                  <c:v>0.28683652733923098</c:v>
                </c:pt>
                <c:pt idx="6">
                  <c:v>0.33460513119746099</c:v>
                </c:pt>
                <c:pt idx="7">
                  <c:v>0.38263970198023001</c:v>
                </c:pt>
                <c:pt idx="8">
                  <c:v>0.43013561519087001</c:v>
                </c:pt>
                <c:pt idx="9">
                  <c:v>0.47785546692915998</c:v>
                </c:pt>
                <c:pt idx="10">
                  <c:v>0.52598241477903795</c:v>
                </c:pt>
                <c:pt idx="11">
                  <c:v>0.525808337249418</c:v>
                </c:pt>
                <c:pt idx="12">
                  <c:v>0.52541990459446897</c:v>
                </c:pt>
                <c:pt idx="13">
                  <c:v>0.52545300437541498</c:v>
                </c:pt>
                <c:pt idx="14">
                  <c:v>0.52531235910024499</c:v>
                </c:pt>
                <c:pt idx="15">
                  <c:v>0.52615057302852097</c:v>
                </c:pt>
                <c:pt idx="16">
                  <c:v>0.52599673797450497</c:v>
                </c:pt>
                <c:pt idx="17">
                  <c:v>0.52510115664829504</c:v>
                </c:pt>
                <c:pt idx="18">
                  <c:v>0.52516277113019605</c:v>
                </c:pt>
                <c:pt idx="19">
                  <c:v>0.52570063270015499</c:v>
                </c:pt>
                <c:pt idx="20">
                  <c:v>0.52533341349285001</c:v>
                </c:pt>
                <c:pt idx="21">
                  <c:v>0.52529581754709398</c:v>
                </c:pt>
                <c:pt idx="22">
                  <c:v>0.52490889223252601</c:v>
                </c:pt>
                <c:pt idx="23">
                  <c:v>0.52514248183830503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EB-B444-99E4-A6197333686A}"/>
            </c:ext>
          </c:extLst>
        </c:ser>
        <c:ser>
          <c:idx val="1"/>
          <c:order val="3"/>
          <c:tx>
            <c:strRef>
              <c:f>'pipeline_output (2)'!$I$2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(2)'!$G$3:$G$26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(2)'!$I$3:$I$26</c:f>
              <c:numCache>
                <c:formatCode>General</c:formatCode>
                <c:ptCount val="24"/>
                <c:pt idx="0">
                  <c:v>1.48197849323421E-2</c:v>
                </c:pt>
                <c:pt idx="1">
                  <c:v>2.9636817326560701E-2</c:v>
                </c:pt>
                <c:pt idx="2">
                  <c:v>4.4454005445894701E-2</c:v>
                </c:pt>
                <c:pt idx="3">
                  <c:v>5.9279283353739103E-2</c:v>
                </c:pt>
                <c:pt idx="4">
                  <c:v>7.4078134934651998E-2</c:v>
                </c:pt>
                <c:pt idx="5">
                  <c:v>8.8875284544970207E-2</c:v>
                </c:pt>
                <c:pt idx="6">
                  <c:v>0.103666032997856</c:v>
                </c:pt>
                <c:pt idx="7">
                  <c:v>0.1185715901124</c:v>
                </c:pt>
                <c:pt idx="8">
                  <c:v>0.133263712122587</c:v>
                </c:pt>
                <c:pt idx="9">
                  <c:v>0.148059142713061</c:v>
                </c:pt>
                <c:pt idx="10">
                  <c:v>0.162957555736125</c:v>
                </c:pt>
                <c:pt idx="11">
                  <c:v>0.162938021665778</c:v>
                </c:pt>
                <c:pt idx="12">
                  <c:v>0.162799969835559</c:v>
                </c:pt>
                <c:pt idx="13">
                  <c:v>0.16279058214013201</c:v>
                </c:pt>
                <c:pt idx="14">
                  <c:v>0.16277469773713099</c:v>
                </c:pt>
                <c:pt idx="15">
                  <c:v>0.16301980659805301</c:v>
                </c:pt>
                <c:pt idx="16">
                  <c:v>0.16298071329286201</c:v>
                </c:pt>
                <c:pt idx="17">
                  <c:v>0.16270253495650899</c:v>
                </c:pt>
                <c:pt idx="18">
                  <c:v>0.16270181365181899</c:v>
                </c:pt>
                <c:pt idx="19">
                  <c:v>0.162862100335041</c:v>
                </c:pt>
                <c:pt idx="20">
                  <c:v>0.16275592925691301</c:v>
                </c:pt>
                <c:pt idx="21">
                  <c:v>0.16274799004891199</c:v>
                </c:pt>
                <c:pt idx="22">
                  <c:v>0.16264557158368201</c:v>
                </c:pt>
                <c:pt idx="23">
                  <c:v>0.16270325626759399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8EB-B444-99E4-A61973336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05206767761959"/>
          <c:y val="0.49892691629650016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(c) FLOAT</a:t>
            </a:r>
            <a:r>
              <a:rPr lang="en-US" sz="1400" dirty="0"/>
              <a:t> (1 DPU)</a:t>
            </a:r>
          </a:p>
        </c:rich>
      </c:tx>
      <c:layout>
        <c:manualLayout>
          <c:xMode val="edge"/>
          <c:yMode val="edge"/>
          <c:x val="0.17890166666666665"/>
          <c:y val="5.291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916055555555556"/>
          <c:y val="4.2501111111111094E-2"/>
          <c:w val="0.7920338888888889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(2)'!$M$2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(2)'!$L$3:$L$26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(2)'!$M$3:$M$26</c:f>
              <c:numCache>
                <c:formatCode>General</c:formatCode>
                <c:ptCount val="24"/>
                <c:pt idx="0">
                  <c:v>0.44709293401326899</c:v>
                </c:pt>
                <c:pt idx="1">
                  <c:v>0.89417061773032702</c:v>
                </c:pt>
                <c:pt idx="2">
                  <c:v>1.3411056216563799</c:v>
                </c:pt>
                <c:pt idx="3">
                  <c:v>1.7883848080540301</c:v>
                </c:pt>
                <c:pt idx="4">
                  <c:v>2.2348303180508902</c:v>
                </c:pt>
                <c:pt idx="5">
                  <c:v>2.6814861359734001</c:v>
                </c:pt>
                <c:pt idx="6">
                  <c:v>3.1278101163335701</c:v>
                </c:pt>
                <c:pt idx="7">
                  <c:v>3.57666504239352</c:v>
                </c:pt>
                <c:pt idx="8">
                  <c:v>4.0206267110869103</c:v>
                </c:pt>
                <c:pt idx="9">
                  <c:v>4.4664403842338896</c:v>
                </c:pt>
                <c:pt idx="10">
                  <c:v>4.9156586485078204</c:v>
                </c:pt>
                <c:pt idx="11">
                  <c:v>4.9161920173177798</c:v>
                </c:pt>
                <c:pt idx="12">
                  <c:v>4.9122964819008699</c:v>
                </c:pt>
                <c:pt idx="13">
                  <c:v>4.9120334926948797</c:v>
                </c:pt>
                <c:pt idx="14">
                  <c:v>4.9123293575316902</c:v>
                </c:pt>
                <c:pt idx="15">
                  <c:v>4.9200409688818798</c:v>
                </c:pt>
                <c:pt idx="16">
                  <c:v>4.9187946727139398</c:v>
                </c:pt>
                <c:pt idx="17">
                  <c:v>4.9109752458487703</c:v>
                </c:pt>
                <c:pt idx="18">
                  <c:v>4.9116850753679397</c:v>
                </c:pt>
                <c:pt idx="19">
                  <c:v>4.9166332863999997</c:v>
                </c:pt>
                <c:pt idx="20">
                  <c:v>4.9106992564404104</c:v>
                </c:pt>
                <c:pt idx="21">
                  <c:v>4.9134671254334403</c:v>
                </c:pt>
                <c:pt idx="22">
                  <c:v>4.9107978205251701</c:v>
                </c:pt>
                <c:pt idx="23">
                  <c:v>4.9129146173967202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BA-0B4E-BD0E-FB4AC8023DFB}"/>
            </c:ext>
          </c:extLst>
        </c:ser>
        <c:ser>
          <c:idx val="3"/>
          <c:order val="1"/>
          <c:tx>
            <c:strRef>
              <c:f>'pipeline_output (2)'!$P$2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(2)'!$L$3:$L$26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(2)'!$P$3:$P$26</c:f>
              <c:numCache>
                <c:formatCode>General</c:formatCode>
                <c:ptCount val="24"/>
                <c:pt idx="0">
                  <c:v>0.41766570273939702</c:v>
                </c:pt>
                <c:pt idx="1">
                  <c:v>0.83533045483203505</c:v>
                </c:pt>
                <c:pt idx="2">
                  <c:v>1.2528473990728199</c:v>
                </c:pt>
                <c:pt idx="3">
                  <c:v>1.6706723174900799</c:v>
                </c:pt>
                <c:pt idx="4">
                  <c:v>2.0874780303848999</c:v>
                </c:pt>
                <c:pt idx="5">
                  <c:v>2.5046687641185499</c:v>
                </c:pt>
                <c:pt idx="6">
                  <c:v>2.9220105255614999</c:v>
                </c:pt>
                <c:pt idx="7">
                  <c:v>3.3408731748170202</c:v>
                </c:pt>
                <c:pt idx="8">
                  <c:v>3.7553026791460802</c:v>
                </c:pt>
                <c:pt idx="9">
                  <c:v>4.1728911073462998</c:v>
                </c:pt>
                <c:pt idx="10">
                  <c:v>4.5924683846844898</c:v>
                </c:pt>
                <c:pt idx="11">
                  <c:v>4.5926522889328796</c:v>
                </c:pt>
                <c:pt idx="12">
                  <c:v>4.5893844374277002</c:v>
                </c:pt>
                <c:pt idx="13">
                  <c:v>4.5890458577477</c:v>
                </c:pt>
                <c:pt idx="14">
                  <c:v>4.5881738147686004</c:v>
                </c:pt>
                <c:pt idx="15">
                  <c:v>4.5955794975438096</c:v>
                </c:pt>
                <c:pt idx="16">
                  <c:v>4.5949868536371596</c:v>
                </c:pt>
                <c:pt idx="17">
                  <c:v>4.5873537084280596</c:v>
                </c:pt>
                <c:pt idx="18">
                  <c:v>4.5883975310278</c:v>
                </c:pt>
                <c:pt idx="19">
                  <c:v>4.5926522889328796</c:v>
                </c:pt>
                <c:pt idx="20">
                  <c:v>4.5880476254769302</c:v>
                </c:pt>
                <c:pt idx="21">
                  <c:v>4.5898321279344403</c:v>
                </c:pt>
                <c:pt idx="22">
                  <c:v>4.58732503868585</c:v>
                </c:pt>
                <c:pt idx="23">
                  <c:v>4.58899421439137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BA-0B4E-BD0E-FB4AC8023DFB}"/>
            </c:ext>
          </c:extLst>
        </c:ser>
        <c:ser>
          <c:idx val="2"/>
          <c:order val="2"/>
          <c:tx>
            <c:strRef>
              <c:f>'pipeline_output (2)'!$O$2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(2)'!$L$3:$L$26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(2)'!$O$3:$O$26</c:f>
              <c:numCache>
                <c:formatCode>General</c:formatCode>
                <c:ptCount val="24"/>
                <c:pt idx="0">
                  <c:v>0.17352813791407701</c:v>
                </c:pt>
                <c:pt idx="1">
                  <c:v>0.34709238102443801</c:v>
                </c:pt>
                <c:pt idx="2">
                  <c:v>0.52051574801474398</c:v>
                </c:pt>
                <c:pt idx="3">
                  <c:v>0.69407842106357998</c:v>
                </c:pt>
                <c:pt idx="4">
                  <c:v>0.86731056909032</c:v>
                </c:pt>
                <c:pt idx="5">
                  <c:v>1.0406905391150401</c:v>
                </c:pt>
                <c:pt idx="6">
                  <c:v>1.21381427068932</c:v>
                </c:pt>
                <c:pt idx="7">
                  <c:v>1.38821722667937</c:v>
                </c:pt>
                <c:pt idx="8">
                  <c:v>1.5603411477598299</c:v>
                </c:pt>
                <c:pt idx="9">
                  <c:v>1.7335764423576501</c:v>
                </c:pt>
                <c:pt idx="10">
                  <c:v>1.9080679206829501</c:v>
                </c:pt>
                <c:pt idx="11">
                  <c:v>1.90801832105517</c:v>
                </c:pt>
                <c:pt idx="12">
                  <c:v>1.90654143462721</c:v>
                </c:pt>
                <c:pt idx="13">
                  <c:v>1.9063730761039499</c:v>
                </c:pt>
                <c:pt idx="14">
                  <c:v>1.9056801482996899</c:v>
                </c:pt>
                <c:pt idx="15">
                  <c:v>1.9093186831481199</c:v>
                </c:pt>
                <c:pt idx="16">
                  <c:v>1.9084350380905299</c:v>
                </c:pt>
                <c:pt idx="17">
                  <c:v>1.90529430698466</c:v>
                </c:pt>
                <c:pt idx="18">
                  <c:v>1.9053437650882299</c:v>
                </c:pt>
                <c:pt idx="19">
                  <c:v>1.9075422957977</c:v>
                </c:pt>
                <c:pt idx="20">
                  <c:v>1.9056801482996899</c:v>
                </c:pt>
                <c:pt idx="21">
                  <c:v>1.9060562465916999</c:v>
                </c:pt>
                <c:pt idx="22">
                  <c:v>1.9046417005729399</c:v>
                </c:pt>
                <c:pt idx="23">
                  <c:v>1.90584838445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BA-0B4E-BD0E-FB4AC8023DFB}"/>
            </c:ext>
          </c:extLst>
        </c:ser>
        <c:ser>
          <c:idx val="1"/>
          <c:order val="3"/>
          <c:tx>
            <c:strRef>
              <c:f>'pipeline_output (2)'!$N$2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(2)'!$L$3:$L$26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(2)'!$N$3:$N$26</c:f>
              <c:numCache>
                <c:formatCode>General</c:formatCode>
                <c:ptCount val="24"/>
                <c:pt idx="0">
                  <c:v>3.0772460863805199E-2</c:v>
                </c:pt>
                <c:pt idx="1">
                  <c:v>6.15470891875484E-2</c:v>
                </c:pt>
                <c:pt idx="2">
                  <c:v>9.2308868655364903E-2</c:v>
                </c:pt>
                <c:pt idx="3">
                  <c:v>0.12309417837509599</c:v>
                </c:pt>
                <c:pt idx="4">
                  <c:v>0.153811361874227</c:v>
                </c:pt>
                <c:pt idx="5">
                  <c:v>0.184573170118387</c:v>
                </c:pt>
                <c:pt idx="6">
                  <c:v>0.21528682297868801</c:v>
                </c:pt>
                <c:pt idx="7">
                  <c:v>0.24620074329491601</c:v>
                </c:pt>
                <c:pt idx="8">
                  <c:v>0.27673588803933102</c:v>
                </c:pt>
                <c:pt idx="9">
                  <c:v>0.30745392399973098</c:v>
                </c:pt>
                <c:pt idx="10">
                  <c:v>0.33839066894103498</c:v>
                </c:pt>
                <c:pt idx="11">
                  <c:v>0.338353231858537</c:v>
                </c:pt>
                <c:pt idx="12">
                  <c:v>0.33807583182873302</c:v>
                </c:pt>
                <c:pt idx="13">
                  <c:v>0.33805403314204602</c:v>
                </c:pt>
                <c:pt idx="14">
                  <c:v>0.33799799228225902</c:v>
                </c:pt>
                <c:pt idx="15">
                  <c:v>0.33852176399509198</c:v>
                </c:pt>
                <c:pt idx="16">
                  <c:v>0.33845932511320298</c:v>
                </c:pt>
                <c:pt idx="17">
                  <c:v>0.33788907711570998</c:v>
                </c:pt>
                <c:pt idx="18">
                  <c:v>0.33786108170310702</c:v>
                </c:pt>
                <c:pt idx="19">
                  <c:v>0.33820979974749499</c:v>
                </c:pt>
                <c:pt idx="20">
                  <c:v>0.33795130575711801</c:v>
                </c:pt>
                <c:pt idx="21">
                  <c:v>0.337957529881945</c:v>
                </c:pt>
                <c:pt idx="22">
                  <c:v>0.33774603817341797</c:v>
                </c:pt>
                <c:pt idx="23">
                  <c:v>0.33786730250499403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5BA-0B4E-BD0E-FB4AC8023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523712011741347"/>
          <c:y val="0.30148991331028591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(</a:t>
            </a:r>
            <a:r>
              <a:rPr lang="en-US" sz="1400" b="1" dirty="0"/>
              <a:t>b) INT64</a:t>
            </a:r>
            <a:r>
              <a:rPr lang="en-US" sz="1400" dirty="0"/>
              <a:t> (1 DPU)</a:t>
            </a:r>
          </a:p>
        </c:rich>
      </c:tx>
      <c:layout>
        <c:manualLayout>
          <c:xMode val="edge"/>
          <c:yMode val="edge"/>
          <c:x val="0.18885888888888888"/>
          <c:y val="5.64444444444444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62161111111111"/>
          <c:y val="4.2501111111111094E-2"/>
          <c:w val="0.7849783333333333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(2)'!$W$2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(2)'!$W$3:$W$26</c:f>
              <c:numCache>
                <c:formatCode>General</c:formatCode>
                <c:ptCount val="24"/>
                <c:pt idx="0">
                  <c:v>4.53164481937708</c:v>
                </c:pt>
                <c:pt idx="1">
                  <c:v>9.0630434406817706</c:v>
                </c:pt>
                <c:pt idx="2">
                  <c:v>13.5935580890577</c:v>
                </c:pt>
                <c:pt idx="3">
                  <c:v>18.124251822294202</c:v>
                </c:pt>
                <c:pt idx="4">
                  <c:v>22.647849080822201</c:v>
                </c:pt>
                <c:pt idx="5">
                  <c:v>27.171818430852799</c:v>
                </c:pt>
                <c:pt idx="6">
                  <c:v>31.695722391591602</c:v>
                </c:pt>
                <c:pt idx="7">
                  <c:v>36.245281714483198</c:v>
                </c:pt>
                <c:pt idx="8">
                  <c:v>40.736675724154999</c:v>
                </c:pt>
                <c:pt idx="9">
                  <c:v>45.255984985436697</c:v>
                </c:pt>
                <c:pt idx="10">
                  <c:v>49.809868282652801</c:v>
                </c:pt>
                <c:pt idx="11">
                  <c:v>49.856422280697203</c:v>
                </c:pt>
                <c:pt idx="12">
                  <c:v>49.847551368560502</c:v>
                </c:pt>
                <c:pt idx="13">
                  <c:v>49.895803876356801</c:v>
                </c:pt>
                <c:pt idx="14">
                  <c:v>49.927503404442298</c:v>
                </c:pt>
                <c:pt idx="15">
                  <c:v>50.033346330131302</c:v>
                </c:pt>
                <c:pt idx="16">
                  <c:v>50.064264774691303</c:v>
                </c:pt>
                <c:pt idx="17">
                  <c:v>49.976795616223399</c:v>
                </c:pt>
                <c:pt idx="18">
                  <c:v>50.010778842943601</c:v>
                </c:pt>
                <c:pt idx="19">
                  <c:v>50.110132579636499</c:v>
                </c:pt>
                <c:pt idx="20">
                  <c:v>50.056412102960202</c:v>
                </c:pt>
                <c:pt idx="21">
                  <c:v>50.097956776708699</c:v>
                </c:pt>
                <c:pt idx="22">
                  <c:v>50.118754984540999</c:v>
                </c:pt>
                <c:pt idx="23">
                  <c:v>50.160608922535602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FF-9248-85A7-98461A3038CA}"/>
            </c:ext>
          </c:extLst>
        </c:ser>
        <c:ser>
          <c:idx val="3"/>
          <c:order val="1"/>
          <c:tx>
            <c:strRef>
              <c:f>'pipeline_output (2)'!$Z$2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(2)'!$Z$3:$Z$26</c:f>
              <c:numCache>
                <c:formatCode>General</c:formatCode>
                <c:ptCount val="24"/>
                <c:pt idx="0">
                  <c:v>4.5319973672544203</c:v>
                </c:pt>
                <c:pt idx="1">
                  <c:v>9.0630210597020806</c:v>
                </c:pt>
                <c:pt idx="2">
                  <c:v>13.593155302048199</c:v>
                </c:pt>
                <c:pt idx="3">
                  <c:v>18.1258630737773</c:v>
                </c:pt>
                <c:pt idx="4">
                  <c:v>22.647569562292801</c:v>
                </c:pt>
                <c:pt idx="5">
                  <c:v>27.1730255218012</c:v>
                </c:pt>
                <c:pt idx="6">
                  <c:v>31.695174927239499</c:v>
                </c:pt>
                <c:pt idx="7">
                  <c:v>36.238839572245297</c:v>
                </c:pt>
                <c:pt idx="8">
                  <c:v>40.736449639644903</c:v>
                </c:pt>
                <c:pt idx="9">
                  <c:v>45.2517440957212</c:v>
                </c:pt>
                <c:pt idx="10">
                  <c:v>49.802771030383603</c:v>
                </c:pt>
                <c:pt idx="11">
                  <c:v>49.8506659856941</c:v>
                </c:pt>
                <c:pt idx="12">
                  <c:v>49.858792906225098</c:v>
                </c:pt>
                <c:pt idx="13">
                  <c:v>49.882918369066701</c:v>
                </c:pt>
                <c:pt idx="14">
                  <c:v>49.927435482335</c:v>
                </c:pt>
                <c:pt idx="15">
                  <c:v>50.037507515819001</c:v>
                </c:pt>
                <c:pt idx="16">
                  <c:v>50.054637057727597</c:v>
                </c:pt>
                <c:pt idx="17">
                  <c:v>49.979722212008397</c:v>
                </c:pt>
                <c:pt idx="18">
                  <c:v>50.023457764438199</c:v>
                </c:pt>
                <c:pt idx="19">
                  <c:v>50.1058224896341</c:v>
                </c:pt>
                <c:pt idx="20">
                  <c:v>50.020185169284197</c:v>
                </c:pt>
                <c:pt idx="21">
                  <c:v>50.104180745607003</c:v>
                </c:pt>
                <c:pt idx="22">
                  <c:v>50.120260788100097</c:v>
                </c:pt>
                <c:pt idx="23">
                  <c:v>50.166094156017202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FF-9248-85A7-98461A3038CA}"/>
            </c:ext>
          </c:extLst>
        </c:ser>
        <c:ser>
          <c:idx val="2"/>
          <c:order val="2"/>
          <c:tx>
            <c:strRef>
              <c:f>'pipeline_output (2)'!$Y$2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(2)'!$Y$3:$Y$26</c:f>
              <c:numCache>
                <c:formatCode>General</c:formatCode>
                <c:ptCount val="24"/>
                <c:pt idx="0">
                  <c:v>0.23352099770934001</c:v>
                </c:pt>
                <c:pt idx="1">
                  <c:v>0.46703902367635702</c:v>
                </c:pt>
                <c:pt idx="2">
                  <c:v>0.70044221186089695</c:v>
                </c:pt>
                <c:pt idx="3">
                  <c:v>0.93403169076814196</c:v>
                </c:pt>
                <c:pt idx="4">
                  <c:v>1.16710000763222</c:v>
                </c:pt>
                <c:pt idx="5">
                  <c:v>1.40034722354709</c:v>
                </c:pt>
                <c:pt idx="6">
                  <c:v>1.63352858440009</c:v>
                </c:pt>
                <c:pt idx="7">
                  <c:v>1.8681204347051401</c:v>
                </c:pt>
                <c:pt idx="8">
                  <c:v>2.0997316703378401</c:v>
                </c:pt>
                <c:pt idx="9">
                  <c:v>2.33282015751234</c:v>
                </c:pt>
                <c:pt idx="10">
                  <c:v>2.5678094651703001</c:v>
                </c:pt>
                <c:pt idx="11">
                  <c:v>2.5673065084783699</c:v>
                </c:pt>
                <c:pt idx="12">
                  <c:v>2.5653504449150999</c:v>
                </c:pt>
                <c:pt idx="13">
                  <c:v>2.56572706935123</c:v>
                </c:pt>
                <c:pt idx="14">
                  <c:v>2.5649739310325499</c:v>
                </c:pt>
                <c:pt idx="15">
                  <c:v>2.56890587485913</c:v>
                </c:pt>
                <c:pt idx="16">
                  <c:v>2.5689418385703502</c:v>
                </c:pt>
                <c:pt idx="17">
                  <c:v>2.5642391509401001</c:v>
                </c:pt>
                <c:pt idx="18">
                  <c:v>2.56434665343739</c:v>
                </c:pt>
                <c:pt idx="19">
                  <c:v>2.5671808000895302</c:v>
                </c:pt>
                <c:pt idx="20">
                  <c:v>2.5646871374861901</c:v>
                </c:pt>
                <c:pt idx="21">
                  <c:v>2.5653683769047899</c:v>
                </c:pt>
                <c:pt idx="22">
                  <c:v>2.5637555012224902</c:v>
                </c:pt>
                <c:pt idx="23">
                  <c:v>2.5644900041227299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FF-9248-85A7-98461A3038CA}"/>
            </c:ext>
          </c:extLst>
        </c:ser>
        <c:ser>
          <c:idx val="1"/>
          <c:order val="3"/>
          <c:tx>
            <c:strRef>
              <c:f>'pipeline_output (2)'!$X$2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(2)'!$X$3:$X$26</c:f>
              <c:numCache>
                <c:formatCode>General</c:formatCode>
                <c:ptCount val="24"/>
                <c:pt idx="0">
                  <c:v>0.12701698282336399</c:v>
                </c:pt>
                <c:pt idx="1">
                  <c:v>0.25401726202423802</c:v>
                </c:pt>
                <c:pt idx="2">
                  <c:v>0.38092952626897197</c:v>
                </c:pt>
                <c:pt idx="3">
                  <c:v>0.50792554148501801</c:v>
                </c:pt>
                <c:pt idx="4">
                  <c:v>0.63489374658335196</c:v>
                </c:pt>
                <c:pt idx="5">
                  <c:v>0.76165745902217696</c:v>
                </c:pt>
                <c:pt idx="6">
                  <c:v>0.88826240173488702</c:v>
                </c:pt>
                <c:pt idx="7">
                  <c:v>1.01565710237336</c:v>
                </c:pt>
                <c:pt idx="8">
                  <c:v>1.1418771507333401</c:v>
                </c:pt>
                <c:pt idx="9">
                  <c:v>1.2691156688417899</c:v>
                </c:pt>
                <c:pt idx="10">
                  <c:v>1.3961175168237101</c:v>
                </c:pt>
                <c:pt idx="11">
                  <c:v>1.3979575434145799</c:v>
                </c:pt>
                <c:pt idx="12">
                  <c:v>1.3991140253898</c:v>
                </c:pt>
                <c:pt idx="13">
                  <c:v>1.39923137924723</c:v>
                </c:pt>
                <c:pt idx="14">
                  <c:v>1.40050219423774</c:v>
                </c:pt>
                <c:pt idx="15">
                  <c:v>1.40191989609794</c:v>
                </c:pt>
                <c:pt idx="16">
                  <c:v>1.40255745874511</c:v>
                </c:pt>
                <c:pt idx="17">
                  <c:v>1.4015130164476499</c:v>
                </c:pt>
                <c:pt idx="18">
                  <c:v>1.4016896588600101</c:v>
                </c:pt>
                <c:pt idx="19">
                  <c:v>1.4027665340350901</c:v>
                </c:pt>
                <c:pt idx="20">
                  <c:v>1.40200022920884</c:v>
                </c:pt>
                <c:pt idx="21">
                  <c:v>1.4029005894450299</c:v>
                </c:pt>
                <c:pt idx="22">
                  <c:v>1.4023966740034199</c:v>
                </c:pt>
                <c:pt idx="23">
                  <c:v>1.40311513140287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AFF-9248-85A7-98461A303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523722222222219"/>
          <c:y val="0.46392055555555556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baseline="0"/>
              <a:t>(a)</a:t>
            </a:r>
            <a:r>
              <a:rPr lang="en-US" sz="1400" baseline="0"/>
              <a:t> </a:t>
            </a:r>
            <a:r>
              <a:rPr lang="en-US" sz="1400" b="1" baseline="0"/>
              <a:t>INT32</a:t>
            </a:r>
            <a:r>
              <a:rPr lang="en-US" sz="1400" baseline="0"/>
              <a:t> (1 DPU)</a:t>
            </a:r>
            <a:endParaRPr lang="en-US" sz="1400"/>
          </a:p>
        </c:rich>
      </c:tx>
      <c:layout>
        <c:manualLayout>
          <c:xMode val="edge"/>
          <c:yMode val="edge"/>
          <c:x val="0.17827555555555558"/>
          <c:y val="5.64444444444444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916055555555556"/>
          <c:y val="4.2501111111111094E-2"/>
          <c:w val="0.7920338888888889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(2)'!$R$2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(2)'!$R$3:$R$26</c:f>
              <c:numCache>
                <c:formatCode>General</c:formatCode>
                <c:ptCount val="24"/>
                <c:pt idx="0">
                  <c:v>5.2846742235738597</c:v>
                </c:pt>
                <c:pt idx="1">
                  <c:v>10.5723322981903</c:v>
                </c:pt>
                <c:pt idx="2">
                  <c:v>15.8562830787842</c:v>
                </c:pt>
                <c:pt idx="3">
                  <c:v>21.142715588508</c:v>
                </c:pt>
                <c:pt idx="4">
                  <c:v>26.421240569026001</c:v>
                </c:pt>
                <c:pt idx="5">
                  <c:v>31.694353766170899</c:v>
                </c:pt>
                <c:pt idx="6">
                  <c:v>36.9717545086203</c:v>
                </c:pt>
                <c:pt idx="7">
                  <c:v>42.273984910441698</c:v>
                </c:pt>
                <c:pt idx="8">
                  <c:v>47.514571503292302</c:v>
                </c:pt>
                <c:pt idx="9">
                  <c:v>52.787604891534102</c:v>
                </c:pt>
                <c:pt idx="10">
                  <c:v>58.093588838481502</c:v>
                </c:pt>
                <c:pt idx="11">
                  <c:v>58.154528744374701</c:v>
                </c:pt>
                <c:pt idx="12">
                  <c:v>58.163929645724501</c:v>
                </c:pt>
                <c:pt idx="13">
                  <c:v>58.209594866158099</c:v>
                </c:pt>
                <c:pt idx="14">
                  <c:v>58.276885455454902</c:v>
                </c:pt>
                <c:pt idx="15">
                  <c:v>58.3888873863052</c:v>
                </c:pt>
                <c:pt idx="16">
                  <c:v>58.422069755965502</c:v>
                </c:pt>
                <c:pt idx="17">
                  <c:v>58.3891660727013</c:v>
                </c:pt>
                <c:pt idx="18">
                  <c:v>58.366136973752802</c:v>
                </c:pt>
                <c:pt idx="19">
                  <c:v>58.512979620990599</c:v>
                </c:pt>
                <c:pt idx="20">
                  <c:v>58.488174921909803</c:v>
                </c:pt>
                <c:pt idx="21">
                  <c:v>58.508781858849296</c:v>
                </c:pt>
                <c:pt idx="22">
                  <c:v>58.523523323993999</c:v>
                </c:pt>
                <c:pt idx="23">
                  <c:v>58.558166993761198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26-C54F-AD34-E6D519FE23B3}"/>
            </c:ext>
          </c:extLst>
        </c:ser>
        <c:ser>
          <c:idx val="3"/>
          <c:order val="1"/>
          <c:tx>
            <c:strRef>
              <c:f>'pipeline_output (2)'!$U$2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2225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(2)'!$U$3:$U$26</c:f>
              <c:numCache>
                <c:formatCode>General</c:formatCode>
                <c:ptCount val="24"/>
                <c:pt idx="0">
                  <c:v>5.2860595550511098</c:v>
                </c:pt>
                <c:pt idx="1">
                  <c:v>10.5721495650169</c:v>
                </c:pt>
                <c:pt idx="2">
                  <c:v>15.8553925380614</c:v>
                </c:pt>
                <c:pt idx="3">
                  <c:v>21.141741219302801</c:v>
                </c:pt>
                <c:pt idx="4">
                  <c:v>26.416676263964</c:v>
                </c:pt>
                <c:pt idx="5">
                  <c:v>31.696269874856402</c:v>
                </c:pt>
                <c:pt idx="6">
                  <c:v>36.970786154651996</c:v>
                </c:pt>
                <c:pt idx="7">
                  <c:v>42.2762249684369</c:v>
                </c:pt>
                <c:pt idx="8">
                  <c:v>47.511126876163502</c:v>
                </c:pt>
                <c:pt idx="9">
                  <c:v>52.778495229822703</c:v>
                </c:pt>
                <c:pt idx="10">
                  <c:v>58.102970046228798</c:v>
                </c:pt>
                <c:pt idx="11">
                  <c:v>58.166326440046099</c:v>
                </c:pt>
                <c:pt idx="12">
                  <c:v>58.173979066969501</c:v>
                </c:pt>
                <c:pt idx="13">
                  <c:v>58.224370679794298</c:v>
                </c:pt>
                <c:pt idx="14">
                  <c:v>58.263100408951203</c:v>
                </c:pt>
                <c:pt idx="15">
                  <c:v>58.367065214971099</c:v>
                </c:pt>
                <c:pt idx="16">
                  <c:v>58.421697755788799</c:v>
                </c:pt>
                <c:pt idx="17">
                  <c:v>58.376813530636497</c:v>
                </c:pt>
                <c:pt idx="18">
                  <c:v>58.368643292804101</c:v>
                </c:pt>
                <c:pt idx="19">
                  <c:v>58.4811849160631</c:v>
                </c:pt>
                <c:pt idx="20">
                  <c:v>58.481930437082802</c:v>
                </c:pt>
                <c:pt idx="21">
                  <c:v>58.519977229928202</c:v>
                </c:pt>
                <c:pt idx="22">
                  <c:v>58.511113874566703</c:v>
                </c:pt>
                <c:pt idx="23">
                  <c:v>58.516524867022902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26-C54F-AD34-E6D519FE23B3}"/>
            </c:ext>
          </c:extLst>
        </c:ser>
        <c:ser>
          <c:idx val="2"/>
          <c:order val="2"/>
          <c:tx>
            <c:strRef>
              <c:f>'pipeline_output (2)'!$T$2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(2)'!$T$3:$T$26</c:f>
              <c:numCache>
                <c:formatCode>General</c:formatCode>
                <c:ptCount val="24"/>
                <c:pt idx="0">
                  <c:v>0.93379403697502905</c:v>
                </c:pt>
                <c:pt idx="1">
                  <c:v>1.8677781679568</c:v>
                </c:pt>
                <c:pt idx="2">
                  <c:v>2.8014106224142399</c:v>
                </c:pt>
                <c:pt idx="3">
                  <c:v>3.7353966475215699</c:v>
                </c:pt>
                <c:pt idx="4">
                  <c:v>4.6671829794810096</c:v>
                </c:pt>
                <c:pt idx="5">
                  <c:v>5.6002734508520904</c:v>
                </c:pt>
                <c:pt idx="6">
                  <c:v>6.5320326279836696</c:v>
                </c:pt>
                <c:pt idx="7">
                  <c:v>7.4704207233045503</c:v>
                </c:pt>
                <c:pt idx="8">
                  <c:v>8.3964382784402307</c:v>
                </c:pt>
                <c:pt idx="9">
                  <c:v>9.3291102558757792</c:v>
                </c:pt>
                <c:pt idx="10">
                  <c:v>10.2673011663267</c:v>
                </c:pt>
                <c:pt idx="11">
                  <c:v>10.268852495712</c:v>
                </c:pt>
                <c:pt idx="12">
                  <c:v>10.2622195378386</c:v>
                </c:pt>
                <c:pt idx="13">
                  <c:v>10.263051776451</c:v>
                </c:pt>
                <c:pt idx="14">
                  <c:v>10.262678687277599</c:v>
                </c:pt>
                <c:pt idx="15">
                  <c:v>10.2795809758556</c:v>
                </c:pt>
                <c:pt idx="16">
                  <c:v>10.2798689112349</c:v>
                </c:pt>
                <c:pt idx="17">
                  <c:v>10.2635971094256</c:v>
                </c:pt>
                <c:pt idx="18">
                  <c:v>10.2660949008221</c:v>
                </c:pt>
                <c:pt idx="19">
                  <c:v>10.275206343162299</c:v>
                </c:pt>
                <c:pt idx="20">
                  <c:v>10.2639128550053</c:v>
                </c:pt>
                <c:pt idx="21">
                  <c:v>10.273307990751199</c:v>
                </c:pt>
                <c:pt idx="22">
                  <c:v>10.265319594088</c:v>
                </c:pt>
                <c:pt idx="23">
                  <c:v>10.268680102630301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26-C54F-AD34-E6D519FE23B3}"/>
            </c:ext>
          </c:extLst>
        </c:ser>
        <c:ser>
          <c:idx val="1"/>
          <c:order val="3"/>
          <c:tx>
            <c:strRef>
              <c:f>'pipeline_output (2)'!$S$2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 cap="flat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(2)'!$S$3:$S$26</c:f>
              <c:numCache>
                <c:formatCode>General</c:formatCode>
                <c:ptCount val="24"/>
                <c:pt idx="0">
                  <c:v>1.0240142859135799</c:v>
                </c:pt>
                <c:pt idx="1">
                  <c:v>2.0482857541509598</c:v>
                </c:pt>
                <c:pt idx="2">
                  <c:v>3.07186286326503</c:v>
                </c:pt>
                <c:pt idx="3">
                  <c:v>4.0959588575561101</c:v>
                </c:pt>
                <c:pt idx="4">
                  <c:v>5.11938578797744</c:v>
                </c:pt>
                <c:pt idx="5">
                  <c:v>6.1409192598132902</c:v>
                </c:pt>
                <c:pt idx="6">
                  <c:v>7.1632291774423598</c:v>
                </c:pt>
                <c:pt idx="7">
                  <c:v>8.1916891546526092</c:v>
                </c:pt>
                <c:pt idx="8">
                  <c:v>9.2088133228615892</c:v>
                </c:pt>
                <c:pt idx="9">
                  <c:v>10.231635409667801</c:v>
                </c:pt>
                <c:pt idx="10">
                  <c:v>11.258719333928401</c:v>
                </c:pt>
                <c:pt idx="11">
                  <c:v>11.261966938446101</c:v>
                </c:pt>
                <c:pt idx="12">
                  <c:v>11.2568545356951</c:v>
                </c:pt>
                <c:pt idx="13">
                  <c:v>11.2597901454255</c:v>
                </c:pt>
                <c:pt idx="14">
                  <c:v>11.261517690018101</c:v>
                </c:pt>
                <c:pt idx="15">
                  <c:v>11.2770548271422</c:v>
                </c:pt>
                <c:pt idx="16">
                  <c:v>11.278649026567701</c:v>
                </c:pt>
                <c:pt idx="17">
                  <c:v>11.2635223059736</c:v>
                </c:pt>
                <c:pt idx="18">
                  <c:v>11.2657351243829</c:v>
                </c:pt>
                <c:pt idx="19">
                  <c:v>11.274040942714599</c:v>
                </c:pt>
                <c:pt idx="20">
                  <c:v>11.2633840336856</c:v>
                </c:pt>
                <c:pt idx="21">
                  <c:v>11.2705786971636</c:v>
                </c:pt>
                <c:pt idx="22">
                  <c:v>11.2688829730069</c:v>
                </c:pt>
                <c:pt idx="23">
                  <c:v>11.2754610783226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126-C54F-AD34-E6D519FE2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523722222222219"/>
          <c:y val="0.36161500000000002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(d) DOUBLE</a:t>
            </a:r>
            <a:r>
              <a:rPr lang="en-US" sz="1400" dirty="0"/>
              <a:t> (1 DPU)</a:t>
            </a:r>
          </a:p>
        </c:rich>
      </c:tx>
      <c:layout>
        <c:manualLayout>
          <c:xMode val="edge"/>
          <c:yMode val="edge"/>
          <c:x val="0.18470472222222226"/>
          <c:y val="5.291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268833333333333"/>
          <c:y val="4.2501111111111094E-2"/>
          <c:w val="0.7885061111111111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(2)'!$H$2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(2)'!$G$3:$G$26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(2)'!$H$3:$H$26</c:f>
              <c:numCache>
                <c:formatCode>General</c:formatCode>
                <c:ptCount val="24"/>
                <c:pt idx="0">
                  <c:v>0.302342609526634</c:v>
                </c:pt>
                <c:pt idx="1">
                  <c:v>0.60468422275349198</c:v>
                </c:pt>
                <c:pt idx="2">
                  <c:v>0.90680819731269602</c:v>
                </c:pt>
                <c:pt idx="3">
                  <c:v>1.2092787853226401</c:v>
                </c:pt>
                <c:pt idx="4">
                  <c:v>1.51104084321475</c:v>
                </c:pt>
                <c:pt idx="5">
                  <c:v>1.81313255571529</c:v>
                </c:pt>
                <c:pt idx="6">
                  <c:v>2.1151245151660101</c:v>
                </c:pt>
                <c:pt idx="7">
                  <c:v>2.4186372653042301</c:v>
                </c:pt>
                <c:pt idx="8">
                  <c:v>2.7184900964430101</c:v>
                </c:pt>
                <c:pt idx="9">
                  <c:v>3.02009216589861</c:v>
                </c:pt>
                <c:pt idx="10">
                  <c:v>3.3242898550724602</c:v>
                </c:pt>
                <c:pt idx="11">
                  <c:v>3.3244404184972098</c:v>
                </c:pt>
                <c:pt idx="12">
                  <c:v>3.3214317389927102</c:v>
                </c:pt>
                <c:pt idx="13">
                  <c:v>3.3221232529509699</c:v>
                </c:pt>
                <c:pt idx="14">
                  <c:v>3.32068041983351</c:v>
                </c:pt>
                <c:pt idx="15">
                  <c:v>3.32667035287932</c:v>
                </c:pt>
                <c:pt idx="16">
                  <c:v>3.3257056899223398</c:v>
                </c:pt>
                <c:pt idx="17">
                  <c:v>3.3206503741370401</c:v>
                </c:pt>
                <c:pt idx="18">
                  <c:v>3.32041002813741</c:v>
                </c:pt>
                <c:pt idx="19">
                  <c:v>3.3239887691332299</c:v>
                </c:pt>
                <c:pt idx="20">
                  <c:v>3.3198393458045299</c:v>
                </c:pt>
                <c:pt idx="21">
                  <c:v>3.3216421692853499</c:v>
                </c:pt>
                <c:pt idx="22">
                  <c:v>3.3190887468007499</c:v>
                </c:pt>
                <c:pt idx="23">
                  <c:v>3.3210109583834799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EB-B444-99E4-A6197333686A}"/>
            </c:ext>
          </c:extLst>
        </c:ser>
        <c:ser>
          <c:idx val="3"/>
          <c:order val="1"/>
          <c:tx>
            <c:strRef>
              <c:f>'pipeline_output (2)'!$K$2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(2)'!$G$3:$G$26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(2)'!$K$3:$K$26</c:f>
              <c:numCache>
                <c:formatCode>General</c:formatCode>
                <c:ptCount val="24"/>
                <c:pt idx="0">
                  <c:v>0.28328954071786899</c:v>
                </c:pt>
                <c:pt idx="1">
                  <c:v>0.56661931993626702</c:v>
                </c:pt>
                <c:pt idx="2">
                  <c:v>0.84982598325826897</c:v>
                </c:pt>
                <c:pt idx="3">
                  <c:v>1.1332106465756799</c:v>
                </c:pt>
                <c:pt idx="4">
                  <c:v>1.4158903094883499</c:v>
                </c:pt>
                <c:pt idx="5">
                  <c:v>1.6988691228411199</c:v>
                </c:pt>
                <c:pt idx="6">
                  <c:v>1.9817785169665401</c:v>
                </c:pt>
                <c:pt idx="7">
                  <c:v>2.26622536185348</c:v>
                </c:pt>
                <c:pt idx="8">
                  <c:v>2.5475784227295701</c:v>
                </c:pt>
                <c:pt idx="9">
                  <c:v>2.8298154844977601</c:v>
                </c:pt>
                <c:pt idx="10">
                  <c:v>3.11493464607027</c:v>
                </c:pt>
                <c:pt idx="11">
                  <c:v>3.1147231557863999</c:v>
                </c:pt>
                <c:pt idx="12">
                  <c:v>3.1119763931757198</c:v>
                </c:pt>
                <c:pt idx="13">
                  <c:v>3.11208194830744</c:v>
                </c:pt>
                <c:pt idx="14">
                  <c:v>3.11173892030761</c:v>
                </c:pt>
                <c:pt idx="15">
                  <c:v>3.1169981824667401</c:v>
                </c:pt>
                <c:pt idx="16">
                  <c:v>3.1162306510091602</c:v>
                </c:pt>
                <c:pt idx="17">
                  <c:v>3.11110583647692</c:v>
                </c:pt>
                <c:pt idx="18">
                  <c:v>3.1112904593160202</c:v>
                </c:pt>
                <c:pt idx="19">
                  <c:v>3.1144324035336299</c:v>
                </c:pt>
                <c:pt idx="20">
                  <c:v>3.11160700659623</c:v>
                </c:pt>
                <c:pt idx="21">
                  <c:v>3.1126362302492598</c:v>
                </c:pt>
                <c:pt idx="22">
                  <c:v>3.1102884843554</c:v>
                </c:pt>
                <c:pt idx="23">
                  <c:v>3.1117125366705598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EB-B444-99E4-A6197333686A}"/>
            </c:ext>
          </c:extLst>
        </c:ser>
        <c:ser>
          <c:idx val="2"/>
          <c:order val="2"/>
          <c:tx>
            <c:strRef>
              <c:f>'pipeline_output (2)'!$J$2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(2)'!$G$3:$G$26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(2)'!$J$3:$J$26</c:f>
              <c:numCache>
                <c:formatCode>General</c:formatCode>
                <c:ptCount val="24"/>
                <c:pt idx="0">
                  <c:v>4.78322567864162E-2</c:v>
                </c:pt>
                <c:pt idx="1">
                  <c:v>9.5663765486644903E-2</c:v>
                </c:pt>
                <c:pt idx="2">
                  <c:v>0.143485549856124</c:v>
                </c:pt>
                <c:pt idx="3">
                  <c:v>0.19131805575828301</c:v>
                </c:pt>
                <c:pt idx="4">
                  <c:v>0.239068743363754</c:v>
                </c:pt>
                <c:pt idx="5">
                  <c:v>0.28683652733923098</c:v>
                </c:pt>
                <c:pt idx="6">
                  <c:v>0.33460513119746099</c:v>
                </c:pt>
                <c:pt idx="7">
                  <c:v>0.38263970198023001</c:v>
                </c:pt>
                <c:pt idx="8">
                  <c:v>0.43013561519087001</c:v>
                </c:pt>
                <c:pt idx="9">
                  <c:v>0.47785546692915998</c:v>
                </c:pt>
                <c:pt idx="10">
                  <c:v>0.52598241477903795</c:v>
                </c:pt>
                <c:pt idx="11">
                  <c:v>0.525808337249418</c:v>
                </c:pt>
                <c:pt idx="12">
                  <c:v>0.52541990459446897</c:v>
                </c:pt>
                <c:pt idx="13">
                  <c:v>0.52545300437541498</c:v>
                </c:pt>
                <c:pt idx="14">
                  <c:v>0.52531235910024499</c:v>
                </c:pt>
                <c:pt idx="15">
                  <c:v>0.52615057302852097</c:v>
                </c:pt>
                <c:pt idx="16">
                  <c:v>0.52599673797450497</c:v>
                </c:pt>
                <c:pt idx="17">
                  <c:v>0.52510115664829504</c:v>
                </c:pt>
                <c:pt idx="18">
                  <c:v>0.52516277113019605</c:v>
                </c:pt>
                <c:pt idx="19">
                  <c:v>0.52570063270015499</c:v>
                </c:pt>
                <c:pt idx="20">
                  <c:v>0.52533341349285001</c:v>
                </c:pt>
                <c:pt idx="21">
                  <c:v>0.52529581754709398</c:v>
                </c:pt>
                <c:pt idx="22">
                  <c:v>0.52490889223252601</c:v>
                </c:pt>
                <c:pt idx="23">
                  <c:v>0.52514248183830503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EB-B444-99E4-A6197333686A}"/>
            </c:ext>
          </c:extLst>
        </c:ser>
        <c:ser>
          <c:idx val="1"/>
          <c:order val="3"/>
          <c:tx>
            <c:strRef>
              <c:f>'pipeline_output (2)'!$I$2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(2)'!$G$3:$G$26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(2)'!$I$3:$I$26</c:f>
              <c:numCache>
                <c:formatCode>General</c:formatCode>
                <c:ptCount val="24"/>
                <c:pt idx="0">
                  <c:v>1.48197849323421E-2</c:v>
                </c:pt>
                <c:pt idx="1">
                  <c:v>2.9636817326560701E-2</c:v>
                </c:pt>
                <c:pt idx="2">
                  <c:v>4.4454005445894701E-2</c:v>
                </c:pt>
                <c:pt idx="3">
                  <c:v>5.9279283353739103E-2</c:v>
                </c:pt>
                <c:pt idx="4">
                  <c:v>7.4078134934651998E-2</c:v>
                </c:pt>
                <c:pt idx="5">
                  <c:v>8.8875284544970207E-2</c:v>
                </c:pt>
                <c:pt idx="6">
                  <c:v>0.103666032997856</c:v>
                </c:pt>
                <c:pt idx="7">
                  <c:v>0.1185715901124</c:v>
                </c:pt>
                <c:pt idx="8">
                  <c:v>0.133263712122587</c:v>
                </c:pt>
                <c:pt idx="9">
                  <c:v>0.148059142713061</c:v>
                </c:pt>
                <c:pt idx="10">
                  <c:v>0.162957555736125</c:v>
                </c:pt>
                <c:pt idx="11">
                  <c:v>0.162938021665778</c:v>
                </c:pt>
                <c:pt idx="12">
                  <c:v>0.162799969835559</c:v>
                </c:pt>
                <c:pt idx="13">
                  <c:v>0.16279058214013201</c:v>
                </c:pt>
                <c:pt idx="14">
                  <c:v>0.16277469773713099</c:v>
                </c:pt>
                <c:pt idx="15">
                  <c:v>0.16301980659805301</c:v>
                </c:pt>
                <c:pt idx="16">
                  <c:v>0.16298071329286201</c:v>
                </c:pt>
                <c:pt idx="17">
                  <c:v>0.16270253495650899</c:v>
                </c:pt>
                <c:pt idx="18">
                  <c:v>0.16270181365181899</c:v>
                </c:pt>
                <c:pt idx="19">
                  <c:v>0.162862100335041</c:v>
                </c:pt>
                <c:pt idx="20">
                  <c:v>0.16275592925691301</c:v>
                </c:pt>
                <c:pt idx="21">
                  <c:v>0.16274799004891199</c:v>
                </c:pt>
                <c:pt idx="22">
                  <c:v>0.16264557158368201</c:v>
                </c:pt>
                <c:pt idx="23">
                  <c:v>0.16270325626759399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8EB-B444-99E4-A61973336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05206767761959"/>
          <c:y val="0.49892691629650016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(c) FLOAT</a:t>
            </a:r>
            <a:r>
              <a:rPr lang="en-US" sz="1400" dirty="0"/>
              <a:t> (1 DPU)</a:t>
            </a:r>
          </a:p>
        </c:rich>
      </c:tx>
      <c:layout>
        <c:manualLayout>
          <c:xMode val="edge"/>
          <c:yMode val="edge"/>
          <c:x val="0.17890166666666665"/>
          <c:y val="5.291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916055555555556"/>
          <c:y val="4.2501111111111094E-2"/>
          <c:w val="0.7920338888888889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(2)'!$M$2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(2)'!$L$3:$L$26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(2)'!$M$3:$M$26</c:f>
              <c:numCache>
                <c:formatCode>General</c:formatCode>
                <c:ptCount val="24"/>
                <c:pt idx="0">
                  <c:v>0.44709293401326899</c:v>
                </c:pt>
                <c:pt idx="1">
                  <c:v>0.89417061773032702</c:v>
                </c:pt>
                <c:pt idx="2">
                  <c:v>1.3411056216563799</c:v>
                </c:pt>
                <c:pt idx="3">
                  <c:v>1.7883848080540301</c:v>
                </c:pt>
                <c:pt idx="4">
                  <c:v>2.2348303180508902</c:v>
                </c:pt>
                <c:pt idx="5">
                  <c:v>2.6814861359734001</c:v>
                </c:pt>
                <c:pt idx="6">
                  <c:v>3.1278101163335701</c:v>
                </c:pt>
                <c:pt idx="7">
                  <c:v>3.57666504239352</c:v>
                </c:pt>
                <c:pt idx="8">
                  <c:v>4.0206267110869103</c:v>
                </c:pt>
                <c:pt idx="9">
                  <c:v>4.4664403842338896</c:v>
                </c:pt>
                <c:pt idx="10">
                  <c:v>4.9156586485078204</c:v>
                </c:pt>
                <c:pt idx="11">
                  <c:v>4.9161920173177798</c:v>
                </c:pt>
                <c:pt idx="12">
                  <c:v>4.9122964819008699</c:v>
                </c:pt>
                <c:pt idx="13">
                  <c:v>4.9120334926948797</c:v>
                </c:pt>
                <c:pt idx="14">
                  <c:v>4.9123293575316902</c:v>
                </c:pt>
                <c:pt idx="15">
                  <c:v>4.9200409688818798</c:v>
                </c:pt>
                <c:pt idx="16">
                  <c:v>4.9187946727139398</c:v>
                </c:pt>
                <c:pt idx="17">
                  <c:v>4.9109752458487703</c:v>
                </c:pt>
                <c:pt idx="18">
                  <c:v>4.9116850753679397</c:v>
                </c:pt>
                <c:pt idx="19">
                  <c:v>4.9166332863999997</c:v>
                </c:pt>
                <c:pt idx="20">
                  <c:v>4.9106992564404104</c:v>
                </c:pt>
                <c:pt idx="21">
                  <c:v>4.9134671254334403</c:v>
                </c:pt>
                <c:pt idx="22">
                  <c:v>4.9107978205251701</c:v>
                </c:pt>
                <c:pt idx="23">
                  <c:v>4.9129146173967202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BA-0B4E-BD0E-FB4AC8023DFB}"/>
            </c:ext>
          </c:extLst>
        </c:ser>
        <c:ser>
          <c:idx val="3"/>
          <c:order val="1"/>
          <c:tx>
            <c:strRef>
              <c:f>'pipeline_output (2)'!$P$2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(2)'!$L$3:$L$26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(2)'!$P$3:$P$26</c:f>
              <c:numCache>
                <c:formatCode>General</c:formatCode>
                <c:ptCount val="24"/>
                <c:pt idx="0">
                  <c:v>0.41766570273939702</c:v>
                </c:pt>
                <c:pt idx="1">
                  <c:v>0.83533045483203505</c:v>
                </c:pt>
                <c:pt idx="2">
                  <c:v>1.2528473990728199</c:v>
                </c:pt>
                <c:pt idx="3">
                  <c:v>1.6706723174900799</c:v>
                </c:pt>
                <c:pt idx="4">
                  <c:v>2.0874780303848999</c:v>
                </c:pt>
                <c:pt idx="5">
                  <c:v>2.5046687641185499</c:v>
                </c:pt>
                <c:pt idx="6">
                  <c:v>2.9220105255614999</c:v>
                </c:pt>
                <c:pt idx="7">
                  <c:v>3.3408731748170202</c:v>
                </c:pt>
                <c:pt idx="8">
                  <c:v>3.7553026791460802</c:v>
                </c:pt>
                <c:pt idx="9">
                  <c:v>4.1728911073462998</c:v>
                </c:pt>
                <c:pt idx="10">
                  <c:v>4.5924683846844898</c:v>
                </c:pt>
                <c:pt idx="11">
                  <c:v>4.5926522889328796</c:v>
                </c:pt>
                <c:pt idx="12">
                  <c:v>4.5893844374277002</c:v>
                </c:pt>
                <c:pt idx="13">
                  <c:v>4.5890458577477</c:v>
                </c:pt>
                <c:pt idx="14">
                  <c:v>4.5881738147686004</c:v>
                </c:pt>
                <c:pt idx="15">
                  <c:v>4.5955794975438096</c:v>
                </c:pt>
                <c:pt idx="16">
                  <c:v>4.5949868536371596</c:v>
                </c:pt>
                <c:pt idx="17">
                  <c:v>4.5873537084280596</c:v>
                </c:pt>
                <c:pt idx="18">
                  <c:v>4.5883975310278</c:v>
                </c:pt>
                <c:pt idx="19">
                  <c:v>4.5926522889328796</c:v>
                </c:pt>
                <c:pt idx="20">
                  <c:v>4.5880476254769302</c:v>
                </c:pt>
                <c:pt idx="21">
                  <c:v>4.5898321279344403</c:v>
                </c:pt>
                <c:pt idx="22">
                  <c:v>4.58732503868585</c:v>
                </c:pt>
                <c:pt idx="23">
                  <c:v>4.58899421439137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BA-0B4E-BD0E-FB4AC8023DFB}"/>
            </c:ext>
          </c:extLst>
        </c:ser>
        <c:ser>
          <c:idx val="2"/>
          <c:order val="2"/>
          <c:tx>
            <c:strRef>
              <c:f>'pipeline_output (2)'!$O$2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(2)'!$L$3:$L$26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(2)'!$O$3:$O$26</c:f>
              <c:numCache>
                <c:formatCode>General</c:formatCode>
                <c:ptCount val="24"/>
                <c:pt idx="0">
                  <c:v>0.17352813791407701</c:v>
                </c:pt>
                <c:pt idx="1">
                  <c:v>0.34709238102443801</c:v>
                </c:pt>
                <c:pt idx="2">
                  <c:v>0.52051574801474398</c:v>
                </c:pt>
                <c:pt idx="3">
                  <c:v>0.69407842106357998</c:v>
                </c:pt>
                <c:pt idx="4">
                  <c:v>0.86731056909032</c:v>
                </c:pt>
                <c:pt idx="5">
                  <c:v>1.0406905391150401</c:v>
                </c:pt>
                <c:pt idx="6">
                  <c:v>1.21381427068932</c:v>
                </c:pt>
                <c:pt idx="7">
                  <c:v>1.38821722667937</c:v>
                </c:pt>
                <c:pt idx="8">
                  <c:v>1.5603411477598299</c:v>
                </c:pt>
                <c:pt idx="9">
                  <c:v>1.7335764423576501</c:v>
                </c:pt>
                <c:pt idx="10">
                  <c:v>1.9080679206829501</c:v>
                </c:pt>
                <c:pt idx="11">
                  <c:v>1.90801832105517</c:v>
                </c:pt>
                <c:pt idx="12">
                  <c:v>1.90654143462721</c:v>
                </c:pt>
                <c:pt idx="13">
                  <c:v>1.9063730761039499</c:v>
                </c:pt>
                <c:pt idx="14">
                  <c:v>1.9056801482996899</c:v>
                </c:pt>
                <c:pt idx="15">
                  <c:v>1.9093186831481199</c:v>
                </c:pt>
                <c:pt idx="16">
                  <c:v>1.9084350380905299</c:v>
                </c:pt>
                <c:pt idx="17">
                  <c:v>1.90529430698466</c:v>
                </c:pt>
                <c:pt idx="18">
                  <c:v>1.9053437650882299</c:v>
                </c:pt>
                <c:pt idx="19">
                  <c:v>1.9075422957977</c:v>
                </c:pt>
                <c:pt idx="20">
                  <c:v>1.9056801482996899</c:v>
                </c:pt>
                <c:pt idx="21">
                  <c:v>1.9060562465916999</c:v>
                </c:pt>
                <c:pt idx="22">
                  <c:v>1.9046417005729399</c:v>
                </c:pt>
                <c:pt idx="23">
                  <c:v>1.90584838445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BA-0B4E-BD0E-FB4AC8023DFB}"/>
            </c:ext>
          </c:extLst>
        </c:ser>
        <c:ser>
          <c:idx val="1"/>
          <c:order val="3"/>
          <c:tx>
            <c:strRef>
              <c:f>'pipeline_output (2)'!$N$2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(2)'!$L$3:$L$26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(2)'!$N$3:$N$26</c:f>
              <c:numCache>
                <c:formatCode>General</c:formatCode>
                <c:ptCount val="24"/>
                <c:pt idx="0">
                  <c:v>3.0772460863805199E-2</c:v>
                </c:pt>
                <c:pt idx="1">
                  <c:v>6.15470891875484E-2</c:v>
                </c:pt>
                <c:pt idx="2">
                  <c:v>9.2308868655364903E-2</c:v>
                </c:pt>
                <c:pt idx="3">
                  <c:v>0.12309417837509599</c:v>
                </c:pt>
                <c:pt idx="4">
                  <c:v>0.153811361874227</c:v>
                </c:pt>
                <c:pt idx="5">
                  <c:v>0.184573170118387</c:v>
                </c:pt>
                <c:pt idx="6">
                  <c:v>0.21528682297868801</c:v>
                </c:pt>
                <c:pt idx="7">
                  <c:v>0.24620074329491601</c:v>
                </c:pt>
                <c:pt idx="8">
                  <c:v>0.27673588803933102</c:v>
                </c:pt>
                <c:pt idx="9">
                  <c:v>0.30745392399973098</c:v>
                </c:pt>
                <c:pt idx="10">
                  <c:v>0.33839066894103498</c:v>
                </c:pt>
                <c:pt idx="11">
                  <c:v>0.338353231858537</c:v>
                </c:pt>
                <c:pt idx="12">
                  <c:v>0.33807583182873302</c:v>
                </c:pt>
                <c:pt idx="13">
                  <c:v>0.33805403314204602</c:v>
                </c:pt>
                <c:pt idx="14">
                  <c:v>0.33799799228225902</c:v>
                </c:pt>
                <c:pt idx="15">
                  <c:v>0.33852176399509198</c:v>
                </c:pt>
                <c:pt idx="16">
                  <c:v>0.33845932511320298</c:v>
                </c:pt>
                <c:pt idx="17">
                  <c:v>0.33788907711570998</c:v>
                </c:pt>
                <c:pt idx="18">
                  <c:v>0.33786108170310702</c:v>
                </c:pt>
                <c:pt idx="19">
                  <c:v>0.33820979974749499</c:v>
                </c:pt>
                <c:pt idx="20">
                  <c:v>0.33795130575711801</c:v>
                </c:pt>
                <c:pt idx="21">
                  <c:v>0.337957529881945</c:v>
                </c:pt>
                <c:pt idx="22">
                  <c:v>0.33774603817341797</c:v>
                </c:pt>
                <c:pt idx="23">
                  <c:v>0.33786730250499403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5BA-0B4E-BD0E-FB4AC8023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523712011741347"/>
          <c:y val="0.30148991331028591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57948965350886"/>
          <c:y val="5.207888888888889E-2"/>
          <c:w val="0.78103602749875078"/>
          <c:h val="0.72228928571428574"/>
        </c:manualLayout>
      </c:layout>
      <c:lineChart>
        <c:grouping val="standard"/>
        <c:varyColors val="0"/>
        <c:ser>
          <c:idx val="1"/>
          <c:order val="0"/>
          <c:tx>
            <c:strRef>
              <c:f>'cpudpu_output (6)'!$V$32</c:f>
              <c:strCache>
                <c:ptCount val="1"/>
                <c:pt idx="0">
                  <c:v>CPU-DPU (serial)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2.1207886646045291E-3"/>
                  <c:y val="-5.6716666666666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06-2847-B5AF-7B217FFF7B0A}"/>
                </c:ext>
              </c:extLst>
            </c:dLbl>
            <c:numFmt formatCode="#,##0.00" sourceLinked="0"/>
            <c:spPr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'cpudpu_output (6)'!$U$33:$U$39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'cpudpu_output (6)'!$V$33:$V$39</c:f>
              <c:numCache>
                <c:formatCode>General</c:formatCode>
                <c:ptCount val="7"/>
                <c:pt idx="0">
                  <c:v>0.33247700000000002</c:v>
                </c:pt>
                <c:pt idx="1">
                  <c:v>0.33347300000000002</c:v>
                </c:pt>
                <c:pt idx="2">
                  <c:v>0.33201199999999997</c:v>
                </c:pt>
                <c:pt idx="3">
                  <c:v>0.33126800000000001</c:v>
                </c:pt>
                <c:pt idx="4">
                  <c:v>0.302512</c:v>
                </c:pt>
                <c:pt idx="5">
                  <c:v>0.300481</c:v>
                </c:pt>
                <c:pt idx="6">
                  <c:v>0.27370800000000001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06-2847-B5AF-7B217FFF7B0A}"/>
            </c:ext>
          </c:extLst>
        </c:ser>
        <c:ser>
          <c:idx val="2"/>
          <c:order val="1"/>
          <c:tx>
            <c:strRef>
              <c:f>'cpudpu_output (6)'!$W$32</c:f>
              <c:strCache>
                <c:ptCount val="1"/>
                <c:pt idx="0">
                  <c:v>DPU-CPU (serial)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25400">
                <a:solidFill>
                  <a:srgbClr val="002060"/>
                </a:solidFill>
              </a:ln>
              <a:effectLst/>
            </c:spPr>
          </c:marker>
          <c:dPt>
            <c:idx val="34"/>
            <c:marker>
              <c:symbol val="circle"/>
              <c:size val="10"/>
              <c:spPr>
                <a:solidFill>
                  <a:srgbClr val="002060"/>
                </a:solidFill>
                <a:ln w="25400">
                  <a:solidFill>
                    <a:srgbClr val="00206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06-2847-B5AF-7B217FFF7B0A}"/>
              </c:ext>
            </c:extLst>
          </c:dPt>
          <c:dLbls>
            <c:dLbl>
              <c:idx val="6"/>
              <c:layout>
                <c:manualLayout>
                  <c:x val="-2.1320455046503618E-3"/>
                  <c:y val="-1.2186111111111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C06-2847-B5AF-7B217FFF7B0A}"/>
                </c:ext>
              </c:extLst>
            </c:dLbl>
            <c:numFmt formatCode="#,##0.00" sourceLinked="0"/>
            <c:spPr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'cpudpu_output (6)'!$U$33:$U$39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'cpudpu_output (6)'!$W$33:$W$39</c:f>
              <c:numCache>
                <c:formatCode>General</c:formatCode>
                <c:ptCount val="7"/>
                <c:pt idx="0">
                  <c:v>0.122087</c:v>
                </c:pt>
                <c:pt idx="1">
                  <c:v>0.12213499999999999</c:v>
                </c:pt>
                <c:pt idx="2">
                  <c:v>0.12211900000000001</c:v>
                </c:pt>
                <c:pt idx="3">
                  <c:v>0.122109</c:v>
                </c:pt>
                <c:pt idx="4">
                  <c:v>0.114958</c:v>
                </c:pt>
                <c:pt idx="5">
                  <c:v>0.11515499999999999</c:v>
                </c:pt>
                <c:pt idx="6">
                  <c:v>0.11561100000000001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C06-2847-B5AF-7B217FFF7B0A}"/>
            </c:ext>
          </c:extLst>
        </c:ser>
        <c:ser>
          <c:idx val="0"/>
          <c:order val="2"/>
          <c:tx>
            <c:strRef>
              <c:f>'cpudpu_output (6)'!$X$32</c:f>
              <c:strCache>
                <c:ptCount val="1"/>
                <c:pt idx="0">
                  <c:v>CPU-DPU (parallel)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dash"/>
              <a:round/>
            </a:ln>
            <a:effectLst/>
          </c:spPr>
          <c:marker>
            <c:symbol val="squar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F0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2.1990669984605837E-3"/>
                  <c:y val="-1.8038492063492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C06-2847-B5AF-7B217FFF7B0A}"/>
                </c:ext>
              </c:extLst>
            </c:dLbl>
            <c:numFmt formatCode="#,##0.00" sourceLinked="0"/>
            <c:spPr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'cpudpu_output (6)'!$U$33:$U$39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'cpudpu_output (6)'!$X$33:$X$39</c:f>
              <c:numCache>
                <c:formatCode>General</c:formatCode>
                <c:ptCount val="7"/>
                <c:pt idx="0">
                  <c:v>0.33203700000000003</c:v>
                </c:pt>
                <c:pt idx="1">
                  <c:v>0.54059000000000001</c:v>
                </c:pt>
                <c:pt idx="2">
                  <c:v>0.73244699999999996</c:v>
                </c:pt>
                <c:pt idx="3">
                  <c:v>0.87673100000000004</c:v>
                </c:pt>
                <c:pt idx="4">
                  <c:v>1.810935</c:v>
                </c:pt>
                <c:pt idx="5">
                  <c:v>4.2348889999999999</c:v>
                </c:pt>
                <c:pt idx="6">
                  <c:v>6.682779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C06-2847-B5AF-7B217FFF7B0A}"/>
            </c:ext>
          </c:extLst>
        </c:ser>
        <c:ser>
          <c:idx val="3"/>
          <c:order val="3"/>
          <c:tx>
            <c:strRef>
              <c:f>'cpudpu_output (6)'!$Y$32</c:f>
              <c:strCache>
                <c:ptCount val="1"/>
                <c:pt idx="0">
                  <c:v>DPU-CPU (parallel)</c:v>
                </c:pt>
              </c:strCache>
            </c:strRef>
          </c:tx>
          <c:spPr>
            <a:ln w="28575" cap="rnd">
              <a:solidFill>
                <a:srgbClr val="002060"/>
              </a:solidFill>
              <a:prstDash val="dash"/>
              <a:round/>
            </a:ln>
            <a:effectLst/>
          </c:spPr>
          <c:marker>
            <c:symbol val="circ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2.1990669984605837E-3"/>
                  <c:y val="5.058968253968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C06-2847-B5AF-7B217FFF7B0A}"/>
                </c:ext>
              </c:extLst>
            </c:dLbl>
            <c:numFmt formatCode="#,##0.00" sourceLinked="0"/>
            <c:spPr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'cpudpu_output (6)'!$U$33:$U$39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'cpudpu_output (6)'!$Y$33:$Y$39</c:f>
              <c:numCache>
                <c:formatCode>General</c:formatCode>
                <c:ptCount val="7"/>
                <c:pt idx="0">
                  <c:v>0.12227</c:v>
                </c:pt>
                <c:pt idx="1">
                  <c:v>0.225214</c:v>
                </c:pt>
                <c:pt idx="2">
                  <c:v>0.42436800000000002</c:v>
                </c:pt>
                <c:pt idx="3">
                  <c:v>0.63153499999999996</c:v>
                </c:pt>
                <c:pt idx="4">
                  <c:v>1.4963979999999999</c:v>
                </c:pt>
                <c:pt idx="5">
                  <c:v>3.1702340000000002</c:v>
                </c:pt>
                <c:pt idx="6">
                  <c:v>4.7395189999999996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4C06-2847-B5AF-7B217FFF7B0A}"/>
            </c:ext>
          </c:extLst>
        </c:ser>
        <c:ser>
          <c:idx val="4"/>
          <c:order val="4"/>
          <c:tx>
            <c:strRef>
              <c:f>'cpudpu_output (6)'!$Z$32</c:f>
              <c:strCache>
                <c:ptCount val="1"/>
                <c:pt idx="0">
                  <c:v>CPU-DPU (broadcast)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2.1659892069417642E-3"/>
                  <c:y val="-1.0079365079365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C06-2847-B5AF-7B217FFF7B0A}"/>
                </c:ext>
              </c:extLst>
            </c:dLbl>
            <c:numFmt formatCode="#,##0.00" sourceLinked="0"/>
            <c:spPr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'cpudpu_output (6)'!$U$33:$U$39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'cpudpu_output (6)'!$Z$33:$Z$39</c:f>
              <c:numCache>
                <c:formatCode>General</c:formatCode>
                <c:ptCount val="7"/>
                <c:pt idx="0">
                  <c:v>0.332812</c:v>
                </c:pt>
                <c:pt idx="1">
                  <c:v>0.66767799999999999</c:v>
                </c:pt>
                <c:pt idx="2">
                  <c:v>1.35345</c:v>
                </c:pt>
                <c:pt idx="3">
                  <c:v>2.5642670000000001</c:v>
                </c:pt>
                <c:pt idx="4">
                  <c:v>5.0996030000000001</c:v>
                </c:pt>
                <c:pt idx="5">
                  <c:v>10.14317</c:v>
                </c:pt>
                <c:pt idx="6">
                  <c:v>16.884644999999999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4C06-2847-B5AF-7B217FFF7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8528383"/>
        <c:axId val="1598601583"/>
      </c:lineChart>
      <c:catAx>
        <c:axId val="15985283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#DPUs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601583"/>
        <c:crossesAt val="1.0000000000000004E-5"/>
        <c:auto val="1"/>
        <c:lblAlgn val="ctr"/>
        <c:lblOffset val="100"/>
        <c:noMultiLvlLbl val="0"/>
      </c:catAx>
      <c:valAx>
        <c:axId val="1598601583"/>
        <c:scaling>
          <c:logBase val="2"/>
          <c:orientation val="minMax"/>
          <c:max val="28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Sustained CPU-DPU Bandwidth</a:t>
                </a:r>
              </a:p>
              <a:p>
                <a:pPr>
                  <a:defRPr sz="1400"/>
                </a:pPr>
                <a:r>
                  <a:rPr lang="en-US" sz="1400"/>
                  <a:t>(GB/s, log scale)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528383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20092248315787661"/>
          <c:y val="9.2460317460317466E-5"/>
          <c:w val="0.54512079195506546"/>
          <c:h val="0.1861523809523809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(</a:t>
            </a:r>
            <a:r>
              <a:rPr lang="en-US" sz="1400" b="1" dirty="0"/>
              <a:t>b) INT64</a:t>
            </a:r>
            <a:r>
              <a:rPr lang="en-US" sz="1400" dirty="0"/>
              <a:t> (1 DPU)</a:t>
            </a:r>
          </a:p>
        </c:rich>
      </c:tx>
      <c:layout>
        <c:manualLayout>
          <c:xMode val="edge"/>
          <c:yMode val="edge"/>
          <c:x val="0.18885888888888888"/>
          <c:y val="5.64444444444444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62161111111111"/>
          <c:y val="4.2501111111111094E-2"/>
          <c:w val="0.7849783333333333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(2)'!$W$2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(2)'!$W$3:$W$26</c:f>
              <c:numCache>
                <c:formatCode>General</c:formatCode>
                <c:ptCount val="24"/>
                <c:pt idx="0">
                  <c:v>4.53164481937708</c:v>
                </c:pt>
                <c:pt idx="1">
                  <c:v>9.0630434406817706</c:v>
                </c:pt>
                <c:pt idx="2">
                  <c:v>13.5935580890577</c:v>
                </c:pt>
                <c:pt idx="3">
                  <c:v>18.124251822294202</c:v>
                </c:pt>
                <c:pt idx="4">
                  <c:v>22.647849080822201</c:v>
                </c:pt>
                <c:pt idx="5">
                  <c:v>27.171818430852799</c:v>
                </c:pt>
                <c:pt idx="6">
                  <c:v>31.695722391591602</c:v>
                </c:pt>
                <c:pt idx="7">
                  <c:v>36.245281714483198</c:v>
                </c:pt>
                <c:pt idx="8">
                  <c:v>40.736675724154999</c:v>
                </c:pt>
                <c:pt idx="9">
                  <c:v>45.255984985436697</c:v>
                </c:pt>
                <c:pt idx="10">
                  <c:v>49.809868282652801</c:v>
                </c:pt>
                <c:pt idx="11">
                  <c:v>49.856422280697203</c:v>
                </c:pt>
                <c:pt idx="12">
                  <c:v>49.847551368560502</c:v>
                </c:pt>
                <c:pt idx="13">
                  <c:v>49.895803876356801</c:v>
                </c:pt>
                <c:pt idx="14">
                  <c:v>49.927503404442298</c:v>
                </c:pt>
                <c:pt idx="15">
                  <c:v>50.033346330131302</c:v>
                </c:pt>
                <c:pt idx="16">
                  <c:v>50.064264774691303</c:v>
                </c:pt>
                <c:pt idx="17">
                  <c:v>49.976795616223399</c:v>
                </c:pt>
                <c:pt idx="18">
                  <c:v>50.010778842943601</c:v>
                </c:pt>
                <c:pt idx="19">
                  <c:v>50.110132579636499</c:v>
                </c:pt>
                <c:pt idx="20">
                  <c:v>50.056412102960202</c:v>
                </c:pt>
                <c:pt idx="21">
                  <c:v>50.097956776708699</c:v>
                </c:pt>
                <c:pt idx="22">
                  <c:v>50.118754984540999</c:v>
                </c:pt>
                <c:pt idx="23">
                  <c:v>50.160608922535602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FF-9248-85A7-98461A3038CA}"/>
            </c:ext>
          </c:extLst>
        </c:ser>
        <c:ser>
          <c:idx val="3"/>
          <c:order val="1"/>
          <c:tx>
            <c:strRef>
              <c:f>'pipeline_output (2)'!$Z$2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(2)'!$Z$3:$Z$26</c:f>
              <c:numCache>
                <c:formatCode>General</c:formatCode>
                <c:ptCount val="24"/>
                <c:pt idx="0">
                  <c:v>4.5319973672544203</c:v>
                </c:pt>
                <c:pt idx="1">
                  <c:v>9.0630210597020806</c:v>
                </c:pt>
                <c:pt idx="2">
                  <c:v>13.593155302048199</c:v>
                </c:pt>
                <c:pt idx="3">
                  <c:v>18.1258630737773</c:v>
                </c:pt>
                <c:pt idx="4">
                  <c:v>22.647569562292801</c:v>
                </c:pt>
                <c:pt idx="5">
                  <c:v>27.1730255218012</c:v>
                </c:pt>
                <c:pt idx="6">
                  <c:v>31.695174927239499</c:v>
                </c:pt>
                <c:pt idx="7">
                  <c:v>36.238839572245297</c:v>
                </c:pt>
                <c:pt idx="8">
                  <c:v>40.736449639644903</c:v>
                </c:pt>
                <c:pt idx="9">
                  <c:v>45.2517440957212</c:v>
                </c:pt>
                <c:pt idx="10">
                  <c:v>49.802771030383603</c:v>
                </c:pt>
                <c:pt idx="11">
                  <c:v>49.8506659856941</c:v>
                </c:pt>
                <c:pt idx="12">
                  <c:v>49.858792906225098</c:v>
                </c:pt>
                <c:pt idx="13">
                  <c:v>49.882918369066701</c:v>
                </c:pt>
                <c:pt idx="14">
                  <c:v>49.927435482335</c:v>
                </c:pt>
                <c:pt idx="15">
                  <c:v>50.037507515819001</c:v>
                </c:pt>
                <c:pt idx="16">
                  <c:v>50.054637057727597</c:v>
                </c:pt>
                <c:pt idx="17">
                  <c:v>49.979722212008397</c:v>
                </c:pt>
                <c:pt idx="18">
                  <c:v>50.023457764438199</c:v>
                </c:pt>
                <c:pt idx="19">
                  <c:v>50.1058224896341</c:v>
                </c:pt>
                <c:pt idx="20">
                  <c:v>50.020185169284197</c:v>
                </c:pt>
                <c:pt idx="21">
                  <c:v>50.104180745607003</c:v>
                </c:pt>
                <c:pt idx="22">
                  <c:v>50.120260788100097</c:v>
                </c:pt>
                <c:pt idx="23">
                  <c:v>50.166094156017202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FF-9248-85A7-98461A3038CA}"/>
            </c:ext>
          </c:extLst>
        </c:ser>
        <c:ser>
          <c:idx val="2"/>
          <c:order val="2"/>
          <c:tx>
            <c:strRef>
              <c:f>'pipeline_output (2)'!$Y$2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(2)'!$Y$3:$Y$26</c:f>
              <c:numCache>
                <c:formatCode>General</c:formatCode>
                <c:ptCount val="24"/>
                <c:pt idx="0">
                  <c:v>0.23352099770934001</c:v>
                </c:pt>
                <c:pt idx="1">
                  <c:v>0.46703902367635702</c:v>
                </c:pt>
                <c:pt idx="2">
                  <c:v>0.70044221186089695</c:v>
                </c:pt>
                <c:pt idx="3">
                  <c:v>0.93403169076814196</c:v>
                </c:pt>
                <c:pt idx="4">
                  <c:v>1.16710000763222</c:v>
                </c:pt>
                <c:pt idx="5">
                  <c:v>1.40034722354709</c:v>
                </c:pt>
                <c:pt idx="6">
                  <c:v>1.63352858440009</c:v>
                </c:pt>
                <c:pt idx="7">
                  <c:v>1.8681204347051401</c:v>
                </c:pt>
                <c:pt idx="8">
                  <c:v>2.0997316703378401</c:v>
                </c:pt>
                <c:pt idx="9">
                  <c:v>2.33282015751234</c:v>
                </c:pt>
                <c:pt idx="10">
                  <c:v>2.5678094651703001</c:v>
                </c:pt>
                <c:pt idx="11">
                  <c:v>2.5673065084783699</c:v>
                </c:pt>
                <c:pt idx="12">
                  <c:v>2.5653504449150999</c:v>
                </c:pt>
                <c:pt idx="13">
                  <c:v>2.56572706935123</c:v>
                </c:pt>
                <c:pt idx="14">
                  <c:v>2.5649739310325499</c:v>
                </c:pt>
                <c:pt idx="15">
                  <c:v>2.56890587485913</c:v>
                </c:pt>
                <c:pt idx="16">
                  <c:v>2.5689418385703502</c:v>
                </c:pt>
                <c:pt idx="17">
                  <c:v>2.5642391509401001</c:v>
                </c:pt>
                <c:pt idx="18">
                  <c:v>2.56434665343739</c:v>
                </c:pt>
                <c:pt idx="19">
                  <c:v>2.5671808000895302</c:v>
                </c:pt>
                <c:pt idx="20">
                  <c:v>2.5646871374861901</c:v>
                </c:pt>
                <c:pt idx="21">
                  <c:v>2.5653683769047899</c:v>
                </c:pt>
                <c:pt idx="22">
                  <c:v>2.5637555012224902</c:v>
                </c:pt>
                <c:pt idx="23">
                  <c:v>2.5644900041227299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FF-9248-85A7-98461A3038CA}"/>
            </c:ext>
          </c:extLst>
        </c:ser>
        <c:ser>
          <c:idx val="1"/>
          <c:order val="3"/>
          <c:tx>
            <c:strRef>
              <c:f>'pipeline_output (2)'!$X$2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(2)'!$X$3:$X$26</c:f>
              <c:numCache>
                <c:formatCode>General</c:formatCode>
                <c:ptCount val="24"/>
                <c:pt idx="0">
                  <c:v>0.12701698282336399</c:v>
                </c:pt>
                <c:pt idx="1">
                  <c:v>0.25401726202423802</c:v>
                </c:pt>
                <c:pt idx="2">
                  <c:v>0.38092952626897197</c:v>
                </c:pt>
                <c:pt idx="3">
                  <c:v>0.50792554148501801</c:v>
                </c:pt>
                <c:pt idx="4">
                  <c:v>0.63489374658335196</c:v>
                </c:pt>
                <c:pt idx="5">
                  <c:v>0.76165745902217696</c:v>
                </c:pt>
                <c:pt idx="6">
                  <c:v>0.88826240173488702</c:v>
                </c:pt>
                <c:pt idx="7">
                  <c:v>1.01565710237336</c:v>
                </c:pt>
                <c:pt idx="8">
                  <c:v>1.1418771507333401</c:v>
                </c:pt>
                <c:pt idx="9">
                  <c:v>1.2691156688417899</c:v>
                </c:pt>
                <c:pt idx="10">
                  <c:v>1.3961175168237101</c:v>
                </c:pt>
                <c:pt idx="11">
                  <c:v>1.3979575434145799</c:v>
                </c:pt>
                <c:pt idx="12">
                  <c:v>1.3991140253898</c:v>
                </c:pt>
                <c:pt idx="13">
                  <c:v>1.39923137924723</c:v>
                </c:pt>
                <c:pt idx="14">
                  <c:v>1.40050219423774</c:v>
                </c:pt>
                <c:pt idx="15">
                  <c:v>1.40191989609794</c:v>
                </c:pt>
                <c:pt idx="16">
                  <c:v>1.40255745874511</c:v>
                </c:pt>
                <c:pt idx="17">
                  <c:v>1.4015130164476499</c:v>
                </c:pt>
                <c:pt idx="18">
                  <c:v>1.4016896588600101</c:v>
                </c:pt>
                <c:pt idx="19">
                  <c:v>1.4027665340350901</c:v>
                </c:pt>
                <c:pt idx="20">
                  <c:v>1.40200022920884</c:v>
                </c:pt>
                <c:pt idx="21">
                  <c:v>1.4029005894450299</c:v>
                </c:pt>
                <c:pt idx="22">
                  <c:v>1.4023966740034199</c:v>
                </c:pt>
                <c:pt idx="23">
                  <c:v>1.40311513140287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AFF-9248-85A7-98461A303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523722222222219"/>
          <c:y val="0.46392055555555556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baseline="0"/>
              <a:t>(a)</a:t>
            </a:r>
            <a:r>
              <a:rPr lang="en-US" sz="1400" baseline="0"/>
              <a:t> </a:t>
            </a:r>
            <a:r>
              <a:rPr lang="en-US" sz="1400" b="1" baseline="0"/>
              <a:t>INT32</a:t>
            </a:r>
            <a:r>
              <a:rPr lang="en-US" sz="1400" baseline="0"/>
              <a:t> (1 DPU)</a:t>
            </a:r>
            <a:endParaRPr lang="en-US" sz="1400"/>
          </a:p>
        </c:rich>
      </c:tx>
      <c:layout>
        <c:manualLayout>
          <c:xMode val="edge"/>
          <c:yMode val="edge"/>
          <c:x val="0.17827555555555558"/>
          <c:y val="5.64444444444444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916055555555556"/>
          <c:y val="4.2501111111111094E-2"/>
          <c:w val="0.7920338888888889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(2)'!$R$2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(2)'!$R$3:$R$26</c:f>
              <c:numCache>
                <c:formatCode>General</c:formatCode>
                <c:ptCount val="24"/>
                <c:pt idx="0">
                  <c:v>5.2846742235738597</c:v>
                </c:pt>
                <c:pt idx="1">
                  <c:v>10.5723322981903</c:v>
                </c:pt>
                <c:pt idx="2">
                  <c:v>15.8562830787842</c:v>
                </c:pt>
                <c:pt idx="3">
                  <c:v>21.142715588508</c:v>
                </c:pt>
                <c:pt idx="4">
                  <c:v>26.421240569026001</c:v>
                </c:pt>
                <c:pt idx="5">
                  <c:v>31.694353766170899</c:v>
                </c:pt>
                <c:pt idx="6">
                  <c:v>36.9717545086203</c:v>
                </c:pt>
                <c:pt idx="7">
                  <c:v>42.273984910441698</c:v>
                </c:pt>
                <c:pt idx="8">
                  <c:v>47.514571503292302</c:v>
                </c:pt>
                <c:pt idx="9">
                  <c:v>52.787604891534102</c:v>
                </c:pt>
                <c:pt idx="10">
                  <c:v>58.093588838481502</c:v>
                </c:pt>
                <c:pt idx="11">
                  <c:v>58.154528744374701</c:v>
                </c:pt>
                <c:pt idx="12">
                  <c:v>58.163929645724501</c:v>
                </c:pt>
                <c:pt idx="13">
                  <c:v>58.209594866158099</c:v>
                </c:pt>
                <c:pt idx="14">
                  <c:v>58.276885455454902</c:v>
                </c:pt>
                <c:pt idx="15">
                  <c:v>58.3888873863052</c:v>
                </c:pt>
                <c:pt idx="16">
                  <c:v>58.422069755965502</c:v>
                </c:pt>
                <c:pt idx="17">
                  <c:v>58.3891660727013</c:v>
                </c:pt>
                <c:pt idx="18">
                  <c:v>58.366136973752802</c:v>
                </c:pt>
                <c:pt idx="19">
                  <c:v>58.512979620990599</c:v>
                </c:pt>
                <c:pt idx="20">
                  <c:v>58.488174921909803</c:v>
                </c:pt>
                <c:pt idx="21">
                  <c:v>58.508781858849296</c:v>
                </c:pt>
                <c:pt idx="22">
                  <c:v>58.523523323993999</c:v>
                </c:pt>
                <c:pt idx="23">
                  <c:v>58.558166993761198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26-C54F-AD34-E6D519FE23B3}"/>
            </c:ext>
          </c:extLst>
        </c:ser>
        <c:ser>
          <c:idx val="3"/>
          <c:order val="1"/>
          <c:tx>
            <c:strRef>
              <c:f>'pipeline_output (2)'!$U$2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2225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(2)'!$U$3:$U$26</c:f>
              <c:numCache>
                <c:formatCode>General</c:formatCode>
                <c:ptCount val="24"/>
                <c:pt idx="0">
                  <c:v>5.2860595550511098</c:v>
                </c:pt>
                <c:pt idx="1">
                  <c:v>10.5721495650169</c:v>
                </c:pt>
                <c:pt idx="2">
                  <c:v>15.8553925380614</c:v>
                </c:pt>
                <c:pt idx="3">
                  <c:v>21.141741219302801</c:v>
                </c:pt>
                <c:pt idx="4">
                  <c:v>26.416676263964</c:v>
                </c:pt>
                <c:pt idx="5">
                  <c:v>31.696269874856402</c:v>
                </c:pt>
                <c:pt idx="6">
                  <c:v>36.970786154651996</c:v>
                </c:pt>
                <c:pt idx="7">
                  <c:v>42.2762249684369</c:v>
                </c:pt>
                <c:pt idx="8">
                  <c:v>47.511126876163502</c:v>
                </c:pt>
                <c:pt idx="9">
                  <c:v>52.778495229822703</c:v>
                </c:pt>
                <c:pt idx="10">
                  <c:v>58.102970046228798</c:v>
                </c:pt>
                <c:pt idx="11">
                  <c:v>58.166326440046099</c:v>
                </c:pt>
                <c:pt idx="12">
                  <c:v>58.173979066969501</c:v>
                </c:pt>
                <c:pt idx="13">
                  <c:v>58.224370679794298</c:v>
                </c:pt>
                <c:pt idx="14">
                  <c:v>58.263100408951203</c:v>
                </c:pt>
                <c:pt idx="15">
                  <c:v>58.367065214971099</c:v>
                </c:pt>
                <c:pt idx="16">
                  <c:v>58.421697755788799</c:v>
                </c:pt>
                <c:pt idx="17">
                  <c:v>58.376813530636497</c:v>
                </c:pt>
                <c:pt idx="18">
                  <c:v>58.368643292804101</c:v>
                </c:pt>
                <c:pt idx="19">
                  <c:v>58.4811849160631</c:v>
                </c:pt>
                <c:pt idx="20">
                  <c:v>58.481930437082802</c:v>
                </c:pt>
                <c:pt idx="21">
                  <c:v>58.519977229928202</c:v>
                </c:pt>
                <c:pt idx="22">
                  <c:v>58.511113874566703</c:v>
                </c:pt>
                <c:pt idx="23">
                  <c:v>58.516524867022902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26-C54F-AD34-E6D519FE23B3}"/>
            </c:ext>
          </c:extLst>
        </c:ser>
        <c:ser>
          <c:idx val="2"/>
          <c:order val="2"/>
          <c:tx>
            <c:strRef>
              <c:f>'pipeline_output (2)'!$T$2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(2)'!$T$3:$T$26</c:f>
              <c:numCache>
                <c:formatCode>General</c:formatCode>
                <c:ptCount val="24"/>
                <c:pt idx="0">
                  <c:v>0.93379403697502905</c:v>
                </c:pt>
                <c:pt idx="1">
                  <c:v>1.8677781679568</c:v>
                </c:pt>
                <c:pt idx="2">
                  <c:v>2.8014106224142399</c:v>
                </c:pt>
                <c:pt idx="3">
                  <c:v>3.7353966475215699</c:v>
                </c:pt>
                <c:pt idx="4">
                  <c:v>4.6671829794810096</c:v>
                </c:pt>
                <c:pt idx="5">
                  <c:v>5.6002734508520904</c:v>
                </c:pt>
                <c:pt idx="6">
                  <c:v>6.5320326279836696</c:v>
                </c:pt>
                <c:pt idx="7">
                  <c:v>7.4704207233045503</c:v>
                </c:pt>
                <c:pt idx="8">
                  <c:v>8.3964382784402307</c:v>
                </c:pt>
                <c:pt idx="9">
                  <c:v>9.3291102558757792</c:v>
                </c:pt>
                <c:pt idx="10">
                  <c:v>10.2673011663267</c:v>
                </c:pt>
                <c:pt idx="11">
                  <c:v>10.268852495712</c:v>
                </c:pt>
                <c:pt idx="12">
                  <c:v>10.2622195378386</c:v>
                </c:pt>
                <c:pt idx="13">
                  <c:v>10.263051776451</c:v>
                </c:pt>
                <c:pt idx="14">
                  <c:v>10.262678687277599</c:v>
                </c:pt>
                <c:pt idx="15">
                  <c:v>10.2795809758556</c:v>
                </c:pt>
                <c:pt idx="16">
                  <c:v>10.2798689112349</c:v>
                </c:pt>
                <c:pt idx="17">
                  <c:v>10.2635971094256</c:v>
                </c:pt>
                <c:pt idx="18">
                  <c:v>10.2660949008221</c:v>
                </c:pt>
                <c:pt idx="19">
                  <c:v>10.275206343162299</c:v>
                </c:pt>
                <c:pt idx="20">
                  <c:v>10.2639128550053</c:v>
                </c:pt>
                <c:pt idx="21">
                  <c:v>10.273307990751199</c:v>
                </c:pt>
                <c:pt idx="22">
                  <c:v>10.265319594088</c:v>
                </c:pt>
                <c:pt idx="23">
                  <c:v>10.268680102630301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26-C54F-AD34-E6D519FE23B3}"/>
            </c:ext>
          </c:extLst>
        </c:ser>
        <c:ser>
          <c:idx val="1"/>
          <c:order val="3"/>
          <c:tx>
            <c:strRef>
              <c:f>'pipeline_output (2)'!$S$2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 cap="flat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(2)'!$S$3:$S$26</c:f>
              <c:numCache>
                <c:formatCode>General</c:formatCode>
                <c:ptCount val="24"/>
                <c:pt idx="0">
                  <c:v>1.0240142859135799</c:v>
                </c:pt>
                <c:pt idx="1">
                  <c:v>2.0482857541509598</c:v>
                </c:pt>
                <c:pt idx="2">
                  <c:v>3.07186286326503</c:v>
                </c:pt>
                <c:pt idx="3">
                  <c:v>4.0959588575561101</c:v>
                </c:pt>
                <c:pt idx="4">
                  <c:v>5.11938578797744</c:v>
                </c:pt>
                <c:pt idx="5">
                  <c:v>6.1409192598132902</c:v>
                </c:pt>
                <c:pt idx="6">
                  <c:v>7.1632291774423598</c:v>
                </c:pt>
                <c:pt idx="7">
                  <c:v>8.1916891546526092</c:v>
                </c:pt>
                <c:pt idx="8">
                  <c:v>9.2088133228615892</c:v>
                </c:pt>
                <c:pt idx="9">
                  <c:v>10.231635409667801</c:v>
                </c:pt>
                <c:pt idx="10">
                  <c:v>11.258719333928401</c:v>
                </c:pt>
                <c:pt idx="11">
                  <c:v>11.261966938446101</c:v>
                </c:pt>
                <c:pt idx="12">
                  <c:v>11.2568545356951</c:v>
                </c:pt>
                <c:pt idx="13">
                  <c:v>11.2597901454255</c:v>
                </c:pt>
                <c:pt idx="14">
                  <c:v>11.261517690018101</c:v>
                </c:pt>
                <c:pt idx="15">
                  <c:v>11.2770548271422</c:v>
                </c:pt>
                <c:pt idx="16">
                  <c:v>11.278649026567701</c:v>
                </c:pt>
                <c:pt idx="17">
                  <c:v>11.2635223059736</c:v>
                </c:pt>
                <c:pt idx="18">
                  <c:v>11.2657351243829</c:v>
                </c:pt>
                <c:pt idx="19">
                  <c:v>11.274040942714599</c:v>
                </c:pt>
                <c:pt idx="20">
                  <c:v>11.2633840336856</c:v>
                </c:pt>
                <c:pt idx="21">
                  <c:v>11.2705786971636</c:v>
                </c:pt>
                <c:pt idx="22">
                  <c:v>11.2688829730069</c:v>
                </c:pt>
                <c:pt idx="23">
                  <c:v>11.2754610783226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126-C54F-AD34-E6D519FE2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523722222222219"/>
          <c:y val="0.36161500000000002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STREAM</a:t>
            </a:r>
            <a:r>
              <a:rPr lang="en-US"/>
              <a:t> (WRAM,</a:t>
            </a:r>
            <a:r>
              <a:rPr lang="en-US" baseline="0"/>
              <a:t> INT64, 1DPU)</a:t>
            </a:r>
            <a:endParaRPr lang="en-US"/>
          </a:p>
        </c:rich>
      </c:tx>
      <c:layout>
        <c:manualLayout>
          <c:xMode val="edge"/>
          <c:yMode val="edge"/>
          <c:x val="0.15044055555555555"/>
          <c:y val="3.9687500000000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921361111111112"/>
          <c:y val="3.7680902777777775E-2"/>
          <c:w val="0.84567819444444448"/>
          <c:h val="0.73750416666666652"/>
        </c:manualLayout>
      </c:layout>
      <c:lineChart>
        <c:grouping val="standard"/>
        <c:varyColors val="0"/>
        <c:ser>
          <c:idx val="1"/>
          <c:order val="0"/>
          <c:tx>
            <c:strRef>
              <c:f>'stream_output-camera-ready'!$Q$2</c:f>
              <c:strCache>
                <c:ptCount val="1"/>
                <c:pt idx="0">
                  <c:v>COPY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diamond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F0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1.763888888888902E-2"/>
                  <c:y val="7.5797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E3-A844-914D-B65521A9AE8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'stream_output-camera-ready'!$O$3:$O$18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'stream_output-camera-ready'!$Q$3:$Q$18</c:f>
              <c:numCache>
                <c:formatCode>General</c:formatCode>
                <c:ptCount val="16"/>
                <c:pt idx="0">
                  <c:v>252.07993371769001</c:v>
                </c:pt>
                <c:pt idx="1">
                  <c:v>504.177182475797</c:v>
                </c:pt>
                <c:pt idx="2">
                  <c:v>755.96395282970195</c:v>
                </c:pt>
                <c:pt idx="3">
                  <c:v>1008.03845361532</c:v>
                </c:pt>
                <c:pt idx="4">
                  <c:v>1259.73449580805</c:v>
                </c:pt>
                <c:pt idx="5">
                  <c:v>1511.35197463245</c:v>
                </c:pt>
                <c:pt idx="6">
                  <c:v>1762.7093733583399</c:v>
                </c:pt>
                <c:pt idx="7">
                  <c:v>2014.4239259825899</c:v>
                </c:pt>
                <c:pt idx="8">
                  <c:v>2265.4987875853299</c:v>
                </c:pt>
                <c:pt idx="9">
                  <c:v>2516.4835381467101</c:v>
                </c:pt>
                <c:pt idx="10">
                  <c:v>2767.1736968845798</c:v>
                </c:pt>
                <c:pt idx="11">
                  <c:v>2779.6834052866702</c:v>
                </c:pt>
                <c:pt idx="12">
                  <c:v>2790.2899094775298</c:v>
                </c:pt>
                <c:pt idx="13">
                  <c:v>2798.9216190966399</c:v>
                </c:pt>
                <c:pt idx="14">
                  <c:v>2808.5737653951901</c:v>
                </c:pt>
                <c:pt idx="15">
                  <c:v>2818.9827318857601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E3-A844-914D-B65521A9AE8B}"/>
            </c:ext>
          </c:extLst>
        </c:ser>
        <c:ser>
          <c:idx val="0"/>
          <c:order val="1"/>
          <c:tx>
            <c:strRef>
              <c:f>'stream_output-camera-ready'!$P$2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1.5875000000000129E-2"/>
                  <c:y val="-7.4965277777777825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E3-A844-914D-B65521A9AE8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'stream_output-camera-ready'!$O$3:$O$18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'stream_output-camera-ready'!$P$3:$P$18</c:f>
              <c:numCache>
                <c:formatCode>General</c:formatCode>
                <c:ptCount val="16"/>
                <c:pt idx="0">
                  <c:v>151.96098166918199</c:v>
                </c:pt>
                <c:pt idx="1">
                  <c:v>303.914098405907</c:v>
                </c:pt>
                <c:pt idx="2">
                  <c:v>455.798803585104</c:v>
                </c:pt>
                <c:pt idx="3">
                  <c:v>607.77786671450804</c:v>
                </c:pt>
                <c:pt idx="4">
                  <c:v>759.61160627659899</c:v>
                </c:pt>
                <c:pt idx="5">
                  <c:v>911.39480668643</c:v>
                </c:pt>
                <c:pt idx="6">
                  <c:v>1063.15643105446</c:v>
                </c:pt>
                <c:pt idx="7">
                  <c:v>1215.1616414543701</c:v>
                </c:pt>
                <c:pt idx="8">
                  <c:v>1366.4453494054401</c:v>
                </c:pt>
                <c:pt idx="9">
                  <c:v>1518.1038262668001</c:v>
                </c:pt>
                <c:pt idx="10">
                  <c:v>1669.8969400523199</c:v>
                </c:pt>
                <c:pt idx="11">
                  <c:v>1672.7034895314</c:v>
                </c:pt>
                <c:pt idx="12">
                  <c:v>1675.16896158235</c:v>
                </c:pt>
                <c:pt idx="13">
                  <c:v>1676.8911396260801</c:v>
                </c:pt>
                <c:pt idx="14">
                  <c:v>1679.4010010009999</c:v>
                </c:pt>
                <c:pt idx="15">
                  <c:v>1682.46454767726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5E3-A844-914D-B65521A9AE8B}"/>
            </c:ext>
          </c:extLst>
        </c:ser>
        <c:ser>
          <c:idx val="2"/>
          <c:order val="2"/>
          <c:tx>
            <c:strRef>
              <c:f>'stream_output-camera-ready'!$R$2</c:f>
              <c:strCache>
                <c:ptCount val="1"/>
                <c:pt idx="0">
                  <c:v>SCALE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0000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5.8208333333333334E-2"/>
                  <c:y val="-7.4965277777777853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E3-A844-914D-B65521A9AE8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'stream_output-camera-ready'!$O$3:$O$18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'stream_output-camera-ready'!$R$3:$R$18</c:f>
              <c:numCache>
                <c:formatCode>General</c:formatCode>
                <c:ptCount val="16"/>
                <c:pt idx="0">
                  <c:v>3.8203590679457502</c:v>
                </c:pt>
                <c:pt idx="1">
                  <c:v>7.6406932805912602</c:v>
                </c:pt>
                <c:pt idx="2">
                  <c:v>11.4596233484904</c:v>
                </c:pt>
                <c:pt idx="3">
                  <c:v>15.2812871409518</c:v>
                </c:pt>
                <c:pt idx="4">
                  <c:v>19.1004594564264</c:v>
                </c:pt>
                <c:pt idx="5">
                  <c:v>22.918888875878601</c:v>
                </c:pt>
                <c:pt idx="6">
                  <c:v>26.736842680411399</c:v>
                </c:pt>
                <c:pt idx="7">
                  <c:v>30.561898243687398</c:v>
                </c:pt>
                <c:pt idx="8">
                  <c:v>34.372698643127201</c:v>
                </c:pt>
                <c:pt idx="9">
                  <c:v>38.188434911829397</c:v>
                </c:pt>
                <c:pt idx="10">
                  <c:v>42.007100828763797</c:v>
                </c:pt>
                <c:pt idx="11">
                  <c:v>42.004546657605701</c:v>
                </c:pt>
                <c:pt idx="12">
                  <c:v>42.004095953761301</c:v>
                </c:pt>
                <c:pt idx="13">
                  <c:v>42.0111580920492</c:v>
                </c:pt>
                <c:pt idx="14">
                  <c:v>42.003645259588801</c:v>
                </c:pt>
                <c:pt idx="15">
                  <c:v>42.033562278764599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5E3-A844-914D-B65521A9AE8B}"/>
            </c:ext>
          </c:extLst>
        </c:ser>
        <c:ser>
          <c:idx val="3"/>
          <c:order val="3"/>
          <c:tx>
            <c:strRef>
              <c:f>'stream_output-camera-ready'!$S$2</c:f>
              <c:strCache>
                <c:ptCount val="1"/>
                <c:pt idx="0">
                  <c:v>TRIAD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4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1.0583333333333333E-2"/>
                  <c:y val="-0.136701388888888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E3-A844-914D-B65521A9AE8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'stream_output-camera-ready'!$O$3:$O$18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'stream_output-camera-ready'!$S$3:$S$18</c:f>
              <c:numCache>
                <c:formatCode>General</c:formatCode>
                <c:ptCount val="16"/>
                <c:pt idx="0">
                  <c:v>5.6040938719806004</c:v>
                </c:pt>
                <c:pt idx="1">
                  <c:v>11.208223399991001</c:v>
                </c:pt>
                <c:pt idx="2">
                  <c:v>16.810196003587901</c:v>
                </c:pt>
                <c:pt idx="3">
                  <c:v>22.416218602988</c:v>
                </c:pt>
                <c:pt idx="4">
                  <c:v>28.017839982822899</c:v>
                </c:pt>
                <c:pt idx="5">
                  <c:v>33.620199514097102</c:v>
                </c:pt>
                <c:pt idx="6">
                  <c:v>39.220921295780897</c:v>
                </c:pt>
                <c:pt idx="7">
                  <c:v>44.831239215965702</c:v>
                </c:pt>
                <c:pt idx="8">
                  <c:v>50.420099259844399</c:v>
                </c:pt>
                <c:pt idx="9">
                  <c:v>56.0186626302199</c:v>
                </c:pt>
                <c:pt idx="10">
                  <c:v>61.620528893241897</c:v>
                </c:pt>
                <c:pt idx="11">
                  <c:v>61.617080336905701</c:v>
                </c:pt>
                <c:pt idx="12">
                  <c:v>61.616649294503603</c:v>
                </c:pt>
                <c:pt idx="13">
                  <c:v>61.626349207459697</c:v>
                </c:pt>
                <c:pt idx="14">
                  <c:v>61.6155717148823</c:v>
                </c:pt>
                <c:pt idx="15">
                  <c:v>61.659567586865897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5E3-A844-914D-B65521A9AE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Sustained WRAM</a:t>
                </a:r>
                <a:r>
                  <a:rPr lang="en-US" sz="1600" baseline="0"/>
                  <a:t> </a:t>
                </a:r>
                <a:r>
                  <a:rPr lang="en-US" sz="1600"/>
                  <a:t>Bandwidth</a:t>
                </a:r>
                <a:r>
                  <a:rPr lang="en-US" sz="1600" baseline="0"/>
                  <a:t> (MB/s)</a:t>
                </a:r>
                <a:endParaRPr lang="en-US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16793805555555552"/>
          <c:y val="0.17441701388888889"/>
          <c:w val="0.12827027777777777"/>
          <c:h val="0.28961249999999999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STREAM</a:t>
            </a:r>
            <a:r>
              <a:rPr lang="en-US"/>
              <a:t> (WRAM,</a:t>
            </a:r>
            <a:r>
              <a:rPr lang="en-US" baseline="0"/>
              <a:t> INT64, 1DPU)</a:t>
            </a:r>
            <a:endParaRPr lang="en-US"/>
          </a:p>
        </c:rich>
      </c:tx>
      <c:layout>
        <c:manualLayout>
          <c:xMode val="edge"/>
          <c:yMode val="edge"/>
          <c:x val="0.15044055555555555"/>
          <c:y val="3.9687500000000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921361111111112"/>
          <c:y val="3.7680902777777775E-2"/>
          <c:w val="0.84567819444444448"/>
          <c:h val="0.73750416666666652"/>
        </c:manualLayout>
      </c:layout>
      <c:lineChart>
        <c:grouping val="standard"/>
        <c:varyColors val="0"/>
        <c:ser>
          <c:idx val="1"/>
          <c:order val="0"/>
          <c:tx>
            <c:strRef>
              <c:f>'stream_output-camera-ready'!$Q$2</c:f>
              <c:strCache>
                <c:ptCount val="1"/>
                <c:pt idx="0">
                  <c:v>COPY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diamond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F0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1.763888888888902E-2"/>
                  <c:y val="7.5797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E3-A844-914D-B65521A9AE8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'stream_output-camera-ready'!$O$3:$O$18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'stream_output-camera-ready'!$Q$3:$Q$18</c:f>
              <c:numCache>
                <c:formatCode>General</c:formatCode>
                <c:ptCount val="16"/>
                <c:pt idx="0">
                  <c:v>252.07993371769001</c:v>
                </c:pt>
                <c:pt idx="1">
                  <c:v>504.177182475797</c:v>
                </c:pt>
                <c:pt idx="2">
                  <c:v>755.96395282970195</c:v>
                </c:pt>
                <c:pt idx="3">
                  <c:v>1008.03845361532</c:v>
                </c:pt>
                <c:pt idx="4">
                  <c:v>1259.73449580805</c:v>
                </c:pt>
                <c:pt idx="5">
                  <c:v>1511.35197463245</c:v>
                </c:pt>
                <c:pt idx="6">
                  <c:v>1762.7093733583399</c:v>
                </c:pt>
                <c:pt idx="7">
                  <c:v>2014.4239259825899</c:v>
                </c:pt>
                <c:pt idx="8">
                  <c:v>2265.4987875853299</c:v>
                </c:pt>
                <c:pt idx="9">
                  <c:v>2516.4835381467101</c:v>
                </c:pt>
                <c:pt idx="10">
                  <c:v>2767.1736968845798</c:v>
                </c:pt>
                <c:pt idx="11">
                  <c:v>2779.6834052866702</c:v>
                </c:pt>
                <c:pt idx="12">
                  <c:v>2790.2899094775298</c:v>
                </c:pt>
                <c:pt idx="13">
                  <c:v>2798.9216190966399</c:v>
                </c:pt>
                <c:pt idx="14">
                  <c:v>2808.5737653951901</c:v>
                </c:pt>
                <c:pt idx="15">
                  <c:v>2818.9827318857601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E3-A844-914D-B65521A9AE8B}"/>
            </c:ext>
          </c:extLst>
        </c:ser>
        <c:ser>
          <c:idx val="0"/>
          <c:order val="1"/>
          <c:tx>
            <c:strRef>
              <c:f>'stream_output-camera-ready'!$P$2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1.5875000000000129E-2"/>
                  <c:y val="-7.4965277777777825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E3-A844-914D-B65521A9AE8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'stream_output-camera-ready'!$O$3:$O$18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'stream_output-camera-ready'!$P$3:$P$18</c:f>
              <c:numCache>
                <c:formatCode>General</c:formatCode>
                <c:ptCount val="16"/>
                <c:pt idx="0">
                  <c:v>151.96098166918199</c:v>
                </c:pt>
                <c:pt idx="1">
                  <c:v>303.914098405907</c:v>
                </c:pt>
                <c:pt idx="2">
                  <c:v>455.798803585104</c:v>
                </c:pt>
                <c:pt idx="3">
                  <c:v>607.77786671450804</c:v>
                </c:pt>
                <c:pt idx="4">
                  <c:v>759.61160627659899</c:v>
                </c:pt>
                <c:pt idx="5">
                  <c:v>911.39480668643</c:v>
                </c:pt>
                <c:pt idx="6">
                  <c:v>1063.15643105446</c:v>
                </c:pt>
                <c:pt idx="7">
                  <c:v>1215.1616414543701</c:v>
                </c:pt>
                <c:pt idx="8">
                  <c:v>1366.4453494054401</c:v>
                </c:pt>
                <c:pt idx="9">
                  <c:v>1518.1038262668001</c:v>
                </c:pt>
                <c:pt idx="10">
                  <c:v>1669.8969400523199</c:v>
                </c:pt>
                <c:pt idx="11">
                  <c:v>1672.7034895314</c:v>
                </c:pt>
                <c:pt idx="12">
                  <c:v>1675.16896158235</c:v>
                </c:pt>
                <c:pt idx="13">
                  <c:v>1676.8911396260801</c:v>
                </c:pt>
                <c:pt idx="14">
                  <c:v>1679.4010010009999</c:v>
                </c:pt>
                <c:pt idx="15">
                  <c:v>1682.46454767726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5E3-A844-914D-B65521A9AE8B}"/>
            </c:ext>
          </c:extLst>
        </c:ser>
        <c:ser>
          <c:idx val="2"/>
          <c:order val="2"/>
          <c:tx>
            <c:strRef>
              <c:f>'stream_output-camera-ready'!$R$2</c:f>
              <c:strCache>
                <c:ptCount val="1"/>
                <c:pt idx="0">
                  <c:v>SCALE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0000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5.8208333333333334E-2"/>
                  <c:y val="-7.4965277777777853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E3-A844-914D-B65521A9AE8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'stream_output-camera-ready'!$O$3:$O$18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'stream_output-camera-ready'!$R$3:$R$18</c:f>
              <c:numCache>
                <c:formatCode>General</c:formatCode>
                <c:ptCount val="16"/>
                <c:pt idx="0">
                  <c:v>3.8203590679457502</c:v>
                </c:pt>
                <c:pt idx="1">
                  <c:v>7.6406932805912602</c:v>
                </c:pt>
                <c:pt idx="2">
                  <c:v>11.4596233484904</c:v>
                </c:pt>
                <c:pt idx="3">
                  <c:v>15.2812871409518</c:v>
                </c:pt>
                <c:pt idx="4">
                  <c:v>19.1004594564264</c:v>
                </c:pt>
                <c:pt idx="5">
                  <c:v>22.918888875878601</c:v>
                </c:pt>
                <c:pt idx="6">
                  <c:v>26.736842680411399</c:v>
                </c:pt>
                <c:pt idx="7">
                  <c:v>30.561898243687398</c:v>
                </c:pt>
                <c:pt idx="8">
                  <c:v>34.372698643127201</c:v>
                </c:pt>
                <c:pt idx="9">
                  <c:v>38.188434911829397</c:v>
                </c:pt>
                <c:pt idx="10">
                  <c:v>42.007100828763797</c:v>
                </c:pt>
                <c:pt idx="11">
                  <c:v>42.004546657605701</c:v>
                </c:pt>
                <c:pt idx="12">
                  <c:v>42.004095953761301</c:v>
                </c:pt>
                <c:pt idx="13">
                  <c:v>42.0111580920492</c:v>
                </c:pt>
                <c:pt idx="14">
                  <c:v>42.003645259588801</c:v>
                </c:pt>
                <c:pt idx="15">
                  <c:v>42.033562278764599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5E3-A844-914D-B65521A9AE8B}"/>
            </c:ext>
          </c:extLst>
        </c:ser>
        <c:ser>
          <c:idx val="3"/>
          <c:order val="3"/>
          <c:tx>
            <c:strRef>
              <c:f>'stream_output-camera-ready'!$S$2</c:f>
              <c:strCache>
                <c:ptCount val="1"/>
                <c:pt idx="0">
                  <c:v>TRIAD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4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1.0583333333333333E-2"/>
                  <c:y val="-0.136701388888888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E3-A844-914D-B65521A9AE8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'stream_output-camera-ready'!$O$3:$O$18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'stream_output-camera-ready'!$S$3:$S$18</c:f>
              <c:numCache>
                <c:formatCode>General</c:formatCode>
                <c:ptCount val="16"/>
                <c:pt idx="0">
                  <c:v>5.6040938719806004</c:v>
                </c:pt>
                <c:pt idx="1">
                  <c:v>11.208223399991001</c:v>
                </c:pt>
                <c:pt idx="2">
                  <c:v>16.810196003587901</c:v>
                </c:pt>
                <c:pt idx="3">
                  <c:v>22.416218602988</c:v>
                </c:pt>
                <c:pt idx="4">
                  <c:v>28.017839982822899</c:v>
                </c:pt>
                <c:pt idx="5">
                  <c:v>33.620199514097102</c:v>
                </c:pt>
                <c:pt idx="6">
                  <c:v>39.220921295780897</c:v>
                </c:pt>
                <c:pt idx="7">
                  <c:v>44.831239215965702</c:v>
                </c:pt>
                <c:pt idx="8">
                  <c:v>50.420099259844399</c:v>
                </c:pt>
                <c:pt idx="9">
                  <c:v>56.0186626302199</c:v>
                </c:pt>
                <c:pt idx="10">
                  <c:v>61.620528893241897</c:v>
                </c:pt>
                <c:pt idx="11">
                  <c:v>61.617080336905701</c:v>
                </c:pt>
                <c:pt idx="12">
                  <c:v>61.616649294503603</c:v>
                </c:pt>
                <c:pt idx="13">
                  <c:v>61.626349207459697</c:v>
                </c:pt>
                <c:pt idx="14">
                  <c:v>61.6155717148823</c:v>
                </c:pt>
                <c:pt idx="15">
                  <c:v>61.659567586865897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5E3-A844-914D-B65521A9AE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Sustained WRAM</a:t>
                </a:r>
                <a:r>
                  <a:rPr lang="en-US" sz="1600" baseline="0"/>
                  <a:t> </a:t>
                </a:r>
                <a:r>
                  <a:rPr lang="en-US" sz="1600"/>
                  <a:t>Bandwidth</a:t>
                </a:r>
                <a:r>
                  <a:rPr lang="en-US" sz="1600" baseline="0"/>
                  <a:t> (MB/s)</a:t>
                </a:r>
                <a:endParaRPr lang="en-US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16793805555555552"/>
          <c:y val="0.17441701388888889"/>
          <c:w val="0.12827027777777777"/>
          <c:h val="0.28961249999999999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MRAM Read</a:t>
            </a:r>
          </a:p>
        </c:rich>
      </c:tx>
      <c:layout>
        <c:manualLayout>
          <c:xMode val="edge"/>
          <c:yMode val="edge"/>
          <c:x val="0.19185740740740742"/>
          <c:y val="8.23148148148148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035333333333335"/>
          <c:y val="7.7787499999999996E-2"/>
          <c:w val="0.63399236111111112"/>
          <c:h val="0.62914523809523815"/>
        </c:manualLayout>
      </c:layout>
      <c:lineChart>
        <c:grouping val="standard"/>
        <c:varyColors val="0"/>
        <c:ser>
          <c:idx val="0"/>
          <c:order val="1"/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02060"/>
              </a:solidFill>
              <a:ln w="25400">
                <a:solidFill>
                  <a:srgbClr val="002060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0.1605138888888889"/>
                  <c:y val="-7.2571428571428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3B-9945-A671-3A26BFA4B71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mram_output!$H$2:$H$10</c:f>
              <c:numCache>
                <c:formatCode>General</c:formatCode>
                <c:ptCount val="9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</c:numCache>
            </c:numRef>
          </c:cat>
          <c:val>
            <c:numRef>
              <c:f>mram_output!$I$2:$I$10</c:f>
              <c:numCache>
                <c:formatCode>General</c:formatCode>
                <c:ptCount val="9"/>
                <c:pt idx="0">
                  <c:v>34.3749120434601</c:v>
                </c:pt>
                <c:pt idx="1">
                  <c:v>63.742045576666499</c:v>
                </c:pt>
                <c:pt idx="2">
                  <c:v>113.018548279996</c:v>
                </c:pt>
                <c:pt idx="3">
                  <c:v>201.26563726414199</c:v>
                </c:pt>
                <c:pt idx="4">
                  <c:v>308.83454387671901</c:v>
                </c:pt>
                <c:pt idx="5">
                  <c:v>419.13999586001103</c:v>
                </c:pt>
                <c:pt idx="6">
                  <c:v>534.23818621831595</c:v>
                </c:pt>
                <c:pt idx="7">
                  <c:v>605.03038533425899</c:v>
                </c:pt>
                <c:pt idx="8">
                  <c:v>628.22637020046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3B-9945-A671-3A26BFA4B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328800"/>
        <c:axId val="69330480"/>
      </c:lineChart>
      <c:lineChart>
        <c:grouping val="standard"/>
        <c:varyColors val="0"/>
        <c:ser>
          <c:idx val="1"/>
          <c:order val="0"/>
          <c:tx>
            <c:v>Latency</c:v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</c:spPr>
          </c:marker>
          <c:val>
            <c:numRef>
              <c:f>mram_output!$G$2:$G$10</c:f>
              <c:numCache>
                <c:formatCode>General</c:formatCode>
                <c:ptCount val="9"/>
                <c:pt idx="0">
                  <c:v>81.454753875732422</c:v>
                </c:pt>
                <c:pt idx="1">
                  <c:v>87.854099273681641</c:v>
                </c:pt>
                <c:pt idx="2">
                  <c:v>99.098777770996094</c:v>
                </c:pt>
                <c:pt idx="3">
                  <c:v>111.29570007324219</c:v>
                </c:pt>
                <c:pt idx="4">
                  <c:v>145.06149291992188</c:v>
                </c:pt>
                <c:pt idx="5">
                  <c:v>213.77105712890625</c:v>
                </c:pt>
                <c:pt idx="6">
                  <c:v>335.430908203125</c:v>
                </c:pt>
                <c:pt idx="7">
                  <c:v>592.366943359375</c:v>
                </c:pt>
                <c:pt idx="8">
                  <c:v>1140.989990234375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3B-9945-A671-3A26BFA4B71B}"/>
            </c:ext>
          </c:extLst>
        </c:ser>
        <c:ser>
          <c:idx val="2"/>
          <c:order val="2"/>
          <c:spPr>
            <a:ln w="158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x"/>
            <c:size val="12"/>
            <c:spPr>
              <a:noFill/>
              <a:ln w="12700">
                <a:solidFill>
                  <a:schemeClr val="tx1"/>
                </a:solidFill>
              </a:ln>
              <a:effectLst/>
            </c:spPr>
          </c:marker>
          <c:val>
            <c:numRef>
              <c:f>mram_output!$J$2:$J$10</c:f>
              <c:numCache>
                <c:formatCode>General</c:formatCode>
                <c:ptCount val="9"/>
                <c:pt idx="0">
                  <c:v>81.454753875732422</c:v>
                </c:pt>
                <c:pt idx="1">
                  <c:v>85.454753875732422</c:v>
                </c:pt>
                <c:pt idx="2">
                  <c:v>93.454753875732422</c:v>
                </c:pt>
                <c:pt idx="3">
                  <c:v>109.45475387573242</c:v>
                </c:pt>
                <c:pt idx="4">
                  <c:v>141.45475387573242</c:v>
                </c:pt>
                <c:pt idx="5">
                  <c:v>205.45475387573242</c:v>
                </c:pt>
                <c:pt idx="6">
                  <c:v>333.45475387573242</c:v>
                </c:pt>
                <c:pt idx="7">
                  <c:v>589.45475387573242</c:v>
                </c:pt>
                <c:pt idx="8">
                  <c:v>1101.4547538757324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3B-9945-A671-3A26BFA4B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778560"/>
        <c:axId val="81347600"/>
      </c:lineChart>
      <c:catAx>
        <c:axId val="69328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Data transfer size (bytes)</a:t>
                </a:r>
              </a:p>
            </c:rich>
          </c:tx>
          <c:layout>
            <c:manualLayout>
              <c:xMode val="edge"/>
              <c:yMode val="edge"/>
              <c:x val="0.25914490740740742"/>
              <c:y val="0.882651190476190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30480"/>
        <c:crosses val="autoZero"/>
        <c:auto val="1"/>
        <c:lblAlgn val="ctr"/>
        <c:lblOffset val="100"/>
        <c:noMultiLvlLbl val="0"/>
      </c:catAx>
      <c:valAx>
        <c:axId val="6933048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2060"/>
                    </a:solidFill>
                  </a:rPr>
                  <a:t>Bandwidth (MB/s</a:t>
                </a:r>
                <a:r>
                  <a:rPr lang="en-US" sz="1600" baseline="0">
                    <a:solidFill>
                      <a:srgbClr val="002060"/>
                    </a:solidFill>
                  </a:rPr>
                  <a:t>)</a:t>
                </a:r>
                <a:endParaRPr lang="en-US" sz="1600">
                  <a:solidFill>
                    <a:srgbClr val="00206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28800"/>
        <c:crosses val="autoZero"/>
        <c:crossBetween val="between"/>
      </c:valAx>
      <c:valAx>
        <c:axId val="81347600"/>
        <c:scaling>
          <c:logBase val="2"/>
          <c:orientation val="minMax"/>
          <c:max val="3200"/>
          <c:min val="32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B0F0"/>
                    </a:solidFill>
                  </a:rPr>
                  <a:t>Latency (cycles)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B0F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78560"/>
        <c:crosses val="max"/>
        <c:crossBetween val="between"/>
      </c:valAx>
      <c:catAx>
        <c:axId val="82778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34760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MRAM Write</a:t>
            </a:r>
          </a:p>
        </c:rich>
      </c:tx>
      <c:layout>
        <c:manualLayout>
          <c:xMode val="edge"/>
          <c:yMode val="edge"/>
          <c:x val="0.19185740740740742"/>
          <c:y val="7.9375000000000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035333333333335"/>
          <c:y val="7.7787499999999996E-2"/>
          <c:w val="0.6428118055555555"/>
          <c:h val="0.62704484126984128"/>
        </c:manualLayout>
      </c:layout>
      <c:lineChart>
        <c:grouping val="standard"/>
        <c:varyColors val="0"/>
        <c:ser>
          <c:idx val="0"/>
          <c:order val="1"/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02060"/>
              </a:solidFill>
              <a:ln w="25400">
                <a:solidFill>
                  <a:srgbClr val="002060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0.16639351851851852"/>
                  <c:y val="-7.7611111111111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65-7B46-9E1B-BF8C4A524AC9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mram_output!$H$2:$H$10</c:f>
              <c:numCache>
                <c:formatCode>General</c:formatCode>
                <c:ptCount val="9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</c:numCache>
            </c:numRef>
          </c:cat>
          <c:val>
            <c:numRef>
              <c:f>mram_output!$I$12:$I$20</c:f>
              <c:numCache>
                <c:formatCode>General</c:formatCode>
                <c:ptCount val="9"/>
                <c:pt idx="0">
                  <c:v>42.613595361292298</c:v>
                </c:pt>
                <c:pt idx="1">
                  <c:v>79.395901501917194</c:v>
                </c:pt>
                <c:pt idx="2">
                  <c:v>142.78620582327801</c:v>
                </c:pt>
                <c:pt idx="3">
                  <c:v>239.42629274140199</c:v>
                </c:pt>
                <c:pt idx="4">
                  <c:v>355.32904100304899</c:v>
                </c:pt>
                <c:pt idx="5">
                  <c:v>467.00485135758402</c:v>
                </c:pt>
                <c:pt idx="6">
                  <c:v>555.58425977613899</c:v>
                </c:pt>
                <c:pt idx="7">
                  <c:v>616.74851432736602</c:v>
                </c:pt>
                <c:pt idx="8">
                  <c:v>633.21991787156196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65-7B46-9E1B-BF8C4A524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328800"/>
        <c:axId val="69330480"/>
      </c:lineChart>
      <c:lineChart>
        <c:grouping val="standard"/>
        <c:varyColors val="0"/>
        <c:ser>
          <c:idx val="1"/>
          <c:order val="0"/>
          <c:tx>
            <c:v>Latency</c:v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</c:spPr>
          </c:marker>
          <c:val>
            <c:numRef>
              <c:f>mram_output!$G$12:$G$20</c:f>
              <c:numCache>
                <c:formatCode>General</c:formatCode>
                <c:ptCount val="9"/>
                <c:pt idx="0">
                  <c:v>65.706729888916016</c:v>
                </c:pt>
                <c:pt idx="1">
                  <c:v>70.532608032226563</c:v>
                </c:pt>
                <c:pt idx="2">
                  <c:v>78.438949584960938</c:v>
                </c:pt>
                <c:pt idx="3">
                  <c:v>93.556976318359375</c:v>
                </c:pt>
                <c:pt idx="4">
                  <c:v>126.080322265625</c:v>
                </c:pt>
                <c:pt idx="5">
                  <c:v>191.8609619140625</c:v>
                </c:pt>
                <c:pt idx="6">
                  <c:v>322.5433349609375</c:v>
                </c:pt>
                <c:pt idx="7">
                  <c:v>581.112060546875</c:v>
                </c:pt>
                <c:pt idx="8">
                  <c:v>1131.9921875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65-7B46-9E1B-BF8C4A524AC9}"/>
            </c:ext>
          </c:extLst>
        </c:ser>
        <c:ser>
          <c:idx val="2"/>
          <c:order val="2"/>
          <c:spPr>
            <a:ln w="158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x"/>
            <c:size val="12"/>
            <c:spPr>
              <a:noFill/>
              <a:ln w="12700">
                <a:solidFill>
                  <a:schemeClr val="tx1"/>
                </a:solidFill>
                <a:prstDash val="solid"/>
              </a:ln>
              <a:effectLst/>
            </c:spPr>
          </c:marker>
          <c:val>
            <c:numRef>
              <c:f>mram_output!$J$12:$J$20</c:f>
              <c:numCache>
                <c:formatCode>General</c:formatCode>
                <c:ptCount val="9"/>
                <c:pt idx="0">
                  <c:v>65.706729888916016</c:v>
                </c:pt>
                <c:pt idx="1">
                  <c:v>69.706729888916016</c:v>
                </c:pt>
                <c:pt idx="2">
                  <c:v>77.706729888916016</c:v>
                </c:pt>
                <c:pt idx="3">
                  <c:v>93.706729888916016</c:v>
                </c:pt>
                <c:pt idx="4">
                  <c:v>125.70672988891602</c:v>
                </c:pt>
                <c:pt idx="5">
                  <c:v>189.70672988891602</c:v>
                </c:pt>
                <c:pt idx="6">
                  <c:v>317.70672988891602</c:v>
                </c:pt>
                <c:pt idx="7">
                  <c:v>573.70672988891602</c:v>
                </c:pt>
                <c:pt idx="8">
                  <c:v>1085.706729888916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565-7B46-9E1B-BF8C4A524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778560"/>
        <c:axId val="81347600"/>
      </c:lineChart>
      <c:catAx>
        <c:axId val="69328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u="none" strike="noStrike" baseline="0">
                    <a:effectLst/>
                  </a:rPr>
                  <a:t>Data transfer </a:t>
                </a:r>
                <a:r>
                  <a:rPr lang="en-US" sz="1600"/>
                  <a:t>size (bytes)</a:t>
                </a:r>
              </a:p>
            </c:rich>
          </c:tx>
          <c:layout>
            <c:manualLayout>
              <c:xMode val="edge"/>
              <c:yMode val="edge"/>
              <c:x val="0.27031620370370368"/>
              <c:y val="0.883009920634920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30480"/>
        <c:crosses val="autoZero"/>
        <c:auto val="1"/>
        <c:lblAlgn val="ctr"/>
        <c:lblOffset val="100"/>
        <c:noMultiLvlLbl val="0"/>
      </c:catAx>
      <c:valAx>
        <c:axId val="6933048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2060"/>
                    </a:solidFill>
                  </a:rPr>
                  <a:t>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28800"/>
        <c:crosses val="autoZero"/>
        <c:crossBetween val="between"/>
      </c:valAx>
      <c:valAx>
        <c:axId val="81347600"/>
        <c:scaling>
          <c:logBase val="2"/>
          <c:orientation val="minMax"/>
          <c:max val="3200"/>
          <c:min val="32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B0F0"/>
                    </a:solidFill>
                  </a:rPr>
                  <a:t>Latency (cycles)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B0F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78560"/>
        <c:crosses val="max"/>
        <c:crossBetween val="between"/>
      </c:valAx>
      <c:catAx>
        <c:axId val="82778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34760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MRAM Read</a:t>
            </a:r>
          </a:p>
        </c:rich>
      </c:tx>
      <c:layout>
        <c:manualLayout>
          <c:xMode val="edge"/>
          <c:yMode val="edge"/>
          <c:x val="0.19185740740740742"/>
          <c:y val="8.23148148148148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035333333333335"/>
          <c:y val="7.7787499999999996E-2"/>
          <c:w val="0.63399236111111112"/>
          <c:h val="0.62914523809523815"/>
        </c:manualLayout>
      </c:layout>
      <c:lineChart>
        <c:grouping val="standard"/>
        <c:varyColors val="0"/>
        <c:ser>
          <c:idx val="0"/>
          <c:order val="1"/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02060"/>
              </a:solidFill>
              <a:ln w="25400">
                <a:solidFill>
                  <a:srgbClr val="002060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0.1605138888888889"/>
                  <c:y val="-7.2571428571428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3B-9945-A671-3A26BFA4B71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mram_output!$H$2:$H$10</c:f>
              <c:numCache>
                <c:formatCode>General</c:formatCode>
                <c:ptCount val="9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</c:numCache>
            </c:numRef>
          </c:cat>
          <c:val>
            <c:numRef>
              <c:f>mram_output!$I$2:$I$10</c:f>
              <c:numCache>
                <c:formatCode>General</c:formatCode>
                <c:ptCount val="9"/>
                <c:pt idx="0">
                  <c:v>34.3749120434601</c:v>
                </c:pt>
                <c:pt idx="1">
                  <c:v>63.742045576666499</c:v>
                </c:pt>
                <c:pt idx="2">
                  <c:v>113.018548279996</c:v>
                </c:pt>
                <c:pt idx="3">
                  <c:v>201.26563726414199</c:v>
                </c:pt>
                <c:pt idx="4">
                  <c:v>308.83454387671901</c:v>
                </c:pt>
                <c:pt idx="5">
                  <c:v>419.13999586001103</c:v>
                </c:pt>
                <c:pt idx="6">
                  <c:v>534.23818621831595</c:v>
                </c:pt>
                <c:pt idx="7">
                  <c:v>605.03038533425899</c:v>
                </c:pt>
                <c:pt idx="8">
                  <c:v>628.22637020046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3B-9945-A671-3A26BFA4B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328800"/>
        <c:axId val="69330480"/>
      </c:lineChart>
      <c:lineChart>
        <c:grouping val="standard"/>
        <c:varyColors val="0"/>
        <c:ser>
          <c:idx val="1"/>
          <c:order val="0"/>
          <c:tx>
            <c:v>Latency</c:v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</c:spPr>
          </c:marker>
          <c:val>
            <c:numRef>
              <c:f>mram_output!$G$2:$G$10</c:f>
              <c:numCache>
                <c:formatCode>General</c:formatCode>
                <c:ptCount val="9"/>
                <c:pt idx="0">
                  <c:v>81.454753875732422</c:v>
                </c:pt>
                <c:pt idx="1">
                  <c:v>87.854099273681641</c:v>
                </c:pt>
                <c:pt idx="2">
                  <c:v>99.098777770996094</c:v>
                </c:pt>
                <c:pt idx="3">
                  <c:v>111.29570007324219</c:v>
                </c:pt>
                <c:pt idx="4">
                  <c:v>145.06149291992188</c:v>
                </c:pt>
                <c:pt idx="5">
                  <c:v>213.77105712890625</c:v>
                </c:pt>
                <c:pt idx="6">
                  <c:v>335.430908203125</c:v>
                </c:pt>
                <c:pt idx="7">
                  <c:v>592.366943359375</c:v>
                </c:pt>
                <c:pt idx="8">
                  <c:v>1140.989990234375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3B-9945-A671-3A26BFA4B71B}"/>
            </c:ext>
          </c:extLst>
        </c:ser>
        <c:ser>
          <c:idx val="2"/>
          <c:order val="2"/>
          <c:spPr>
            <a:ln w="158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x"/>
            <c:size val="12"/>
            <c:spPr>
              <a:noFill/>
              <a:ln w="12700">
                <a:solidFill>
                  <a:schemeClr val="tx1"/>
                </a:solidFill>
              </a:ln>
              <a:effectLst/>
            </c:spPr>
          </c:marker>
          <c:val>
            <c:numRef>
              <c:f>mram_output!$J$2:$J$10</c:f>
              <c:numCache>
                <c:formatCode>General</c:formatCode>
                <c:ptCount val="9"/>
                <c:pt idx="0">
                  <c:v>81.454753875732422</c:v>
                </c:pt>
                <c:pt idx="1">
                  <c:v>85.454753875732422</c:v>
                </c:pt>
                <c:pt idx="2">
                  <c:v>93.454753875732422</c:v>
                </c:pt>
                <c:pt idx="3">
                  <c:v>109.45475387573242</c:v>
                </c:pt>
                <c:pt idx="4">
                  <c:v>141.45475387573242</c:v>
                </c:pt>
                <c:pt idx="5">
                  <c:v>205.45475387573242</c:v>
                </c:pt>
                <c:pt idx="6">
                  <c:v>333.45475387573242</c:v>
                </c:pt>
                <c:pt idx="7">
                  <c:v>589.45475387573242</c:v>
                </c:pt>
                <c:pt idx="8">
                  <c:v>1101.4547538757324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3B-9945-A671-3A26BFA4B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778560"/>
        <c:axId val="81347600"/>
      </c:lineChart>
      <c:catAx>
        <c:axId val="69328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Data transfer size (bytes)</a:t>
                </a:r>
              </a:p>
            </c:rich>
          </c:tx>
          <c:layout>
            <c:manualLayout>
              <c:xMode val="edge"/>
              <c:yMode val="edge"/>
              <c:x val="0.25914490740740742"/>
              <c:y val="0.882651190476190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30480"/>
        <c:crosses val="autoZero"/>
        <c:auto val="1"/>
        <c:lblAlgn val="ctr"/>
        <c:lblOffset val="100"/>
        <c:noMultiLvlLbl val="0"/>
      </c:catAx>
      <c:valAx>
        <c:axId val="6933048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2060"/>
                    </a:solidFill>
                  </a:rPr>
                  <a:t>Bandwidth (MB/s</a:t>
                </a:r>
                <a:r>
                  <a:rPr lang="en-US" sz="1600" baseline="0">
                    <a:solidFill>
                      <a:srgbClr val="002060"/>
                    </a:solidFill>
                  </a:rPr>
                  <a:t>)</a:t>
                </a:r>
                <a:endParaRPr lang="en-US" sz="1600">
                  <a:solidFill>
                    <a:srgbClr val="00206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28800"/>
        <c:crosses val="autoZero"/>
        <c:crossBetween val="between"/>
      </c:valAx>
      <c:valAx>
        <c:axId val="81347600"/>
        <c:scaling>
          <c:logBase val="2"/>
          <c:orientation val="minMax"/>
          <c:max val="3200"/>
          <c:min val="32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B0F0"/>
                    </a:solidFill>
                  </a:rPr>
                  <a:t>Latency (cycles)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B0F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78560"/>
        <c:crosses val="max"/>
        <c:crossBetween val="between"/>
      </c:valAx>
      <c:catAx>
        <c:axId val="82778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34760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MRAM Write</a:t>
            </a:r>
          </a:p>
        </c:rich>
      </c:tx>
      <c:layout>
        <c:manualLayout>
          <c:xMode val="edge"/>
          <c:yMode val="edge"/>
          <c:x val="0.19185740740740742"/>
          <c:y val="7.9375000000000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035333333333335"/>
          <c:y val="7.7787499999999996E-2"/>
          <c:w val="0.6428118055555555"/>
          <c:h val="0.62704484126984128"/>
        </c:manualLayout>
      </c:layout>
      <c:lineChart>
        <c:grouping val="standard"/>
        <c:varyColors val="0"/>
        <c:ser>
          <c:idx val="0"/>
          <c:order val="1"/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02060"/>
              </a:solidFill>
              <a:ln w="25400">
                <a:solidFill>
                  <a:srgbClr val="002060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0.16639351851851852"/>
                  <c:y val="-7.7611111111111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65-7B46-9E1B-BF8C4A524AC9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mram_output!$H$2:$H$10</c:f>
              <c:numCache>
                <c:formatCode>General</c:formatCode>
                <c:ptCount val="9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</c:numCache>
            </c:numRef>
          </c:cat>
          <c:val>
            <c:numRef>
              <c:f>mram_output!$I$12:$I$20</c:f>
              <c:numCache>
                <c:formatCode>General</c:formatCode>
                <c:ptCount val="9"/>
                <c:pt idx="0">
                  <c:v>42.613595361292298</c:v>
                </c:pt>
                <c:pt idx="1">
                  <c:v>79.395901501917194</c:v>
                </c:pt>
                <c:pt idx="2">
                  <c:v>142.78620582327801</c:v>
                </c:pt>
                <c:pt idx="3">
                  <c:v>239.42629274140199</c:v>
                </c:pt>
                <c:pt idx="4">
                  <c:v>355.32904100304899</c:v>
                </c:pt>
                <c:pt idx="5">
                  <c:v>467.00485135758402</c:v>
                </c:pt>
                <c:pt idx="6">
                  <c:v>555.58425977613899</c:v>
                </c:pt>
                <c:pt idx="7">
                  <c:v>616.74851432736602</c:v>
                </c:pt>
                <c:pt idx="8">
                  <c:v>633.21991787156196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65-7B46-9E1B-BF8C4A524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328800"/>
        <c:axId val="69330480"/>
      </c:lineChart>
      <c:lineChart>
        <c:grouping val="standard"/>
        <c:varyColors val="0"/>
        <c:ser>
          <c:idx val="1"/>
          <c:order val="0"/>
          <c:tx>
            <c:v>Latency</c:v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</c:spPr>
          </c:marker>
          <c:val>
            <c:numRef>
              <c:f>mram_output!$G$12:$G$20</c:f>
              <c:numCache>
                <c:formatCode>General</c:formatCode>
                <c:ptCount val="9"/>
                <c:pt idx="0">
                  <c:v>65.706729888916016</c:v>
                </c:pt>
                <c:pt idx="1">
                  <c:v>70.532608032226563</c:v>
                </c:pt>
                <c:pt idx="2">
                  <c:v>78.438949584960938</c:v>
                </c:pt>
                <c:pt idx="3">
                  <c:v>93.556976318359375</c:v>
                </c:pt>
                <c:pt idx="4">
                  <c:v>126.080322265625</c:v>
                </c:pt>
                <c:pt idx="5">
                  <c:v>191.8609619140625</c:v>
                </c:pt>
                <c:pt idx="6">
                  <c:v>322.5433349609375</c:v>
                </c:pt>
                <c:pt idx="7">
                  <c:v>581.112060546875</c:v>
                </c:pt>
                <c:pt idx="8">
                  <c:v>1131.9921875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65-7B46-9E1B-BF8C4A524AC9}"/>
            </c:ext>
          </c:extLst>
        </c:ser>
        <c:ser>
          <c:idx val="2"/>
          <c:order val="2"/>
          <c:spPr>
            <a:ln w="158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x"/>
            <c:size val="12"/>
            <c:spPr>
              <a:noFill/>
              <a:ln w="12700">
                <a:solidFill>
                  <a:schemeClr val="tx1"/>
                </a:solidFill>
                <a:prstDash val="solid"/>
              </a:ln>
              <a:effectLst/>
            </c:spPr>
          </c:marker>
          <c:val>
            <c:numRef>
              <c:f>mram_output!$J$12:$J$20</c:f>
              <c:numCache>
                <c:formatCode>General</c:formatCode>
                <c:ptCount val="9"/>
                <c:pt idx="0">
                  <c:v>65.706729888916016</c:v>
                </c:pt>
                <c:pt idx="1">
                  <c:v>69.706729888916016</c:v>
                </c:pt>
                <c:pt idx="2">
                  <c:v>77.706729888916016</c:v>
                </c:pt>
                <c:pt idx="3">
                  <c:v>93.706729888916016</c:v>
                </c:pt>
                <c:pt idx="4">
                  <c:v>125.70672988891602</c:v>
                </c:pt>
                <c:pt idx="5">
                  <c:v>189.70672988891602</c:v>
                </c:pt>
                <c:pt idx="6">
                  <c:v>317.70672988891602</c:v>
                </c:pt>
                <c:pt idx="7">
                  <c:v>573.70672988891602</c:v>
                </c:pt>
                <c:pt idx="8">
                  <c:v>1085.706729888916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565-7B46-9E1B-BF8C4A524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778560"/>
        <c:axId val="81347600"/>
      </c:lineChart>
      <c:catAx>
        <c:axId val="69328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u="none" strike="noStrike" baseline="0">
                    <a:effectLst/>
                  </a:rPr>
                  <a:t>Data transfer </a:t>
                </a:r>
                <a:r>
                  <a:rPr lang="en-US" sz="1600"/>
                  <a:t>size (bytes)</a:t>
                </a:r>
              </a:p>
            </c:rich>
          </c:tx>
          <c:layout>
            <c:manualLayout>
              <c:xMode val="edge"/>
              <c:yMode val="edge"/>
              <c:x val="0.27031620370370368"/>
              <c:y val="0.883009920634920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30480"/>
        <c:crosses val="autoZero"/>
        <c:auto val="1"/>
        <c:lblAlgn val="ctr"/>
        <c:lblOffset val="100"/>
        <c:noMultiLvlLbl val="0"/>
      </c:catAx>
      <c:valAx>
        <c:axId val="6933048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2060"/>
                    </a:solidFill>
                  </a:rPr>
                  <a:t>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28800"/>
        <c:crosses val="autoZero"/>
        <c:crossBetween val="between"/>
      </c:valAx>
      <c:valAx>
        <c:axId val="81347600"/>
        <c:scaling>
          <c:logBase val="2"/>
          <c:orientation val="minMax"/>
          <c:max val="3200"/>
          <c:min val="32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B0F0"/>
                    </a:solidFill>
                  </a:rPr>
                  <a:t>Latency (cycles)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B0F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78560"/>
        <c:crosses val="max"/>
        <c:crossBetween val="between"/>
      </c:valAx>
      <c:catAx>
        <c:axId val="82778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34760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MRAM Read</a:t>
            </a:r>
          </a:p>
        </c:rich>
      </c:tx>
      <c:layout>
        <c:manualLayout>
          <c:xMode val="edge"/>
          <c:yMode val="edge"/>
          <c:x val="0.19185740740740742"/>
          <c:y val="8.23148148148148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035333333333335"/>
          <c:y val="7.7787499999999996E-2"/>
          <c:w val="0.63399236111111112"/>
          <c:h val="0.62914523809523815"/>
        </c:manualLayout>
      </c:layout>
      <c:lineChart>
        <c:grouping val="standard"/>
        <c:varyColors val="0"/>
        <c:ser>
          <c:idx val="0"/>
          <c:order val="1"/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02060"/>
              </a:solidFill>
              <a:ln w="25400">
                <a:solidFill>
                  <a:srgbClr val="002060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0.1605138888888889"/>
                  <c:y val="-7.2571428571428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3B-9945-A671-3A26BFA4B71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mram_output!$H$2:$H$10</c:f>
              <c:numCache>
                <c:formatCode>General</c:formatCode>
                <c:ptCount val="9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</c:numCache>
            </c:numRef>
          </c:cat>
          <c:val>
            <c:numRef>
              <c:f>mram_output!$I$2:$I$10</c:f>
              <c:numCache>
                <c:formatCode>General</c:formatCode>
                <c:ptCount val="9"/>
                <c:pt idx="0">
                  <c:v>34.3749120434601</c:v>
                </c:pt>
                <c:pt idx="1">
                  <c:v>63.742045576666499</c:v>
                </c:pt>
                <c:pt idx="2">
                  <c:v>113.018548279996</c:v>
                </c:pt>
                <c:pt idx="3">
                  <c:v>201.26563726414199</c:v>
                </c:pt>
                <c:pt idx="4">
                  <c:v>308.83454387671901</c:v>
                </c:pt>
                <c:pt idx="5">
                  <c:v>419.13999586001103</c:v>
                </c:pt>
                <c:pt idx="6">
                  <c:v>534.23818621831595</c:v>
                </c:pt>
                <c:pt idx="7">
                  <c:v>605.03038533425899</c:v>
                </c:pt>
                <c:pt idx="8">
                  <c:v>628.22637020046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3B-9945-A671-3A26BFA4B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328800"/>
        <c:axId val="69330480"/>
      </c:lineChart>
      <c:lineChart>
        <c:grouping val="standard"/>
        <c:varyColors val="0"/>
        <c:ser>
          <c:idx val="1"/>
          <c:order val="0"/>
          <c:tx>
            <c:v>Latency</c:v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</c:spPr>
          </c:marker>
          <c:val>
            <c:numRef>
              <c:f>mram_output!$G$2:$G$10</c:f>
              <c:numCache>
                <c:formatCode>General</c:formatCode>
                <c:ptCount val="9"/>
                <c:pt idx="0">
                  <c:v>81.454753875732422</c:v>
                </c:pt>
                <c:pt idx="1">
                  <c:v>87.854099273681641</c:v>
                </c:pt>
                <c:pt idx="2">
                  <c:v>99.098777770996094</c:v>
                </c:pt>
                <c:pt idx="3">
                  <c:v>111.29570007324219</c:v>
                </c:pt>
                <c:pt idx="4">
                  <c:v>145.06149291992188</c:v>
                </c:pt>
                <c:pt idx="5">
                  <c:v>213.77105712890625</c:v>
                </c:pt>
                <c:pt idx="6">
                  <c:v>335.430908203125</c:v>
                </c:pt>
                <c:pt idx="7">
                  <c:v>592.366943359375</c:v>
                </c:pt>
                <c:pt idx="8">
                  <c:v>1140.989990234375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3B-9945-A671-3A26BFA4B71B}"/>
            </c:ext>
          </c:extLst>
        </c:ser>
        <c:ser>
          <c:idx val="2"/>
          <c:order val="2"/>
          <c:spPr>
            <a:ln w="158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x"/>
            <c:size val="12"/>
            <c:spPr>
              <a:noFill/>
              <a:ln w="12700">
                <a:solidFill>
                  <a:schemeClr val="tx1"/>
                </a:solidFill>
              </a:ln>
              <a:effectLst/>
            </c:spPr>
          </c:marker>
          <c:val>
            <c:numRef>
              <c:f>mram_output!$J$2:$J$10</c:f>
              <c:numCache>
                <c:formatCode>General</c:formatCode>
                <c:ptCount val="9"/>
                <c:pt idx="0">
                  <c:v>81.454753875732422</c:v>
                </c:pt>
                <c:pt idx="1">
                  <c:v>85.454753875732422</c:v>
                </c:pt>
                <c:pt idx="2">
                  <c:v>93.454753875732422</c:v>
                </c:pt>
                <c:pt idx="3">
                  <c:v>109.45475387573242</c:v>
                </c:pt>
                <c:pt idx="4">
                  <c:v>141.45475387573242</c:v>
                </c:pt>
                <c:pt idx="5">
                  <c:v>205.45475387573242</c:v>
                </c:pt>
                <c:pt idx="6">
                  <c:v>333.45475387573242</c:v>
                </c:pt>
                <c:pt idx="7">
                  <c:v>589.45475387573242</c:v>
                </c:pt>
                <c:pt idx="8">
                  <c:v>1101.4547538757324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3B-9945-A671-3A26BFA4B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778560"/>
        <c:axId val="81347600"/>
      </c:lineChart>
      <c:catAx>
        <c:axId val="69328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Data transfer size (bytes)</a:t>
                </a:r>
              </a:p>
            </c:rich>
          </c:tx>
          <c:layout>
            <c:manualLayout>
              <c:xMode val="edge"/>
              <c:yMode val="edge"/>
              <c:x val="0.25914490740740742"/>
              <c:y val="0.882651190476190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30480"/>
        <c:crosses val="autoZero"/>
        <c:auto val="1"/>
        <c:lblAlgn val="ctr"/>
        <c:lblOffset val="100"/>
        <c:noMultiLvlLbl val="0"/>
      </c:catAx>
      <c:valAx>
        <c:axId val="6933048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2060"/>
                    </a:solidFill>
                  </a:rPr>
                  <a:t>Bandwidth (MB/s</a:t>
                </a:r>
                <a:r>
                  <a:rPr lang="en-US" sz="1600" baseline="0">
                    <a:solidFill>
                      <a:srgbClr val="002060"/>
                    </a:solidFill>
                  </a:rPr>
                  <a:t>)</a:t>
                </a:r>
                <a:endParaRPr lang="en-US" sz="1600">
                  <a:solidFill>
                    <a:srgbClr val="00206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28800"/>
        <c:crosses val="autoZero"/>
        <c:crossBetween val="between"/>
      </c:valAx>
      <c:valAx>
        <c:axId val="81347600"/>
        <c:scaling>
          <c:logBase val="2"/>
          <c:orientation val="minMax"/>
          <c:max val="3200"/>
          <c:min val="32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B0F0"/>
                    </a:solidFill>
                  </a:rPr>
                  <a:t>Latency (cycles)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B0F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78560"/>
        <c:crosses val="max"/>
        <c:crossBetween val="between"/>
      </c:valAx>
      <c:catAx>
        <c:axId val="82778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34760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MRAM Write</a:t>
            </a:r>
          </a:p>
        </c:rich>
      </c:tx>
      <c:layout>
        <c:manualLayout>
          <c:xMode val="edge"/>
          <c:yMode val="edge"/>
          <c:x val="0.19185740740740742"/>
          <c:y val="7.9375000000000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035333333333335"/>
          <c:y val="7.7787499999999996E-2"/>
          <c:w val="0.6428118055555555"/>
          <c:h val="0.62704484126984128"/>
        </c:manualLayout>
      </c:layout>
      <c:lineChart>
        <c:grouping val="standard"/>
        <c:varyColors val="0"/>
        <c:ser>
          <c:idx val="0"/>
          <c:order val="1"/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02060"/>
              </a:solidFill>
              <a:ln w="25400">
                <a:solidFill>
                  <a:srgbClr val="002060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0.16639351851851852"/>
                  <c:y val="-7.7611111111111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65-7B46-9E1B-BF8C4A524AC9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mram_output!$H$2:$H$10</c:f>
              <c:numCache>
                <c:formatCode>General</c:formatCode>
                <c:ptCount val="9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</c:numCache>
            </c:numRef>
          </c:cat>
          <c:val>
            <c:numRef>
              <c:f>mram_output!$I$12:$I$20</c:f>
              <c:numCache>
                <c:formatCode>General</c:formatCode>
                <c:ptCount val="9"/>
                <c:pt idx="0">
                  <c:v>42.613595361292298</c:v>
                </c:pt>
                <c:pt idx="1">
                  <c:v>79.395901501917194</c:v>
                </c:pt>
                <c:pt idx="2">
                  <c:v>142.78620582327801</c:v>
                </c:pt>
                <c:pt idx="3">
                  <c:v>239.42629274140199</c:v>
                </c:pt>
                <c:pt idx="4">
                  <c:v>355.32904100304899</c:v>
                </c:pt>
                <c:pt idx="5">
                  <c:v>467.00485135758402</c:v>
                </c:pt>
                <c:pt idx="6">
                  <c:v>555.58425977613899</c:v>
                </c:pt>
                <c:pt idx="7">
                  <c:v>616.74851432736602</c:v>
                </c:pt>
                <c:pt idx="8">
                  <c:v>633.21991787156196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65-7B46-9E1B-BF8C4A524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328800"/>
        <c:axId val="69330480"/>
      </c:lineChart>
      <c:lineChart>
        <c:grouping val="standard"/>
        <c:varyColors val="0"/>
        <c:ser>
          <c:idx val="1"/>
          <c:order val="0"/>
          <c:tx>
            <c:v>Latency</c:v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</c:spPr>
          </c:marker>
          <c:val>
            <c:numRef>
              <c:f>mram_output!$G$12:$G$20</c:f>
              <c:numCache>
                <c:formatCode>General</c:formatCode>
                <c:ptCount val="9"/>
                <c:pt idx="0">
                  <c:v>65.706729888916016</c:v>
                </c:pt>
                <c:pt idx="1">
                  <c:v>70.532608032226563</c:v>
                </c:pt>
                <c:pt idx="2">
                  <c:v>78.438949584960938</c:v>
                </c:pt>
                <c:pt idx="3">
                  <c:v>93.556976318359375</c:v>
                </c:pt>
                <c:pt idx="4">
                  <c:v>126.080322265625</c:v>
                </c:pt>
                <c:pt idx="5">
                  <c:v>191.8609619140625</c:v>
                </c:pt>
                <c:pt idx="6">
                  <c:v>322.5433349609375</c:v>
                </c:pt>
                <c:pt idx="7">
                  <c:v>581.112060546875</c:v>
                </c:pt>
                <c:pt idx="8">
                  <c:v>1131.9921875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65-7B46-9E1B-BF8C4A524AC9}"/>
            </c:ext>
          </c:extLst>
        </c:ser>
        <c:ser>
          <c:idx val="2"/>
          <c:order val="2"/>
          <c:spPr>
            <a:ln w="158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x"/>
            <c:size val="12"/>
            <c:spPr>
              <a:noFill/>
              <a:ln w="12700">
                <a:solidFill>
                  <a:schemeClr val="tx1"/>
                </a:solidFill>
                <a:prstDash val="solid"/>
              </a:ln>
              <a:effectLst/>
            </c:spPr>
          </c:marker>
          <c:val>
            <c:numRef>
              <c:f>mram_output!$J$12:$J$20</c:f>
              <c:numCache>
                <c:formatCode>General</c:formatCode>
                <c:ptCount val="9"/>
                <c:pt idx="0">
                  <c:v>65.706729888916016</c:v>
                </c:pt>
                <c:pt idx="1">
                  <c:v>69.706729888916016</c:v>
                </c:pt>
                <c:pt idx="2">
                  <c:v>77.706729888916016</c:v>
                </c:pt>
                <c:pt idx="3">
                  <c:v>93.706729888916016</c:v>
                </c:pt>
                <c:pt idx="4">
                  <c:v>125.70672988891602</c:v>
                </c:pt>
                <c:pt idx="5">
                  <c:v>189.70672988891602</c:v>
                </c:pt>
                <c:pt idx="6">
                  <c:v>317.70672988891602</c:v>
                </c:pt>
                <c:pt idx="7">
                  <c:v>573.70672988891602</c:v>
                </c:pt>
                <c:pt idx="8">
                  <c:v>1085.706729888916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565-7B46-9E1B-BF8C4A524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778560"/>
        <c:axId val="81347600"/>
      </c:lineChart>
      <c:catAx>
        <c:axId val="69328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u="none" strike="noStrike" baseline="0">
                    <a:effectLst/>
                  </a:rPr>
                  <a:t>Data transfer </a:t>
                </a:r>
                <a:r>
                  <a:rPr lang="en-US" sz="1600"/>
                  <a:t>size (bytes)</a:t>
                </a:r>
              </a:p>
            </c:rich>
          </c:tx>
          <c:layout>
            <c:manualLayout>
              <c:xMode val="edge"/>
              <c:yMode val="edge"/>
              <c:x val="0.27031620370370368"/>
              <c:y val="0.883009920634920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30480"/>
        <c:crosses val="autoZero"/>
        <c:auto val="1"/>
        <c:lblAlgn val="ctr"/>
        <c:lblOffset val="100"/>
        <c:noMultiLvlLbl val="0"/>
      </c:catAx>
      <c:valAx>
        <c:axId val="6933048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2060"/>
                    </a:solidFill>
                  </a:rPr>
                  <a:t>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28800"/>
        <c:crosses val="autoZero"/>
        <c:crossBetween val="between"/>
      </c:valAx>
      <c:valAx>
        <c:axId val="81347600"/>
        <c:scaling>
          <c:logBase val="2"/>
          <c:orientation val="minMax"/>
          <c:max val="3200"/>
          <c:min val="32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B0F0"/>
                    </a:solidFill>
                  </a:rPr>
                  <a:t>Latency (cycles)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B0F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78560"/>
        <c:crosses val="max"/>
        <c:crossBetween val="between"/>
      </c:valAx>
      <c:catAx>
        <c:axId val="82778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34760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57948965350886"/>
          <c:y val="5.207888888888889E-2"/>
          <c:w val="0.78103602749875078"/>
          <c:h val="0.72228928571428574"/>
        </c:manualLayout>
      </c:layout>
      <c:lineChart>
        <c:grouping val="standard"/>
        <c:varyColors val="0"/>
        <c:ser>
          <c:idx val="1"/>
          <c:order val="0"/>
          <c:tx>
            <c:strRef>
              <c:f>'cpudpu_output (6)'!$V$32</c:f>
              <c:strCache>
                <c:ptCount val="1"/>
                <c:pt idx="0">
                  <c:v>CPU-DPU (serial)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2.1207886646045291E-3"/>
                  <c:y val="-5.6716666666666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06-2847-B5AF-7B217FFF7B0A}"/>
                </c:ext>
              </c:extLst>
            </c:dLbl>
            <c:numFmt formatCode="#,##0.00" sourceLinked="0"/>
            <c:spPr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'cpudpu_output (6)'!$U$33:$U$39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'cpudpu_output (6)'!$V$33:$V$39</c:f>
              <c:numCache>
                <c:formatCode>General</c:formatCode>
                <c:ptCount val="7"/>
                <c:pt idx="0">
                  <c:v>0.33247700000000002</c:v>
                </c:pt>
                <c:pt idx="1">
                  <c:v>0.33347300000000002</c:v>
                </c:pt>
                <c:pt idx="2">
                  <c:v>0.33201199999999997</c:v>
                </c:pt>
                <c:pt idx="3">
                  <c:v>0.33126800000000001</c:v>
                </c:pt>
                <c:pt idx="4">
                  <c:v>0.302512</c:v>
                </c:pt>
                <c:pt idx="5">
                  <c:v>0.300481</c:v>
                </c:pt>
                <c:pt idx="6">
                  <c:v>0.27370800000000001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06-2847-B5AF-7B217FFF7B0A}"/>
            </c:ext>
          </c:extLst>
        </c:ser>
        <c:ser>
          <c:idx val="2"/>
          <c:order val="1"/>
          <c:tx>
            <c:strRef>
              <c:f>'cpudpu_output (6)'!$W$32</c:f>
              <c:strCache>
                <c:ptCount val="1"/>
                <c:pt idx="0">
                  <c:v>DPU-CPU (serial)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25400">
                <a:solidFill>
                  <a:srgbClr val="002060"/>
                </a:solidFill>
              </a:ln>
              <a:effectLst/>
            </c:spPr>
          </c:marker>
          <c:dPt>
            <c:idx val="34"/>
            <c:marker>
              <c:symbol val="circle"/>
              <c:size val="10"/>
              <c:spPr>
                <a:solidFill>
                  <a:srgbClr val="002060"/>
                </a:solidFill>
                <a:ln w="25400">
                  <a:solidFill>
                    <a:srgbClr val="00206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206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06-2847-B5AF-7B217FFF7B0A}"/>
              </c:ext>
            </c:extLst>
          </c:dPt>
          <c:dLbls>
            <c:dLbl>
              <c:idx val="6"/>
              <c:layout>
                <c:manualLayout>
                  <c:x val="-2.1320455046503618E-3"/>
                  <c:y val="-1.2186111111111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C06-2847-B5AF-7B217FFF7B0A}"/>
                </c:ext>
              </c:extLst>
            </c:dLbl>
            <c:numFmt formatCode="#,##0.00" sourceLinked="0"/>
            <c:spPr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'cpudpu_output (6)'!$U$33:$U$39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'cpudpu_output (6)'!$W$33:$W$39</c:f>
              <c:numCache>
                <c:formatCode>General</c:formatCode>
                <c:ptCount val="7"/>
                <c:pt idx="0">
                  <c:v>0.122087</c:v>
                </c:pt>
                <c:pt idx="1">
                  <c:v>0.12213499999999999</c:v>
                </c:pt>
                <c:pt idx="2">
                  <c:v>0.12211900000000001</c:v>
                </c:pt>
                <c:pt idx="3">
                  <c:v>0.122109</c:v>
                </c:pt>
                <c:pt idx="4">
                  <c:v>0.114958</c:v>
                </c:pt>
                <c:pt idx="5">
                  <c:v>0.11515499999999999</c:v>
                </c:pt>
                <c:pt idx="6">
                  <c:v>0.11561100000000001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C06-2847-B5AF-7B217FFF7B0A}"/>
            </c:ext>
          </c:extLst>
        </c:ser>
        <c:ser>
          <c:idx val="0"/>
          <c:order val="2"/>
          <c:tx>
            <c:strRef>
              <c:f>'cpudpu_output (6)'!$X$32</c:f>
              <c:strCache>
                <c:ptCount val="1"/>
                <c:pt idx="0">
                  <c:v>CPU-DPU (parallel)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dash"/>
              <a:round/>
            </a:ln>
            <a:effectLst/>
          </c:spPr>
          <c:marker>
            <c:symbol val="squar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F0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2.1990669984605837E-3"/>
                  <c:y val="-1.8038492063492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C06-2847-B5AF-7B217FFF7B0A}"/>
                </c:ext>
              </c:extLst>
            </c:dLbl>
            <c:numFmt formatCode="#,##0.00" sourceLinked="0"/>
            <c:spPr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'cpudpu_output (6)'!$U$33:$U$39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'cpudpu_output (6)'!$X$33:$X$39</c:f>
              <c:numCache>
                <c:formatCode>General</c:formatCode>
                <c:ptCount val="7"/>
                <c:pt idx="0">
                  <c:v>0.33203700000000003</c:v>
                </c:pt>
                <c:pt idx="1">
                  <c:v>0.54059000000000001</c:v>
                </c:pt>
                <c:pt idx="2">
                  <c:v>0.73244699999999996</c:v>
                </c:pt>
                <c:pt idx="3">
                  <c:v>0.87673100000000004</c:v>
                </c:pt>
                <c:pt idx="4">
                  <c:v>1.810935</c:v>
                </c:pt>
                <c:pt idx="5">
                  <c:v>4.2348889999999999</c:v>
                </c:pt>
                <c:pt idx="6">
                  <c:v>6.682779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C06-2847-B5AF-7B217FFF7B0A}"/>
            </c:ext>
          </c:extLst>
        </c:ser>
        <c:ser>
          <c:idx val="3"/>
          <c:order val="3"/>
          <c:tx>
            <c:strRef>
              <c:f>'cpudpu_output (6)'!$Y$32</c:f>
              <c:strCache>
                <c:ptCount val="1"/>
                <c:pt idx="0">
                  <c:v>DPU-CPU (parallel)</c:v>
                </c:pt>
              </c:strCache>
            </c:strRef>
          </c:tx>
          <c:spPr>
            <a:ln w="28575" cap="rnd">
              <a:solidFill>
                <a:srgbClr val="002060"/>
              </a:solidFill>
              <a:prstDash val="dash"/>
              <a:round/>
            </a:ln>
            <a:effectLst/>
          </c:spPr>
          <c:marker>
            <c:symbol val="circ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2.1990669984605837E-3"/>
                  <c:y val="5.058968253968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C06-2847-B5AF-7B217FFF7B0A}"/>
                </c:ext>
              </c:extLst>
            </c:dLbl>
            <c:numFmt formatCode="#,##0.00" sourceLinked="0"/>
            <c:spPr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'cpudpu_output (6)'!$U$33:$U$39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'cpudpu_output (6)'!$Y$33:$Y$39</c:f>
              <c:numCache>
                <c:formatCode>General</c:formatCode>
                <c:ptCount val="7"/>
                <c:pt idx="0">
                  <c:v>0.12227</c:v>
                </c:pt>
                <c:pt idx="1">
                  <c:v>0.225214</c:v>
                </c:pt>
                <c:pt idx="2">
                  <c:v>0.42436800000000002</c:v>
                </c:pt>
                <c:pt idx="3">
                  <c:v>0.63153499999999996</c:v>
                </c:pt>
                <c:pt idx="4">
                  <c:v>1.4963979999999999</c:v>
                </c:pt>
                <c:pt idx="5">
                  <c:v>3.1702340000000002</c:v>
                </c:pt>
                <c:pt idx="6">
                  <c:v>4.7395189999999996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4C06-2847-B5AF-7B217FFF7B0A}"/>
            </c:ext>
          </c:extLst>
        </c:ser>
        <c:ser>
          <c:idx val="4"/>
          <c:order val="4"/>
          <c:tx>
            <c:strRef>
              <c:f>'cpudpu_output (6)'!$Z$32</c:f>
              <c:strCache>
                <c:ptCount val="1"/>
                <c:pt idx="0">
                  <c:v>CPU-DPU (broadcast)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2.1659892069417642E-3"/>
                  <c:y val="-1.0079365079365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C06-2847-B5AF-7B217FFF7B0A}"/>
                </c:ext>
              </c:extLst>
            </c:dLbl>
            <c:numFmt formatCode="#,##0.00" sourceLinked="0"/>
            <c:spPr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'cpudpu_output (6)'!$U$33:$U$39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</c:numCache>
            </c:numRef>
          </c:cat>
          <c:val>
            <c:numRef>
              <c:f>'cpudpu_output (6)'!$Z$33:$Z$39</c:f>
              <c:numCache>
                <c:formatCode>General</c:formatCode>
                <c:ptCount val="7"/>
                <c:pt idx="0">
                  <c:v>0.332812</c:v>
                </c:pt>
                <c:pt idx="1">
                  <c:v>0.66767799999999999</c:v>
                </c:pt>
                <c:pt idx="2">
                  <c:v>1.35345</c:v>
                </c:pt>
                <c:pt idx="3">
                  <c:v>2.5642670000000001</c:v>
                </c:pt>
                <c:pt idx="4">
                  <c:v>5.0996030000000001</c:v>
                </c:pt>
                <c:pt idx="5">
                  <c:v>10.14317</c:v>
                </c:pt>
                <c:pt idx="6">
                  <c:v>16.884644999999999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4C06-2847-B5AF-7B217FFF7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8528383"/>
        <c:axId val="1598601583"/>
      </c:lineChart>
      <c:catAx>
        <c:axId val="15985283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#DPUs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601583"/>
        <c:crossesAt val="1.0000000000000004E-5"/>
        <c:auto val="1"/>
        <c:lblAlgn val="ctr"/>
        <c:lblOffset val="100"/>
        <c:noMultiLvlLbl val="0"/>
      </c:catAx>
      <c:valAx>
        <c:axId val="1598601583"/>
        <c:scaling>
          <c:logBase val="2"/>
          <c:orientation val="minMax"/>
          <c:max val="28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Sustained CPU-DPU Bandwidth</a:t>
                </a:r>
              </a:p>
              <a:p>
                <a:pPr>
                  <a:defRPr sz="1400"/>
                </a:pPr>
                <a:r>
                  <a:rPr lang="en-US" sz="1400"/>
                  <a:t>(GB/s, log scale)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528383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20092248315787661"/>
          <c:y val="9.2460317460317466E-5"/>
          <c:w val="0.54512079195506546"/>
          <c:h val="0.1861523809523809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MRAM Read</a:t>
            </a:r>
          </a:p>
        </c:rich>
      </c:tx>
      <c:layout>
        <c:manualLayout>
          <c:xMode val="edge"/>
          <c:yMode val="edge"/>
          <c:x val="0.19185740740740742"/>
          <c:y val="8.23148148148148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035333333333335"/>
          <c:y val="7.7787499999999996E-2"/>
          <c:w val="0.63399236111111112"/>
          <c:h val="0.62914523809523815"/>
        </c:manualLayout>
      </c:layout>
      <c:lineChart>
        <c:grouping val="standard"/>
        <c:varyColors val="0"/>
        <c:ser>
          <c:idx val="0"/>
          <c:order val="1"/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02060"/>
              </a:solidFill>
              <a:ln w="25400">
                <a:solidFill>
                  <a:srgbClr val="002060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0.1605138888888889"/>
                  <c:y val="-7.2571428571428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3B-9945-A671-3A26BFA4B71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mram_output!$H$2:$H$10</c:f>
              <c:numCache>
                <c:formatCode>General</c:formatCode>
                <c:ptCount val="9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</c:numCache>
            </c:numRef>
          </c:cat>
          <c:val>
            <c:numRef>
              <c:f>mram_output!$I$2:$I$10</c:f>
              <c:numCache>
                <c:formatCode>General</c:formatCode>
                <c:ptCount val="9"/>
                <c:pt idx="0">
                  <c:v>34.3749120434601</c:v>
                </c:pt>
                <c:pt idx="1">
                  <c:v>63.742045576666499</c:v>
                </c:pt>
                <c:pt idx="2">
                  <c:v>113.018548279996</c:v>
                </c:pt>
                <c:pt idx="3">
                  <c:v>201.26563726414199</c:v>
                </c:pt>
                <c:pt idx="4">
                  <c:v>308.83454387671901</c:v>
                </c:pt>
                <c:pt idx="5">
                  <c:v>419.13999586001103</c:v>
                </c:pt>
                <c:pt idx="6">
                  <c:v>534.23818621831595</c:v>
                </c:pt>
                <c:pt idx="7">
                  <c:v>605.03038533425899</c:v>
                </c:pt>
                <c:pt idx="8">
                  <c:v>628.22637020046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3B-9945-A671-3A26BFA4B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328800"/>
        <c:axId val="69330480"/>
      </c:lineChart>
      <c:lineChart>
        <c:grouping val="standard"/>
        <c:varyColors val="0"/>
        <c:ser>
          <c:idx val="1"/>
          <c:order val="0"/>
          <c:tx>
            <c:v>Latency</c:v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</c:spPr>
          </c:marker>
          <c:val>
            <c:numRef>
              <c:f>mram_output!$G$2:$G$10</c:f>
              <c:numCache>
                <c:formatCode>General</c:formatCode>
                <c:ptCount val="9"/>
                <c:pt idx="0">
                  <c:v>81.454753875732422</c:v>
                </c:pt>
                <c:pt idx="1">
                  <c:v>87.854099273681641</c:v>
                </c:pt>
                <c:pt idx="2">
                  <c:v>99.098777770996094</c:v>
                </c:pt>
                <c:pt idx="3">
                  <c:v>111.29570007324219</c:v>
                </c:pt>
                <c:pt idx="4">
                  <c:v>145.06149291992188</c:v>
                </c:pt>
                <c:pt idx="5">
                  <c:v>213.77105712890625</c:v>
                </c:pt>
                <c:pt idx="6">
                  <c:v>335.430908203125</c:v>
                </c:pt>
                <c:pt idx="7">
                  <c:v>592.366943359375</c:v>
                </c:pt>
                <c:pt idx="8">
                  <c:v>1140.989990234375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3B-9945-A671-3A26BFA4B71B}"/>
            </c:ext>
          </c:extLst>
        </c:ser>
        <c:ser>
          <c:idx val="2"/>
          <c:order val="2"/>
          <c:spPr>
            <a:ln w="158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x"/>
            <c:size val="12"/>
            <c:spPr>
              <a:noFill/>
              <a:ln w="12700">
                <a:solidFill>
                  <a:schemeClr val="tx1"/>
                </a:solidFill>
              </a:ln>
              <a:effectLst/>
            </c:spPr>
          </c:marker>
          <c:val>
            <c:numRef>
              <c:f>mram_output!$J$2:$J$10</c:f>
              <c:numCache>
                <c:formatCode>General</c:formatCode>
                <c:ptCount val="9"/>
                <c:pt idx="0">
                  <c:v>81.454753875732422</c:v>
                </c:pt>
                <c:pt idx="1">
                  <c:v>85.454753875732422</c:v>
                </c:pt>
                <c:pt idx="2">
                  <c:v>93.454753875732422</c:v>
                </c:pt>
                <c:pt idx="3">
                  <c:v>109.45475387573242</c:v>
                </c:pt>
                <c:pt idx="4">
                  <c:v>141.45475387573242</c:v>
                </c:pt>
                <c:pt idx="5">
                  <c:v>205.45475387573242</c:v>
                </c:pt>
                <c:pt idx="6">
                  <c:v>333.45475387573242</c:v>
                </c:pt>
                <c:pt idx="7">
                  <c:v>589.45475387573242</c:v>
                </c:pt>
                <c:pt idx="8">
                  <c:v>1101.4547538757324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3B-9945-A671-3A26BFA4B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778560"/>
        <c:axId val="81347600"/>
      </c:lineChart>
      <c:catAx>
        <c:axId val="69328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Data transfer size (bytes)</a:t>
                </a:r>
              </a:p>
            </c:rich>
          </c:tx>
          <c:layout>
            <c:manualLayout>
              <c:xMode val="edge"/>
              <c:yMode val="edge"/>
              <c:x val="0.25914490740740742"/>
              <c:y val="0.882651190476190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30480"/>
        <c:crosses val="autoZero"/>
        <c:auto val="1"/>
        <c:lblAlgn val="ctr"/>
        <c:lblOffset val="100"/>
        <c:noMultiLvlLbl val="0"/>
      </c:catAx>
      <c:valAx>
        <c:axId val="6933048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2060"/>
                    </a:solidFill>
                  </a:rPr>
                  <a:t>Bandwidth (MB/s</a:t>
                </a:r>
                <a:r>
                  <a:rPr lang="en-US" sz="1600" baseline="0">
                    <a:solidFill>
                      <a:srgbClr val="002060"/>
                    </a:solidFill>
                  </a:rPr>
                  <a:t>)</a:t>
                </a:r>
                <a:endParaRPr lang="en-US" sz="1600">
                  <a:solidFill>
                    <a:srgbClr val="00206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28800"/>
        <c:crosses val="autoZero"/>
        <c:crossBetween val="between"/>
      </c:valAx>
      <c:valAx>
        <c:axId val="81347600"/>
        <c:scaling>
          <c:logBase val="2"/>
          <c:orientation val="minMax"/>
          <c:max val="3200"/>
          <c:min val="32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B0F0"/>
                    </a:solidFill>
                  </a:rPr>
                  <a:t>Latency (cycles)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B0F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78560"/>
        <c:crosses val="max"/>
        <c:crossBetween val="between"/>
      </c:valAx>
      <c:catAx>
        <c:axId val="82778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34760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MRAM Write</a:t>
            </a:r>
          </a:p>
        </c:rich>
      </c:tx>
      <c:layout>
        <c:manualLayout>
          <c:xMode val="edge"/>
          <c:yMode val="edge"/>
          <c:x val="0.19185740740740742"/>
          <c:y val="7.9375000000000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035333333333335"/>
          <c:y val="7.7787499999999996E-2"/>
          <c:w val="0.6428118055555555"/>
          <c:h val="0.62704484126984128"/>
        </c:manualLayout>
      </c:layout>
      <c:lineChart>
        <c:grouping val="standard"/>
        <c:varyColors val="0"/>
        <c:ser>
          <c:idx val="0"/>
          <c:order val="1"/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002060"/>
              </a:solidFill>
              <a:ln w="25400">
                <a:solidFill>
                  <a:srgbClr val="002060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0.16639351851851852"/>
                  <c:y val="-7.7611111111111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65-7B46-9E1B-BF8C4A524AC9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mram_output!$H$2:$H$10</c:f>
              <c:numCache>
                <c:formatCode>General</c:formatCode>
                <c:ptCount val="9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1024</c:v>
                </c:pt>
                <c:pt idx="8">
                  <c:v>2048</c:v>
                </c:pt>
              </c:numCache>
            </c:numRef>
          </c:cat>
          <c:val>
            <c:numRef>
              <c:f>mram_output!$I$12:$I$20</c:f>
              <c:numCache>
                <c:formatCode>General</c:formatCode>
                <c:ptCount val="9"/>
                <c:pt idx="0">
                  <c:v>42.613595361292298</c:v>
                </c:pt>
                <c:pt idx="1">
                  <c:v>79.395901501917194</c:v>
                </c:pt>
                <c:pt idx="2">
                  <c:v>142.78620582327801</c:v>
                </c:pt>
                <c:pt idx="3">
                  <c:v>239.42629274140199</c:v>
                </c:pt>
                <c:pt idx="4">
                  <c:v>355.32904100304899</c:v>
                </c:pt>
                <c:pt idx="5">
                  <c:v>467.00485135758402</c:v>
                </c:pt>
                <c:pt idx="6">
                  <c:v>555.58425977613899</c:v>
                </c:pt>
                <c:pt idx="7">
                  <c:v>616.74851432736602</c:v>
                </c:pt>
                <c:pt idx="8">
                  <c:v>633.21991787156196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65-7B46-9E1B-BF8C4A524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328800"/>
        <c:axId val="69330480"/>
      </c:lineChart>
      <c:lineChart>
        <c:grouping val="standard"/>
        <c:varyColors val="0"/>
        <c:ser>
          <c:idx val="1"/>
          <c:order val="0"/>
          <c:tx>
            <c:v>Latency</c:v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</c:spPr>
          </c:marker>
          <c:val>
            <c:numRef>
              <c:f>mram_output!$G$12:$G$20</c:f>
              <c:numCache>
                <c:formatCode>General</c:formatCode>
                <c:ptCount val="9"/>
                <c:pt idx="0">
                  <c:v>65.706729888916016</c:v>
                </c:pt>
                <c:pt idx="1">
                  <c:v>70.532608032226563</c:v>
                </c:pt>
                <c:pt idx="2">
                  <c:v>78.438949584960938</c:v>
                </c:pt>
                <c:pt idx="3">
                  <c:v>93.556976318359375</c:v>
                </c:pt>
                <c:pt idx="4">
                  <c:v>126.080322265625</c:v>
                </c:pt>
                <c:pt idx="5">
                  <c:v>191.8609619140625</c:v>
                </c:pt>
                <c:pt idx="6">
                  <c:v>322.5433349609375</c:v>
                </c:pt>
                <c:pt idx="7">
                  <c:v>581.112060546875</c:v>
                </c:pt>
                <c:pt idx="8">
                  <c:v>1131.9921875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65-7B46-9E1B-BF8C4A524AC9}"/>
            </c:ext>
          </c:extLst>
        </c:ser>
        <c:ser>
          <c:idx val="2"/>
          <c:order val="2"/>
          <c:spPr>
            <a:ln w="158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x"/>
            <c:size val="12"/>
            <c:spPr>
              <a:noFill/>
              <a:ln w="12700">
                <a:solidFill>
                  <a:schemeClr val="tx1"/>
                </a:solidFill>
                <a:prstDash val="solid"/>
              </a:ln>
              <a:effectLst/>
            </c:spPr>
          </c:marker>
          <c:val>
            <c:numRef>
              <c:f>mram_output!$J$12:$J$20</c:f>
              <c:numCache>
                <c:formatCode>General</c:formatCode>
                <c:ptCount val="9"/>
                <c:pt idx="0">
                  <c:v>65.706729888916016</c:v>
                </c:pt>
                <c:pt idx="1">
                  <c:v>69.706729888916016</c:v>
                </c:pt>
                <c:pt idx="2">
                  <c:v>77.706729888916016</c:v>
                </c:pt>
                <c:pt idx="3">
                  <c:v>93.706729888916016</c:v>
                </c:pt>
                <c:pt idx="4">
                  <c:v>125.70672988891602</c:v>
                </c:pt>
                <c:pt idx="5">
                  <c:v>189.70672988891602</c:v>
                </c:pt>
                <c:pt idx="6">
                  <c:v>317.70672988891602</c:v>
                </c:pt>
                <c:pt idx="7">
                  <c:v>573.70672988891602</c:v>
                </c:pt>
                <c:pt idx="8">
                  <c:v>1085.706729888916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565-7B46-9E1B-BF8C4A524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778560"/>
        <c:axId val="81347600"/>
      </c:lineChart>
      <c:catAx>
        <c:axId val="69328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u="none" strike="noStrike" baseline="0">
                    <a:effectLst/>
                  </a:rPr>
                  <a:t>Data transfer </a:t>
                </a:r>
                <a:r>
                  <a:rPr lang="en-US" sz="1600"/>
                  <a:t>size (bytes)</a:t>
                </a:r>
              </a:p>
            </c:rich>
          </c:tx>
          <c:layout>
            <c:manualLayout>
              <c:xMode val="edge"/>
              <c:yMode val="edge"/>
              <c:x val="0.27031620370370368"/>
              <c:y val="0.883009920634920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30480"/>
        <c:crosses val="autoZero"/>
        <c:auto val="1"/>
        <c:lblAlgn val="ctr"/>
        <c:lblOffset val="100"/>
        <c:noMultiLvlLbl val="0"/>
      </c:catAx>
      <c:valAx>
        <c:axId val="6933048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2060"/>
                    </a:solidFill>
                  </a:rPr>
                  <a:t>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28800"/>
        <c:crosses val="autoZero"/>
        <c:crossBetween val="between"/>
      </c:valAx>
      <c:valAx>
        <c:axId val="81347600"/>
        <c:scaling>
          <c:logBase val="2"/>
          <c:orientation val="minMax"/>
          <c:max val="3200"/>
          <c:min val="32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rgbClr val="00B0F0"/>
                    </a:solidFill>
                  </a:rPr>
                  <a:t>Latency (cycles)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00B0F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78560"/>
        <c:crosses val="max"/>
        <c:crossBetween val="between"/>
      </c:valAx>
      <c:catAx>
        <c:axId val="82778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34760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STREAM</a:t>
            </a:r>
            <a:r>
              <a:rPr lang="en-US"/>
              <a:t> (MRAM,</a:t>
            </a:r>
            <a:r>
              <a:rPr lang="en-US" baseline="0"/>
              <a:t> INT64, 1DPU)</a:t>
            </a:r>
            <a:endParaRPr lang="en-US"/>
          </a:p>
        </c:rich>
      </c:tx>
      <c:layout>
        <c:manualLayout>
          <c:xMode val="edge"/>
          <c:yMode val="edge"/>
          <c:x val="0.13590611111111112"/>
          <c:y val="3.52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457180555555556"/>
          <c:y val="3.7680902777777775E-2"/>
          <c:w val="0.86314250000000003"/>
          <c:h val="0.73750416666666652"/>
        </c:manualLayout>
      </c:layout>
      <c:lineChart>
        <c:grouping val="standard"/>
        <c:varyColors val="0"/>
        <c:ser>
          <c:idx val="1"/>
          <c:order val="0"/>
          <c:tx>
            <c:strRef>
              <c:f>'stream_output-camera-ready'!$K$2</c:f>
              <c:strCache>
                <c:ptCount val="1"/>
                <c:pt idx="0">
                  <c:v>COPY-DMA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2.7719583333333332E-2"/>
                  <c:y val="7.860347222222222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F4-1943-A807-64B585CD3B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'stream_output-camera-ready'!$I$3:$I$18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'stream_output-camera-ready'!$K$3:$K$18</c:f>
              <c:numCache>
                <c:formatCode>General</c:formatCode>
                <c:ptCount val="16"/>
                <c:pt idx="0">
                  <c:v>596.04186079559804</c:v>
                </c:pt>
                <c:pt idx="1">
                  <c:v>624.20877736615205</c:v>
                </c:pt>
                <c:pt idx="2">
                  <c:v>624.38798653828701</c:v>
                </c:pt>
                <c:pt idx="3">
                  <c:v>624.45438642200395</c:v>
                </c:pt>
                <c:pt idx="4">
                  <c:v>624.63041443281395</c:v>
                </c:pt>
                <c:pt idx="5">
                  <c:v>623.82084351428796</c:v>
                </c:pt>
                <c:pt idx="6">
                  <c:v>624.22536648630205</c:v>
                </c:pt>
                <c:pt idx="7">
                  <c:v>624.34483418570699</c:v>
                </c:pt>
                <c:pt idx="8">
                  <c:v>624.03961869135003</c:v>
                </c:pt>
                <c:pt idx="9">
                  <c:v>624.04956666365501</c:v>
                </c:pt>
                <c:pt idx="10">
                  <c:v>623.91363848867297</c:v>
                </c:pt>
                <c:pt idx="11">
                  <c:v>623.89706593283995</c:v>
                </c:pt>
                <c:pt idx="12">
                  <c:v>623.93352671788102</c:v>
                </c:pt>
                <c:pt idx="13">
                  <c:v>623.52938178265697</c:v>
                </c:pt>
                <c:pt idx="14">
                  <c:v>623.65189500347799</c:v>
                </c:pt>
                <c:pt idx="15">
                  <c:v>624.02303944229197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F4-1943-A807-64B585CD3BE8}"/>
            </c:ext>
          </c:extLst>
        </c:ser>
        <c:ser>
          <c:idx val="2"/>
          <c:order val="1"/>
          <c:tx>
            <c:strRef>
              <c:f>'stream_output-camera-ready'!$L$2</c:f>
              <c:strCache>
                <c:ptCount val="1"/>
                <c:pt idx="0">
                  <c:v>COPY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diamond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F0"/>
                </a:solidFill>
              </a:ln>
              <a:effectLst/>
            </c:spPr>
          </c:marker>
          <c:cat>
            <c:numRef>
              <c:f>'stream_output-camera-ready'!$I$3:$I$18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'stream_output-camera-ready'!$L$3:$L$18</c:f>
              <c:numCache>
                <c:formatCode>General</c:formatCode>
                <c:ptCount val="16"/>
                <c:pt idx="0">
                  <c:v>178.436005506209</c:v>
                </c:pt>
                <c:pt idx="1">
                  <c:v>356.56212940501302</c:v>
                </c:pt>
                <c:pt idx="2">
                  <c:v>534.17743674182202</c:v>
                </c:pt>
                <c:pt idx="3">
                  <c:v>622.45531687098799</c:v>
                </c:pt>
                <c:pt idx="4">
                  <c:v>623.31758062119104</c:v>
                </c:pt>
                <c:pt idx="5">
                  <c:v>623.29442359846905</c:v>
                </c:pt>
                <c:pt idx="6">
                  <c:v>622.85146351423703</c:v>
                </c:pt>
                <c:pt idx="7">
                  <c:v>623.31758062119104</c:v>
                </c:pt>
                <c:pt idx="8">
                  <c:v>623.436701065953</c:v>
                </c:pt>
                <c:pt idx="9">
                  <c:v>623.03319929123904</c:v>
                </c:pt>
                <c:pt idx="10">
                  <c:v>623.07286482815698</c:v>
                </c:pt>
                <c:pt idx="11">
                  <c:v>623.06294797043802</c:v>
                </c:pt>
                <c:pt idx="12">
                  <c:v>623.19519870097395</c:v>
                </c:pt>
                <c:pt idx="13">
                  <c:v>622.96710128475797</c:v>
                </c:pt>
                <c:pt idx="14">
                  <c:v>622.90432116772797</c:v>
                </c:pt>
                <c:pt idx="15">
                  <c:v>623.29773163922698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9F4-1943-A807-64B585CD3BE8}"/>
            </c:ext>
          </c:extLst>
        </c:ser>
        <c:ser>
          <c:idx val="0"/>
          <c:order val="2"/>
          <c:tx>
            <c:strRef>
              <c:f>'stream_output-camera-ready'!$J$2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'stream_output-camera-ready'!$I$3:$I$18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'stream_output-camera-ready'!$J$3:$J$18</c:f>
              <c:numCache>
                <c:formatCode>General</c:formatCode>
                <c:ptCount val="16"/>
                <c:pt idx="0">
                  <c:v>121.60172295968</c:v>
                </c:pt>
                <c:pt idx="1">
                  <c:v>243.10980466841599</c:v>
                </c:pt>
                <c:pt idx="2">
                  <c:v>364.46703549069099</c:v>
                </c:pt>
                <c:pt idx="3">
                  <c:v>485.81733943360098</c:v>
                </c:pt>
                <c:pt idx="4">
                  <c:v>604.09714344501197</c:v>
                </c:pt>
                <c:pt idx="5">
                  <c:v>622.00146884356798</c:v>
                </c:pt>
                <c:pt idx="6">
                  <c:v>622.14205797592797</c:v>
                </c:pt>
                <c:pt idx="7">
                  <c:v>622.17282032083199</c:v>
                </c:pt>
                <c:pt idx="8">
                  <c:v>622.10470778934098</c:v>
                </c:pt>
                <c:pt idx="9">
                  <c:v>622.07614890776904</c:v>
                </c:pt>
                <c:pt idx="10">
                  <c:v>621.91363289744902</c:v>
                </c:pt>
                <c:pt idx="11">
                  <c:v>621.94876429882697</c:v>
                </c:pt>
                <c:pt idx="12">
                  <c:v>622.00586129216697</c:v>
                </c:pt>
                <c:pt idx="13">
                  <c:v>622.18380760985099</c:v>
                </c:pt>
                <c:pt idx="14">
                  <c:v>622.21677180539496</c:v>
                </c:pt>
                <c:pt idx="15">
                  <c:v>622.38604301143596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9F4-1943-A807-64B585CD3BE8}"/>
            </c:ext>
          </c:extLst>
        </c:ser>
        <c:ser>
          <c:idx val="3"/>
          <c:order val="3"/>
          <c:tx>
            <c:strRef>
              <c:f>'stream_output-camera-ready'!$M$2</c:f>
              <c:strCache>
                <c:ptCount val="1"/>
                <c:pt idx="0">
                  <c:v>SCALE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0000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5.4680555555555559E-2"/>
                  <c:y val="-7.9375000000000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F4-1943-A807-64B585CD3BE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'stream_output-camera-ready'!$I$3:$I$18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'stream_output-camera-ready'!$M$3:$M$18</c:f>
              <c:numCache>
                <c:formatCode>General</c:formatCode>
                <c:ptCount val="16"/>
                <c:pt idx="0">
                  <c:v>3.79648645503329</c:v>
                </c:pt>
                <c:pt idx="1">
                  <c:v>7.5928747284576303</c:v>
                </c:pt>
                <c:pt idx="2">
                  <c:v>11.387839578000101</c:v>
                </c:pt>
                <c:pt idx="3">
                  <c:v>15.185081859957499</c:v>
                </c:pt>
                <c:pt idx="4">
                  <c:v>18.9799166723231</c:v>
                </c:pt>
                <c:pt idx="5">
                  <c:v>22.774839962067901</c:v>
                </c:pt>
                <c:pt idx="6">
                  <c:v>26.568027563303499</c:v>
                </c:pt>
                <c:pt idx="7">
                  <c:v>30.369221300771301</c:v>
                </c:pt>
                <c:pt idx="8">
                  <c:v>34.1542787179405</c:v>
                </c:pt>
                <c:pt idx="9">
                  <c:v>37.946096357591202</c:v>
                </c:pt>
                <c:pt idx="10">
                  <c:v>41.740004691465003</c:v>
                </c:pt>
                <c:pt idx="11">
                  <c:v>41.984424647152103</c:v>
                </c:pt>
                <c:pt idx="12">
                  <c:v>41.982323459808804</c:v>
                </c:pt>
                <c:pt idx="13">
                  <c:v>41.977971669281899</c:v>
                </c:pt>
                <c:pt idx="14">
                  <c:v>41.978421812670597</c:v>
                </c:pt>
                <c:pt idx="15">
                  <c:v>42.006650070106097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9F4-1943-A807-64B585CD3BE8}"/>
            </c:ext>
          </c:extLst>
        </c:ser>
        <c:ser>
          <c:idx val="4"/>
          <c:order val="4"/>
          <c:tx>
            <c:strRef>
              <c:f>'stream_output-camera-ready'!$N$2</c:f>
              <c:strCache>
                <c:ptCount val="1"/>
                <c:pt idx="0">
                  <c:v>TRIAD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C000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1.4111111111111111E-2"/>
                  <c:y val="-0.12788194444444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F4-1943-A807-64B585CD3BE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'stream_output-camera-ready'!$I$3:$I$18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'stream_output-camera-ready'!$N$3:$N$18</c:f>
              <c:numCache>
                <c:formatCode>General</c:formatCode>
                <c:ptCount val="16"/>
                <c:pt idx="0">
                  <c:v>5.5522703505138997</c:v>
                </c:pt>
                <c:pt idx="1">
                  <c:v>11.104435703479499</c:v>
                </c:pt>
                <c:pt idx="2">
                  <c:v>16.653976573357099</c:v>
                </c:pt>
                <c:pt idx="3">
                  <c:v>22.2081154574919</c:v>
                </c:pt>
                <c:pt idx="4">
                  <c:v>27.758508333346398</c:v>
                </c:pt>
                <c:pt idx="5">
                  <c:v>33.3075123087511</c:v>
                </c:pt>
                <c:pt idx="6">
                  <c:v>38.855678780339296</c:v>
                </c:pt>
                <c:pt idx="7">
                  <c:v>44.413263412666304</c:v>
                </c:pt>
                <c:pt idx="8">
                  <c:v>49.9480469990473</c:v>
                </c:pt>
                <c:pt idx="9">
                  <c:v>55.4920958129103</c:v>
                </c:pt>
                <c:pt idx="10">
                  <c:v>61.0389211514739</c:v>
                </c:pt>
                <c:pt idx="11">
                  <c:v>61.563677029747197</c:v>
                </c:pt>
                <c:pt idx="12">
                  <c:v>61.560665087119702</c:v>
                </c:pt>
                <c:pt idx="13">
                  <c:v>61.549265402098399</c:v>
                </c:pt>
                <c:pt idx="14">
                  <c:v>61.552491299668702</c:v>
                </c:pt>
                <c:pt idx="15">
                  <c:v>61.5946741258741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9F4-1943-A807-64B585CD3B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  <c:max val="7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Sustained</a:t>
                </a:r>
                <a:r>
                  <a:rPr lang="en-US" sz="1600" baseline="0"/>
                  <a:t> MRAM </a:t>
                </a:r>
                <a:r>
                  <a:rPr lang="en-US" sz="1600"/>
                  <a:t>Bandwidth</a:t>
                </a:r>
                <a:r>
                  <a:rPr lang="en-US" sz="1600" baseline="0"/>
                  <a:t> (MB/s)</a:t>
                </a:r>
                <a:endParaRPr lang="en-US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  <c:majorUnit val="100"/>
        <c:minorUnit val="50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6776402777777778"/>
          <c:y val="0.25617569444444444"/>
          <c:w val="0.16537361111111112"/>
          <c:h val="0.3686302083333334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STREAM</a:t>
            </a:r>
            <a:r>
              <a:rPr lang="en-US"/>
              <a:t> (MRAM,</a:t>
            </a:r>
            <a:r>
              <a:rPr lang="en-US" baseline="0"/>
              <a:t> INT64, 1DPU)</a:t>
            </a:r>
            <a:endParaRPr lang="en-US"/>
          </a:p>
        </c:rich>
      </c:tx>
      <c:layout>
        <c:manualLayout>
          <c:xMode val="edge"/>
          <c:yMode val="edge"/>
          <c:x val="0.13590611111111112"/>
          <c:y val="3.52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457180555555556"/>
          <c:y val="3.7680902777777775E-2"/>
          <c:w val="0.86314250000000003"/>
          <c:h val="0.73750416666666652"/>
        </c:manualLayout>
      </c:layout>
      <c:lineChart>
        <c:grouping val="standard"/>
        <c:varyColors val="0"/>
        <c:ser>
          <c:idx val="1"/>
          <c:order val="0"/>
          <c:tx>
            <c:strRef>
              <c:f>'stream_output-camera-ready'!$K$2</c:f>
              <c:strCache>
                <c:ptCount val="1"/>
                <c:pt idx="0">
                  <c:v>COPY-DMA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2.7719583333333332E-2"/>
                  <c:y val="7.860347222222222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F4-1943-A807-64B585CD3B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'stream_output-camera-ready'!$I$3:$I$18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'stream_output-camera-ready'!$K$3:$K$18</c:f>
              <c:numCache>
                <c:formatCode>General</c:formatCode>
                <c:ptCount val="16"/>
                <c:pt idx="0">
                  <c:v>596.04186079559804</c:v>
                </c:pt>
                <c:pt idx="1">
                  <c:v>624.20877736615205</c:v>
                </c:pt>
                <c:pt idx="2">
                  <c:v>624.38798653828701</c:v>
                </c:pt>
                <c:pt idx="3">
                  <c:v>624.45438642200395</c:v>
                </c:pt>
                <c:pt idx="4">
                  <c:v>624.63041443281395</c:v>
                </c:pt>
                <c:pt idx="5">
                  <c:v>623.82084351428796</c:v>
                </c:pt>
                <c:pt idx="6">
                  <c:v>624.22536648630205</c:v>
                </c:pt>
                <c:pt idx="7">
                  <c:v>624.34483418570699</c:v>
                </c:pt>
                <c:pt idx="8">
                  <c:v>624.03961869135003</c:v>
                </c:pt>
                <c:pt idx="9">
                  <c:v>624.04956666365501</c:v>
                </c:pt>
                <c:pt idx="10">
                  <c:v>623.91363848867297</c:v>
                </c:pt>
                <c:pt idx="11">
                  <c:v>623.89706593283995</c:v>
                </c:pt>
                <c:pt idx="12">
                  <c:v>623.93352671788102</c:v>
                </c:pt>
                <c:pt idx="13">
                  <c:v>623.52938178265697</c:v>
                </c:pt>
                <c:pt idx="14">
                  <c:v>623.65189500347799</c:v>
                </c:pt>
                <c:pt idx="15">
                  <c:v>624.02303944229197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F4-1943-A807-64B585CD3BE8}"/>
            </c:ext>
          </c:extLst>
        </c:ser>
        <c:ser>
          <c:idx val="2"/>
          <c:order val="1"/>
          <c:tx>
            <c:strRef>
              <c:f>'stream_output-camera-ready'!$L$2</c:f>
              <c:strCache>
                <c:ptCount val="1"/>
                <c:pt idx="0">
                  <c:v>COPY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diamond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F0"/>
                </a:solidFill>
              </a:ln>
              <a:effectLst/>
            </c:spPr>
          </c:marker>
          <c:cat>
            <c:numRef>
              <c:f>'stream_output-camera-ready'!$I$3:$I$18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'stream_output-camera-ready'!$L$3:$L$18</c:f>
              <c:numCache>
                <c:formatCode>General</c:formatCode>
                <c:ptCount val="16"/>
                <c:pt idx="0">
                  <c:v>178.436005506209</c:v>
                </c:pt>
                <c:pt idx="1">
                  <c:v>356.56212940501302</c:v>
                </c:pt>
                <c:pt idx="2">
                  <c:v>534.17743674182202</c:v>
                </c:pt>
                <c:pt idx="3">
                  <c:v>622.45531687098799</c:v>
                </c:pt>
                <c:pt idx="4">
                  <c:v>623.31758062119104</c:v>
                </c:pt>
                <c:pt idx="5">
                  <c:v>623.29442359846905</c:v>
                </c:pt>
                <c:pt idx="6">
                  <c:v>622.85146351423703</c:v>
                </c:pt>
                <c:pt idx="7">
                  <c:v>623.31758062119104</c:v>
                </c:pt>
                <c:pt idx="8">
                  <c:v>623.436701065953</c:v>
                </c:pt>
                <c:pt idx="9">
                  <c:v>623.03319929123904</c:v>
                </c:pt>
                <c:pt idx="10">
                  <c:v>623.07286482815698</c:v>
                </c:pt>
                <c:pt idx="11">
                  <c:v>623.06294797043802</c:v>
                </c:pt>
                <c:pt idx="12">
                  <c:v>623.19519870097395</c:v>
                </c:pt>
                <c:pt idx="13">
                  <c:v>622.96710128475797</c:v>
                </c:pt>
                <c:pt idx="14">
                  <c:v>622.90432116772797</c:v>
                </c:pt>
                <c:pt idx="15">
                  <c:v>623.29773163922698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9F4-1943-A807-64B585CD3BE8}"/>
            </c:ext>
          </c:extLst>
        </c:ser>
        <c:ser>
          <c:idx val="0"/>
          <c:order val="2"/>
          <c:tx>
            <c:strRef>
              <c:f>'stream_output-camera-ready'!$J$2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'stream_output-camera-ready'!$I$3:$I$18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'stream_output-camera-ready'!$J$3:$J$18</c:f>
              <c:numCache>
                <c:formatCode>General</c:formatCode>
                <c:ptCount val="16"/>
                <c:pt idx="0">
                  <c:v>121.60172295968</c:v>
                </c:pt>
                <c:pt idx="1">
                  <c:v>243.10980466841599</c:v>
                </c:pt>
                <c:pt idx="2">
                  <c:v>364.46703549069099</c:v>
                </c:pt>
                <c:pt idx="3">
                  <c:v>485.81733943360098</c:v>
                </c:pt>
                <c:pt idx="4">
                  <c:v>604.09714344501197</c:v>
                </c:pt>
                <c:pt idx="5">
                  <c:v>622.00146884356798</c:v>
                </c:pt>
                <c:pt idx="6">
                  <c:v>622.14205797592797</c:v>
                </c:pt>
                <c:pt idx="7">
                  <c:v>622.17282032083199</c:v>
                </c:pt>
                <c:pt idx="8">
                  <c:v>622.10470778934098</c:v>
                </c:pt>
                <c:pt idx="9">
                  <c:v>622.07614890776904</c:v>
                </c:pt>
                <c:pt idx="10">
                  <c:v>621.91363289744902</c:v>
                </c:pt>
                <c:pt idx="11">
                  <c:v>621.94876429882697</c:v>
                </c:pt>
                <c:pt idx="12">
                  <c:v>622.00586129216697</c:v>
                </c:pt>
                <c:pt idx="13">
                  <c:v>622.18380760985099</c:v>
                </c:pt>
                <c:pt idx="14">
                  <c:v>622.21677180539496</c:v>
                </c:pt>
                <c:pt idx="15">
                  <c:v>622.38604301143596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9F4-1943-A807-64B585CD3BE8}"/>
            </c:ext>
          </c:extLst>
        </c:ser>
        <c:ser>
          <c:idx val="3"/>
          <c:order val="3"/>
          <c:tx>
            <c:strRef>
              <c:f>'stream_output-camera-ready'!$M$2</c:f>
              <c:strCache>
                <c:ptCount val="1"/>
                <c:pt idx="0">
                  <c:v>SCALE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0000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5.4680555555555559E-2"/>
                  <c:y val="-7.9375000000000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F4-1943-A807-64B585CD3BE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'stream_output-camera-ready'!$I$3:$I$18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'stream_output-camera-ready'!$M$3:$M$18</c:f>
              <c:numCache>
                <c:formatCode>General</c:formatCode>
                <c:ptCount val="16"/>
                <c:pt idx="0">
                  <c:v>3.79648645503329</c:v>
                </c:pt>
                <c:pt idx="1">
                  <c:v>7.5928747284576303</c:v>
                </c:pt>
                <c:pt idx="2">
                  <c:v>11.387839578000101</c:v>
                </c:pt>
                <c:pt idx="3">
                  <c:v>15.185081859957499</c:v>
                </c:pt>
                <c:pt idx="4">
                  <c:v>18.9799166723231</c:v>
                </c:pt>
                <c:pt idx="5">
                  <c:v>22.774839962067901</c:v>
                </c:pt>
                <c:pt idx="6">
                  <c:v>26.568027563303499</c:v>
                </c:pt>
                <c:pt idx="7">
                  <c:v>30.369221300771301</c:v>
                </c:pt>
                <c:pt idx="8">
                  <c:v>34.1542787179405</c:v>
                </c:pt>
                <c:pt idx="9">
                  <c:v>37.946096357591202</c:v>
                </c:pt>
                <c:pt idx="10">
                  <c:v>41.740004691465003</c:v>
                </c:pt>
                <c:pt idx="11">
                  <c:v>41.984424647152103</c:v>
                </c:pt>
                <c:pt idx="12">
                  <c:v>41.982323459808804</c:v>
                </c:pt>
                <c:pt idx="13">
                  <c:v>41.977971669281899</c:v>
                </c:pt>
                <c:pt idx="14">
                  <c:v>41.978421812670597</c:v>
                </c:pt>
                <c:pt idx="15">
                  <c:v>42.006650070106097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9F4-1943-A807-64B585CD3BE8}"/>
            </c:ext>
          </c:extLst>
        </c:ser>
        <c:ser>
          <c:idx val="4"/>
          <c:order val="4"/>
          <c:tx>
            <c:strRef>
              <c:f>'stream_output-camera-ready'!$N$2</c:f>
              <c:strCache>
                <c:ptCount val="1"/>
                <c:pt idx="0">
                  <c:v>TRIAD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C000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1.4111111111111111E-2"/>
                  <c:y val="-0.12788194444444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F4-1943-A807-64B585CD3BE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'stream_output-camera-ready'!$I$3:$I$18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'stream_output-camera-ready'!$N$3:$N$18</c:f>
              <c:numCache>
                <c:formatCode>General</c:formatCode>
                <c:ptCount val="16"/>
                <c:pt idx="0">
                  <c:v>5.5522703505138997</c:v>
                </c:pt>
                <c:pt idx="1">
                  <c:v>11.104435703479499</c:v>
                </c:pt>
                <c:pt idx="2">
                  <c:v>16.653976573357099</c:v>
                </c:pt>
                <c:pt idx="3">
                  <c:v>22.2081154574919</c:v>
                </c:pt>
                <c:pt idx="4">
                  <c:v>27.758508333346398</c:v>
                </c:pt>
                <c:pt idx="5">
                  <c:v>33.3075123087511</c:v>
                </c:pt>
                <c:pt idx="6">
                  <c:v>38.855678780339296</c:v>
                </c:pt>
                <c:pt idx="7">
                  <c:v>44.413263412666304</c:v>
                </c:pt>
                <c:pt idx="8">
                  <c:v>49.9480469990473</c:v>
                </c:pt>
                <c:pt idx="9">
                  <c:v>55.4920958129103</c:v>
                </c:pt>
                <c:pt idx="10">
                  <c:v>61.0389211514739</c:v>
                </c:pt>
                <c:pt idx="11">
                  <c:v>61.563677029747197</c:v>
                </c:pt>
                <c:pt idx="12">
                  <c:v>61.560665087119702</c:v>
                </c:pt>
                <c:pt idx="13">
                  <c:v>61.549265402098399</c:v>
                </c:pt>
                <c:pt idx="14">
                  <c:v>61.552491299668702</c:v>
                </c:pt>
                <c:pt idx="15">
                  <c:v>61.5946741258741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9F4-1943-A807-64B585CD3B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  <c:max val="7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Sustained</a:t>
                </a:r>
                <a:r>
                  <a:rPr lang="en-US" sz="1600" baseline="0"/>
                  <a:t> MRAM </a:t>
                </a:r>
                <a:r>
                  <a:rPr lang="en-US" sz="1600"/>
                  <a:t>Bandwidth</a:t>
                </a:r>
                <a:r>
                  <a:rPr lang="en-US" sz="1600" baseline="0"/>
                  <a:t> (MB/s)</a:t>
                </a:r>
                <a:endParaRPr lang="en-US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  <c:majorUnit val="100"/>
        <c:minorUnit val="50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6776402777777778"/>
          <c:y val="0.25617569444444444"/>
          <c:w val="0.16537361111111112"/>
          <c:h val="0.3686302083333334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STREAM</a:t>
            </a:r>
            <a:r>
              <a:rPr lang="en-US"/>
              <a:t> (MRAM,</a:t>
            </a:r>
            <a:r>
              <a:rPr lang="en-US" baseline="0"/>
              <a:t> INT64, 1DPU)</a:t>
            </a:r>
            <a:endParaRPr lang="en-US"/>
          </a:p>
        </c:rich>
      </c:tx>
      <c:layout>
        <c:manualLayout>
          <c:xMode val="edge"/>
          <c:yMode val="edge"/>
          <c:x val="0.13590611111111112"/>
          <c:y val="3.52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457180555555556"/>
          <c:y val="3.7680902777777775E-2"/>
          <c:w val="0.86314250000000003"/>
          <c:h val="0.73750416666666652"/>
        </c:manualLayout>
      </c:layout>
      <c:lineChart>
        <c:grouping val="standard"/>
        <c:varyColors val="0"/>
        <c:ser>
          <c:idx val="1"/>
          <c:order val="0"/>
          <c:tx>
            <c:strRef>
              <c:f>'stream_output-camera-ready'!$K$2</c:f>
              <c:strCache>
                <c:ptCount val="1"/>
                <c:pt idx="0">
                  <c:v>COPY-DMA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2.7719583333333332E-2"/>
                  <c:y val="7.860347222222222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F4-1943-A807-64B585CD3B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'stream_output-camera-ready'!$I$3:$I$18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'stream_output-camera-ready'!$K$3:$K$18</c:f>
              <c:numCache>
                <c:formatCode>General</c:formatCode>
                <c:ptCount val="16"/>
                <c:pt idx="0">
                  <c:v>596.04186079559804</c:v>
                </c:pt>
                <c:pt idx="1">
                  <c:v>624.20877736615205</c:v>
                </c:pt>
                <c:pt idx="2">
                  <c:v>624.38798653828701</c:v>
                </c:pt>
                <c:pt idx="3">
                  <c:v>624.45438642200395</c:v>
                </c:pt>
                <c:pt idx="4">
                  <c:v>624.63041443281395</c:v>
                </c:pt>
                <c:pt idx="5">
                  <c:v>623.82084351428796</c:v>
                </c:pt>
                <c:pt idx="6">
                  <c:v>624.22536648630205</c:v>
                </c:pt>
                <c:pt idx="7">
                  <c:v>624.34483418570699</c:v>
                </c:pt>
                <c:pt idx="8">
                  <c:v>624.03961869135003</c:v>
                </c:pt>
                <c:pt idx="9">
                  <c:v>624.04956666365501</c:v>
                </c:pt>
                <c:pt idx="10">
                  <c:v>623.91363848867297</c:v>
                </c:pt>
                <c:pt idx="11">
                  <c:v>623.89706593283995</c:v>
                </c:pt>
                <c:pt idx="12">
                  <c:v>623.93352671788102</c:v>
                </c:pt>
                <c:pt idx="13">
                  <c:v>623.52938178265697</c:v>
                </c:pt>
                <c:pt idx="14">
                  <c:v>623.65189500347799</c:v>
                </c:pt>
                <c:pt idx="15">
                  <c:v>624.02303944229197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F4-1943-A807-64B585CD3BE8}"/>
            </c:ext>
          </c:extLst>
        </c:ser>
        <c:ser>
          <c:idx val="2"/>
          <c:order val="1"/>
          <c:tx>
            <c:strRef>
              <c:f>'stream_output-camera-ready'!$L$2</c:f>
              <c:strCache>
                <c:ptCount val="1"/>
                <c:pt idx="0">
                  <c:v>COPY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diamond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F0"/>
                </a:solidFill>
              </a:ln>
              <a:effectLst/>
            </c:spPr>
          </c:marker>
          <c:cat>
            <c:numRef>
              <c:f>'stream_output-camera-ready'!$I$3:$I$18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'stream_output-camera-ready'!$L$3:$L$18</c:f>
              <c:numCache>
                <c:formatCode>General</c:formatCode>
                <c:ptCount val="16"/>
                <c:pt idx="0">
                  <c:v>178.436005506209</c:v>
                </c:pt>
                <c:pt idx="1">
                  <c:v>356.56212940501302</c:v>
                </c:pt>
                <c:pt idx="2">
                  <c:v>534.17743674182202</c:v>
                </c:pt>
                <c:pt idx="3">
                  <c:v>622.45531687098799</c:v>
                </c:pt>
                <c:pt idx="4">
                  <c:v>623.31758062119104</c:v>
                </c:pt>
                <c:pt idx="5">
                  <c:v>623.29442359846905</c:v>
                </c:pt>
                <c:pt idx="6">
                  <c:v>622.85146351423703</c:v>
                </c:pt>
                <c:pt idx="7">
                  <c:v>623.31758062119104</c:v>
                </c:pt>
                <c:pt idx="8">
                  <c:v>623.436701065953</c:v>
                </c:pt>
                <c:pt idx="9">
                  <c:v>623.03319929123904</c:v>
                </c:pt>
                <c:pt idx="10">
                  <c:v>623.07286482815698</c:v>
                </c:pt>
                <c:pt idx="11">
                  <c:v>623.06294797043802</c:v>
                </c:pt>
                <c:pt idx="12">
                  <c:v>623.19519870097395</c:v>
                </c:pt>
                <c:pt idx="13">
                  <c:v>622.96710128475797</c:v>
                </c:pt>
                <c:pt idx="14">
                  <c:v>622.90432116772797</c:v>
                </c:pt>
                <c:pt idx="15">
                  <c:v>623.29773163922698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9F4-1943-A807-64B585CD3BE8}"/>
            </c:ext>
          </c:extLst>
        </c:ser>
        <c:ser>
          <c:idx val="0"/>
          <c:order val="2"/>
          <c:tx>
            <c:strRef>
              <c:f>'stream_output-camera-ready'!$J$2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'stream_output-camera-ready'!$I$3:$I$18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'stream_output-camera-ready'!$J$3:$J$18</c:f>
              <c:numCache>
                <c:formatCode>General</c:formatCode>
                <c:ptCount val="16"/>
                <c:pt idx="0">
                  <c:v>121.60172295968</c:v>
                </c:pt>
                <c:pt idx="1">
                  <c:v>243.10980466841599</c:v>
                </c:pt>
                <c:pt idx="2">
                  <c:v>364.46703549069099</c:v>
                </c:pt>
                <c:pt idx="3">
                  <c:v>485.81733943360098</c:v>
                </c:pt>
                <c:pt idx="4">
                  <c:v>604.09714344501197</c:v>
                </c:pt>
                <c:pt idx="5">
                  <c:v>622.00146884356798</c:v>
                </c:pt>
                <c:pt idx="6">
                  <c:v>622.14205797592797</c:v>
                </c:pt>
                <c:pt idx="7">
                  <c:v>622.17282032083199</c:v>
                </c:pt>
                <c:pt idx="8">
                  <c:v>622.10470778934098</c:v>
                </c:pt>
                <c:pt idx="9">
                  <c:v>622.07614890776904</c:v>
                </c:pt>
                <c:pt idx="10">
                  <c:v>621.91363289744902</c:v>
                </c:pt>
                <c:pt idx="11">
                  <c:v>621.94876429882697</c:v>
                </c:pt>
                <c:pt idx="12">
                  <c:v>622.00586129216697</c:v>
                </c:pt>
                <c:pt idx="13">
                  <c:v>622.18380760985099</c:v>
                </c:pt>
                <c:pt idx="14">
                  <c:v>622.21677180539496</c:v>
                </c:pt>
                <c:pt idx="15">
                  <c:v>622.38604301143596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9F4-1943-A807-64B585CD3BE8}"/>
            </c:ext>
          </c:extLst>
        </c:ser>
        <c:ser>
          <c:idx val="3"/>
          <c:order val="3"/>
          <c:tx>
            <c:strRef>
              <c:f>'stream_output-camera-ready'!$M$2</c:f>
              <c:strCache>
                <c:ptCount val="1"/>
                <c:pt idx="0">
                  <c:v>SCALE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0000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5.4680555555555559E-2"/>
                  <c:y val="-7.9375000000000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F4-1943-A807-64B585CD3BE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'stream_output-camera-ready'!$I$3:$I$18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'stream_output-camera-ready'!$M$3:$M$18</c:f>
              <c:numCache>
                <c:formatCode>General</c:formatCode>
                <c:ptCount val="16"/>
                <c:pt idx="0">
                  <c:v>3.79648645503329</c:v>
                </c:pt>
                <c:pt idx="1">
                  <c:v>7.5928747284576303</c:v>
                </c:pt>
                <c:pt idx="2">
                  <c:v>11.387839578000101</c:v>
                </c:pt>
                <c:pt idx="3">
                  <c:v>15.185081859957499</c:v>
                </c:pt>
                <c:pt idx="4">
                  <c:v>18.9799166723231</c:v>
                </c:pt>
                <c:pt idx="5">
                  <c:v>22.774839962067901</c:v>
                </c:pt>
                <c:pt idx="6">
                  <c:v>26.568027563303499</c:v>
                </c:pt>
                <c:pt idx="7">
                  <c:v>30.369221300771301</c:v>
                </c:pt>
                <c:pt idx="8">
                  <c:v>34.1542787179405</c:v>
                </c:pt>
                <c:pt idx="9">
                  <c:v>37.946096357591202</c:v>
                </c:pt>
                <c:pt idx="10">
                  <c:v>41.740004691465003</c:v>
                </c:pt>
                <c:pt idx="11">
                  <c:v>41.984424647152103</c:v>
                </c:pt>
                <c:pt idx="12">
                  <c:v>41.982323459808804</c:v>
                </c:pt>
                <c:pt idx="13">
                  <c:v>41.977971669281899</c:v>
                </c:pt>
                <c:pt idx="14">
                  <c:v>41.978421812670597</c:v>
                </c:pt>
                <c:pt idx="15">
                  <c:v>42.006650070106097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9F4-1943-A807-64B585CD3BE8}"/>
            </c:ext>
          </c:extLst>
        </c:ser>
        <c:ser>
          <c:idx val="4"/>
          <c:order val="4"/>
          <c:tx>
            <c:strRef>
              <c:f>'stream_output-camera-ready'!$N$2</c:f>
              <c:strCache>
                <c:ptCount val="1"/>
                <c:pt idx="0">
                  <c:v>TRIAD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C000"/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1.4111111111111111E-2"/>
                  <c:y val="-0.12788194444444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F4-1943-A807-64B585CD3BE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'stream_output-camera-ready'!$I$3:$I$18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'stream_output-camera-ready'!$N$3:$N$18</c:f>
              <c:numCache>
                <c:formatCode>General</c:formatCode>
                <c:ptCount val="16"/>
                <c:pt idx="0">
                  <c:v>5.5522703505138997</c:v>
                </c:pt>
                <c:pt idx="1">
                  <c:v>11.104435703479499</c:v>
                </c:pt>
                <c:pt idx="2">
                  <c:v>16.653976573357099</c:v>
                </c:pt>
                <c:pt idx="3">
                  <c:v>22.2081154574919</c:v>
                </c:pt>
                <c:pt idx="4">
                  <c:v>27.758508333346398</c:v>
                </c:pt>
                <c:pt idx="5">
                  <c:v>33.3075123087511</c:v>
                </c:pt>
                <c:pt idx="6">
                  <c:v>38.855678780339296</c:v>
                </c:pt>
                <c:pt idx="7">
                  <c:v>44.413263412666304</c:v>
                </c:pt>
                <c:pt idx="8">
                  <c:v>49.9480469990473</c:v>
                </c:pt>
                <c:pt idx="9">
                  <c:v>55.4920958129103</c:v>
                </c:pt>
                <c:pt idx="10">
                  <c:v>61.0389211514739</c:v>
                </c:pt>
                <c:pt idx="11">
                  <c:v>61.563677029747197</c:v>
                </c:pt>
                <c:pt idx="12">
                  <c:v>61.560665087119702</c:v>
                </c:pt>
                <c:pt idx="13">
                  <c:v>61.549265402098399</c:v>
                </c:pt>
                <c:pt idx="14">
                  <c:v>61.552491299668702</c:v>
                </c:pt>
                <c:pt idx="15">
                  <c:v>61.5946741258741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9F4-1943-A807-64B585CD3B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  <c:max val="7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Sustained</a:t>
                </a:r>
                <a:r>
                  <a:rPr lang="en-US" sz="1600" baseline="0"/>
                  <a:t> MRAM </a:t>
                </a:r>
                <a:r>
                  <a:rPr lang="en-US" sz="1600"/>
                  <a:t>Bandwidth</a:t>
                </a:r>
                <a:r>
                  <a:rPr lang="en-US" sz="1600" baseline="0"/>
                  <a:t> (MB/s)</a:t>
                </a:r>
                <a:endParaRPr lang="en-US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  <c:majorUnit val="100"/>
        <c:minorUnit val="50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6776402777777778"/>
          <c:y val="0.25617569444444444"/>
          <c:w val="0.16537361111111112"/>
          <c:h val="0.3686302083333334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500" b="1"/>
              <a:t>(a)</a:t>
            </a:r>
            <a:r>
              <a:rPr lang="en-US" sz="1500" b="1" baseline="0"/>
              <a:t> </a:t>
            </a:r>
            <a:r>
              <a:rPr lang="en-US" sz="1500" b="1"/>
              <a:t>Coarse-grained</a:t>
            </a:r>
            <a:r>
              <a:rPr lang="en-US" sz="1500" b="1" baseline="0"/>
              <a:t> Strided</a:t>
            </a:r>
            <a:r>
              <a:rPr lang="en-US" sz="1500" baseline="0"/>
              <a:t> (MRAM, </a:t>
            </a:r>
            <a:r>
              <a:rPr lang="en-US" sz="1500"/>
              <a:t>1 DPU)</a:t>
            </a:r>
          </a:p>
        </c:rich>
      </c:tx>
      <c:layout>
        <c:manualLayout>
          <c:xMode val="edge"/>
          <c:yMode val="edge"/>
          <c:x val="0.37774745768675888"/>
          <c:y val="3.3812777777777782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144252084872797"/>
          <c:y val="2.8707407407407407E-2"/>
          <c:w val="0.79397885217636088"/>
          <c:h val="0.75925333333333334"/>
        </c:manualLayout>
      </c:layout>
      <c:lineChart>
        <c:grouping val="standard"/>
        <c:varyColors val="0"/>
        <c:ser>
          <c:idx val="0"/>
          <c:order val="0"/>
          <c:tx>
            <c:strRef>
              <c:f>strided_output!$K$1:$K$2</c:f>
              <c:strCache>
                <c:ptCount val="2"/>
                <c:pt idx="0">
                  <c:v>Coarse-grained DMA - </c:v>
                </c:pt>
                <c:pt idx="1">
                  <c:v>1 tasklet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x"/>
            <c:size val="14"/>
            <c:spPr>
              <a:noFill/>
              <a:ln w="25400">
                <a:solidFill>
                  <a:schemeClr val="accent1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strided_output!$K$3:$K$15</c:f>
              <c:numCache>
                <c:formatCode>General</c:formatCode>
                <c:ptCount val="13"/>
                <c:pt idx="0">
                  <c:v>104.44107903005801</c:v>
                </c:pt>
                <c:pt idx="1">
                  <c:v>88.682359858721</c:v>
                </c:pt>
                <c:pt idx="2">
                  <c:v>68.067671706290199</c:v>
                </c:pt>
                <c:pt idx="3">
                  <c:v>46.516743419662802</c:v>
                </c:pt>
                <c:pt idx="4">
                  <c:v>28.472617529849501</c:v>
                </c:pt>
                <c:pt idx="5">
                  <c:v>16.030797634266399</c:v>
                </c:pt>
                <c:pt idx="6">
                  <c:v>8.5606160506574707</c:v>
                </c:pt>
                <c:pt idx="7">
                  <c:v>4.4253031379723904</c:v>
                </c:pt>
                <c:pt idx="8">
                  <c:v>2.2599956647683599</c:v>
                </c:pt>
                <c:pt idx="9">
                  <c:v>1.14206808646237</c:v>
                </c:pt>
                <c:pt idx="10">
                  <c:v>0.57485414118732003</c:v>
                </c:pt>
                <c:pt idx="11">
                  <c:v>0.28774725771002402</c:v>
                </c:pt>
                <c:pt idx="12">
                  <c:v>0.14390299396389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C5-3942-B8F3-2457FE8AC93C}"/>
            </c:ext>
          </c:extLst>
        </c:ser>
        <c:ser>
          <c:idx val="1"/>
          <c:order val="1"/>
          <c:tx>
            <c:strRef>
              <c:f>strided_output!$L$1:$L$2</c:f>
              <c:strCache>
                <c:ptCount val="2"/>
                <c:pt idx="0">
                  <c:v>Coarse-grained DMA - </c:v>
                </c:pt>
                <c:pt idx="1">
                  <c:v>2 tasklets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strided_output!$L$3:$L$15</c:f>
              <c:numCache>
                <c:formatCode>General</c:formatCode>
                <c:ptCount val="13"/>
                <c:pt idx="0">
                  <c:v>208.82000851113199</c:v>
                </c:pt>
                <c:pt idx="1">
                  <c:v>177.26049209294399</c:v>
                </c:pt>
                <c:pt idx="2">
                  <c:v>136.03526275633899</c:v>
                </c:pt>
                <c:pt idx="3">
                  <c:v>76.711174282011598</c:v>
                </c:pt>
                <c:pt idx="4">
                  <c:v>38.8606845239145</c:v>
                </c:pt>
                <c:pt idx="5">
                  <c:v>19.4646932158503</c:v>
                </c:pt>
                <c:pt idx="6">
                  <c:v>9.73623668237191</c:v>
                </c:pt>
                <c:pt idx="7">
                  <c:v>4.86755016074782</c:v>
                </c:pt>
                <c:pt idx="8">
                  <c:v>2.4336115433583201</c:v>
                </c:pt>
                <c:pt idx="9">
                  <c:v>1.21668098829869</c:v>
                </c:pt>
                <c:pt idx="10">
                  <c:v>0.60834909913892099</c:v>
                </c:pt>
                <c:pt idx="11">
                  <c:v>0.30422834102604901</c:v>
                </c:pt>
                <c:pt idx="12">
                  <c:v>0.152087812606088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C5-3942-B8F3-2457FE8AC93C}"/>
            </c:ext>
          </c:extLst>
        </c:ser>
        <c:ser>
          <c:idx val="2"/>
          <c:order val="2"/>
          <c:tx>
            <c:strRef>
              <c:f>strided_output!$M$1:$M$2</c:f>
              <c:strCache>
                <c:ptCount val="2"/>
                <c:pt idx="0">
                  <c:v>Coarse-grained DMA - </c:v>
                </c:pt>
                <c:pt idx="1">
                  <c:v>4 tasklets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3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strided_output!$M$3:$M$15</c:f>
              <c:numCache>
                <c:formatCode>General</c:formatCode>
                <c:ptCount val="13"/>
                <c:pt idx="0">
                  <c:v>417.28831995755098</c:v>
                </c:pt>
                <c:pt idx="1">
                  <c:v>307.40477927190602</c:v>
                </c:pt>
                <c:pt idx="2">
                  <c:v>155.543205080208</c:v>
                </c:pt>
                <c:pt idx="3">
                  <c:v>77.840882899825303</c:v>
                </c:pt>
                <c:pt idx="4">
                  <c:v>38.970310486896601</c:v>
                </c:pt>
                <c:pt idx="5">
                  <c:v>19.4812248523432</c:v>
                </c:pt>
                <c:pt idx="6">
                  <c:v>9.7413708287472698</c:v>
                </c:pt>
                <c:pt idx="7">
                  <c:v>4.8704613337485601</c:v>
                </c:pt>
                <c:pt idx="8">
                  <c:v>2.4348687609247901</c:v>
                </c:pt>
                <c:pt idx="9">
                  <c:v>1.2175205418374</c:v>
                </c:pt>
                <c:pt idx="10">
                  <c:v>0.60878827663572499</c:v>
                </c:pt>
                <c:pt idx="11">
                  <c:v>0.30441029706334</c:v>
                </c:pt>
                <c:pt idx="12">
                  <c:v>0.15219599197403899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DC5-3942-B8F3-2457FE8AC93C}"/>
            </c:ext>
          </c:extLst>
        </c:ser>
        <c:ser>
          <c:idx val="3"/>
          <c:order val="3"/>
          <c:tx>
            <c:strRef>
              <c:f>strided_output!$N$1:$N$2</c:f>
              <c:strCache>
                <c:ptCount val="2"/>
                <c:pt idx="0">
                  <c:v>Coarse-grained DMA - </c:v>
                </c:pt>
                <c:pt idx="1">
                  <c:v>8 tasklets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chemeClr val="accent4">
                  <a:alpha val="70000"/>
                </a:schemeClr>
              </a:solidFill>
              <a:ln w="25400">
                <a:solidFill>
                  <a:schemeClr val="accent4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strided_output!$N$3:$N$15</c:f>
              <c:numCache>
                <c:formatCode>General</c:formatCode>
                <c:ptCount val="13"/>
                <c:pt idx="0">
                  <c:v>622.58400924541695</c:v>
                </c:pt>
                <c:pt idx="1">
                  <c:v>311.09849643446199</c:v>
                </c:pt>
                <c:pt idx="2">
                  <c:v>155.57122721990001</c:v>
                </c:pt>
                <c:pt idx="3">
                  <c:v>77.886311947113896</c:v>
                </c:pt>
                <c:pt idx="4">
                  <c:v>38.9394372373986</c:v>
                </c:pt>
                <c:pt idx="5">
                  <c:v>19.476055700215099</c:v>
                </c:pt>
                <c:pt idx="6">
                  <c:v>9.7361678044639302</c:v>
                </c:pt>
                <c:pt idx="7">
                  <c:v>4.8683077641432302</c:v>
                </c:pt>
                <c:pt idx="8">
                  <c:v>2.4343002688552402</c:v>
                </c:pt>
                <c:pt idx="9">
                  <c:v>1.21704680513894</c:v>
                </c:pt>
                <c:pt idx="10">
                  <c:v>0.60855999745301304</c:v>
                </c:pt>
                <c:pt idx="11">
                  <c:v>0.30428538074585498</c:v>
                </c:pt>
                <c:pt idx="12">
                  <c:v>0.15212869816206101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DC5-3942-B8F3-2457FE8AC93C}"/>
            </c:ext>
          </c:extLst>
        </c:ser>
        <c:ser>
          <c:idx val="4"/>
          <c:order val="4"/>
          <c:tx>
            <c:strRef>
              <c:f>strided_output!$O$1:$O$2</c:f>
              <c:strCache>
                <c:ptCount val="2"/>
                <c:pt idx="0">
                  <c:v>Coarse-grained DMA - </c:v>
                </c:pt>
                <c:pt idx="1">
                  <c:v>16 tasklets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7981632006756E-3"/>
                  <c:y val="-8.819444444444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C5-3942-B8F3-2457FE8AC93C}"/>
                </c:ext>
              </c:extLst>
            </c:dLbl>
            <c:dLbl>
              <c:idx val="3"/>
              <c:layout>
                <c:manualLayout>
                  <c:x val="-9.9212600885674671E-3"/>
                  <c:y val="-3.8217592592592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C5-3942-B8F3-2457FE8AC93C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strided_output!$O$3:$O$15</c:f>
              <c:numCache>
                <c:formatCode>General</c:formatCode>
                <c:ptCount val="13"/>
                <c:pt idx="0">
                  <c:v>622.35745829417704</c:v>
                </c:pt>
                <c:pt idx="1">
                  <c:v>311.18092788604201</c:v>
                </c:pt>
                <c:pt idx="2">
                  <c:v>155.66855890565901</c:v>
                </c:pt>
                <c:pt idx="3">
                  <c:v>77.864829790770102</c:v>
                </c:pt>
                <c:pt idx="4">
                  <c:v>38.948666518089297</c:v>
                </c:pt>
                <c:pt idx="5">
                  <c:v>19.476400225012402</c:v>
                </c:pt>
                <c:pt idx="6">
                  <c:v>9.7364088814055698</c:v>
                </c:pt>
                <c:pt idx="7">
                  <c:v>4.8671542346267502</c:v>
                </c:pt>
                <c:pt idx="8">
                  <c:v>2.43396446648438</c:v>
                </c:pt>
                <c:pt idx="9">
                  <c:v>1.21696501522691</c:v>
                </c:pt>
                <c:pt idx="10">
                  <c:v>0.60849757353669398</c:v>
                </c:pt>
                <c:pt idx="11">
                  <c:v>0.30424878676834699</c:v>
                </c:pt>
                <c:pt idx="12">
                  <c:v>0.15212493146808601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DC5-3942-B8F3-2457FE8AC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0958352"/>
        <c:axId val="500959008"/>
      </c:lineChart>
      <c:catAx>
        <c:axId val="500958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Stride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9008"/>
        <c:crossesAt val="1.0000000000000002E-2"/>
        <c:auto val="1"/>
        <c:lblAlgn val="ctr"/>
        <c:lblOffset val="100"/>
        <c:noMultiLvlLbl val="0"/>
      </c:catAx>
      <c:valAx>
        <c:axId val="50095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Sustained MRAM</a:t>
                </a:r>
                <a:r>
                  <a:rPr lang="en-US" sz="1600" baseline="0"/>
                  <a:t> </a:t>
                </a:r>
                <a:r>
                  <a:rPr lang="en-US" sz="1600"/>
                  <a:t>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835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53572187620957801"/>
          <c:y val="0.33076083333333334"/>
          <c:w val="0.42906961805555549"/>
          <c:h val="0.2316933333333333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500" b="1"/>
              <a:t>(b) Fine-grained Strided &amp; Random</a:t>
            </a:r>
            <a:r>
              <a:rPr lang="en-US" sz="1500"/>
              <a:t> (MRAM,</a:t>
            </a:r>
            <a:r>
              <a:rPr lang="en-US" sz="1500" baseline="0"/>
              <a:t> </a:t>
            </a:r>
            <a:r>
              <a:rPr lang="en-US" sz="1500"/>
              <a:t>1 DPU)</a:t>
            </a:r>
          </a:p>
        </c:rich>
      </c:tx>
      <c:layout>
        <c:manualLayout>
          <c:xMode val="edge"/>
          <c:yMode val="edge"/>
          <c:x val="0.2544284177672762"/>
          <c:y val="3.4400833333333332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816596427500841"/>
          <c:y val="2.8707407407407407E-2"/>
          <c:w val="0.80720036677187845"/>
          <c:h val="0.75868111111111114"/>
        </c:manualLayout>
      </c:layout>
      <c:lineChart>
        <c:grouping val="standard"/>
        <c:varyColors val="0"/>
        <c:ser>
          <c:idx val="0"/>
          <c:order val="0"/>
          <c:tx>
            <c:strRef>
              <c:f>strided_output!$P$1:$P$2</c:f>
              <c:strCache>
                <c:ptCount val="2"/>
                <c:pt idx="0">
                  <c:v>Fine-grained DMA - </c:v>
                </c:pt>
                <c:pt idx="1">
                  <c:v>1 tasklet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x"/>
            <c:size val="14"/>
            <c:spPr>
              <a:noFill/>
              <a:ln w="25400">
                <a:solidFill>
                  <a:schemeClr val="accent1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strided_output!$P$3:$P$17</c:f>
              <c:numCache>
                <c:formatCode>General</c:formatCode>
                <c:ptCount val="15"/>
                <c:pt idx="0">
                  <c:v>34.959920697528297</c:v>
                </c:pt>
                <c:pt idx="1">
                  <c:v>34.9527413853653</c:v>
                </c:pt>
                <c:pt idx="2">
                  <c:v>35.004414876811403</c:v>
                </c:pt>
                <c:pt idx="3">
                  <c:v>34.954530735089598</c:v>
                </c:pt>
                <c:pt idx="4">
                  <c:v>34.960524310318497</c:v>
                </c:pt>
                <c:pt idx="5">
                  <c:v>34.962855700254302</c:v>
                </c:pt>
                <c:pt idx="6">
                  <c:v>34.980984534087703</c:v>
                </c:pt>
                <c:pt idx="7">
                  <c:v>34.9829184968277</c:v>
                </c:pt>
                <c:pt idx="8">
                  <c:v>34.954397567870203</c:v>
                </c:pt>
                <c:pt idx="9">
                  <c:v>34.965000853637697</c:v>
                </c:pt>
                <c:pt idx="10">
                  <c:v>34.914758889430097</c:v>
                </c:pt>
                <c:pt idx="11">
                  <c:v>34.873990464143198</c:v>
                </c:pt>
                <c:pt idx="12">
                  <c:v>34.850252819914402</c:v>
                </c:pt>
                <c:pt idx="14">
                  <c:v>14.742373563263399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94-F54B-B94A-F7E34F8F5259}"/>
            </c:ext>
          </c:extLst>
        </c:ser>
        <c:ser>
          <c:idx val="1"/>
          <c:order val="1"/>
          <c:tx>
            <c:strRef>
              <c:f>strided_output!$Q$1:$Q$2</c:f>
              <c:strCache>
                <c:ptCount val="2"/>
                <c:pt idx="0">
                  <c:v>Fine-grained DMA - </c:v>
                </c:pt>
                <c:pt idx="1">
                  <c:v>2 tasklets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strided_output!$Q$3:$Q$17</c:f>
              <c:numCache>
                <c:formatCode>General</c:formatCode>
                <c:ptCount val="15"/>
                <c:pt idx="0">
                  <c:v>65.556120461079004</c:v>
                </c:pt>
                <c:pt idx="1">
                  <c:v>65.549461050036996</c:v>
                </c:pt>
                <c:pt idx="2">
                  <c:v>65.553851718548302</c:v>
                </c:pt>
                <c:pt idx="3">
                  <c:v>65.552388097024206</c:v>
                </c:pt>
                <c:pt idx="4">
                  <c:v>65.574642199867696</c:v>
                </c:pt>
                <c:pt idx="5">
                  <c:v>65.566324425046503</c:v>
                </c:pt>
                <c:pt idx="6">
                  <c:v>65.564801680738299</c:v>
                </c:pt>
                <c:pt idx="7">
                  <c:v>65.5425542554255</c:v>
                </c:pt>
                <c:pt idx="8">
                  <c:v>65.531506410988897</c:v>
                </c:pt>
                <c:pt idx="9">
                  <c:v>65.491091822750107</c:v>
                </c:pt>
                <c:pt idx="10">
                  <c:v>65.377599416271394</c:v>
                </c:pt>
                <c:pt idx="11">
                  <c:v>65.104450499545806</c:v>
                </c:pt>
                <c:pt idx="12">
                  <c:v>64.927536231884005</c:v>
                </c:pt>
                <c:pt idx="14">
                  <c:v>28.9638661068259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94-F54B-B94A-F7E34F8F5259}"/>
            </c:ext>
          </c:extLst>
        </c:ser>
        <c:ser>
          <c:idx val="2"/>
          <c:order val="2"/>
          <c:tx>
            <c:strRef>
              <c:f>strided_output!$R$1:$R$2</c:f>
              <c:strCache>
                <c:ptCount val="2"/>
                <c:pt idx="0">
                  <c:v>Fine-grained DMA - </c:v>
                </c:pt>
                <c:pt idx="1">
                  <c:v>4 tasklets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3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strided_output!$R$3:$R$17</c:f>
              <c:numCache>
                <c:formatCode>General</c:formatCode>
                <c:ptCount val="15"/>
                <c:pt idx="0">
                  <c:v>72.201326718186095</c:v>
                </c:pt>
                <c:pt idx="1">
                  <c:v>72.196266761091806</c:v>
                </c:pt>
                <c:pt idx="2">
                  <c:v>72.196799354756195</c:v>
                </c:pt>
                <c:pt idx="3">
                  <c:v>72.201770607908699</c:v>
                </c:pt>
                <c:pt idx="4">
                  <c:v>72.208163225152703</c:v>
                </c:pt>
                <c:pt idx="5">
                  <c:v>72.2435561784703</c:v>
                </c:pt>
                <c:pt idx="6">
                  <c:v>72.167695756479304</c:v>
                </c:pt>
                <c:pt idx="7">
                  <c:v>72.170534098953794</c:v>
                </c:pt>
                <c:pt idx="8">
                  <c:v>72.248960564444999</c:v>
                </c:pt>
                <c:pt idx="9">
                  <c:v>72.159863089545397</c:v>
                </c:pt>
                <c:pt idx="10">
                  <c:v>71.888476582088003</c:v>
                </c:pt>
                <c:pt idx="11">
                  <c:v>71.651339464214303</c:v>
                </c:pt>
                <c:pt idx="12">
                  <c:v>71.766119343211798</c:v>
                </c:pt>
                <c:pt idx="14">
                  <c:v>54.352364137037299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94-F54B-B94A-F7E34F8F5259}"/>
            </c:ext>
          </c:extLst>
        </c:ser>
        <c:ser>
          <c:idx val="3"/>
          <c:order val="3"/>
          <c:tx>
            <c:strRef>
              <c:f>strided_output!$S$1:$S$2</c:f>
              <c:strCache>
                <c:ptCount val="2"/>
                <c:pt idx="0">
                  <c:v>Fine-grained DMA - </c:v>
                </c:pt>
                <c:pt idx="1">
                  <c:v>8 tasklets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chemeClr val="accent4">
                  <a:alpha val="70000"/>
                </a:schemeClr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strided_output!$S$3:$S$17</c:f>
              <c:numCache>
                <c:formatCode>General</c:formatCode>
                <c:ptCount val="15"/>
                <c:pt idx="0">
                  <c:v>72.923129272820901</c:v>
                </c:pt>
                <c:pt idx="1">
                  <c:v>72.914798584922593</c:v>
                </c:pt>
                <c:pt idx="2">
                  <c:v>74.431380701162794</c:v>
                </c:pt>
                <c:pt idx="3">
                  <c:v>74.417608711080405</c:v>
                </c:pt>
                <c:pt idx="4">
                  <c:v>71.513786316958601</c:v>
                </c:pt>
                <c:pt idx="5">
                  <c:v>72.920792866112393</c:v>
                </c:pt>
                <c:pt idx="6">
                  <c:v>74.4090085194902</c:v>
                </c:pt>
                <c:pt idx="7">
                  <c:v>72.886036129073204</c:v>
                </c:pt>
                <c:pt idx="8">
                  <c:v>73.006900415043404</c:v>
                </c:pt>
                <c:pt idx="9">
                  <c:v>71.259568545581004</c:v>
                </c:pt>
                <c:pt idx="10">
                  <c:v>71.1111111111111</c:v>
                </c:pt>
                <c:pt idx="11">
                  <c:v>72.624113475177296</c:v>
                </c:pt>
                <c:pt idx="12">
                  <c:v>71.167593328038095</c:v>
                </c:pt>
                <c:pt idx="14">
                  <c:v>72.660376246582601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294-F54B-B94A-F7E34F8F5259}"/>
            </c:ext>
          </c:extLst>
        </c:ser>
        <c:ser>
          <c:idx val="4"/>
          <c:order val="4"/>
          <c:tx>
            <c:strRef>
              <c:f>strided_output!$T$1:$T$2</c:f>
              <c:strCache>
                <c:ptCount val="2"/>
                <c:pt idx="0">
                  <c:v>Fine-grained DMA - </c:v>
                </c:pt>
                <c:pt idx="1">
                  <c:v>16 tasklets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6"/>
                </a:solidFill>
              </a:ln>
              <a:effectLst/>
            </c:spPr>
          </c:marker>
          <c:dLbls>
            <c:dLbl>
              <c:idx val="12"/>
              <c:layout>
                <c:manualLayout>
                  <c:x val="-1.119712225141507E-2"/>
                  <c:y val="-2.9398055555555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94-F54B-B94A-F7E34F8F5259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strided_output!$T$3:$T$17</c:f>
              <c:numCache>
                <c:formatCode>General</c:formatCode>
                <c:ptCount val="15"/>
                <c:pt idx="0">
                  <c:v>74.038438794358797</c:v>
                </c:pt>
                <c:pt idx="1">
                  <c:v>72.567606712968598</c:v>
                </c:pt>
                <c:pt idx="2">
                  <c:v>73.290384423364898</c:v>
                </c:pt>
                <c:pt idx="3">
                  <c:v>73.284164599110397</c:v>
                </c:pt>
                <c:pt idx="4">
                  <c:v>73.290384423364898</c:v>
                </c:pt>
                <c:pt idx="5">
                  <c:v>73.316299520749197</c:v>
                </c:pt>
                <c:pt idx="6">
                  <c:v>74.022702885864305</c:v>
                </c:pt>
                <c:pt idx="7">
                  <c:v>73.220490475392396</c:v>
                </c:pt>
                <c:pt idx="8">
                  <c:v>73.290560057258205</c:v>
                </c:pt>
                <c:pt idx="9">
                  <c:v>73.240012261162704</c:v>
                </c:pt>
                <c:pt idx="10">
                  <c:v>73.299928418038604</c:v>
                </c:pt>
                <c:pt idx="11">
                  <c:v>72.875152501016601</c:v>
                </c:pt>
                <c:pt idx="12">
                  <c:v>72.5799918995544</c:v>
                </c:pt>
                <c:pt idx="14">
                  <c:v>72.581509842093794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294-F54B-B94A-F7E34F8F52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0958352"/>
        <c:axId val="500959008"/>
      </c:lineChart>
      <c:catAx>
        <c:axId val="500958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Stride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9008"/>
        <c:crossesAt val="0"/>
        <c:auto val="1"/>
        <c:lblAlgn val="ctr"/>
        <c:lblOffset val="100"/>
        <c:noMultiLvlLbl val="0"/>
      </c:catAx>
      <c:valAx>
        <c:axId val="500959008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u="none" strike="noStrike" baseline="0">
                    <a:effectLst/>
                  </a:rPr>
                  <a:t>Sustained MRAM </a:t>
                </a:r>
                <a:r>
                  <a:rPr lang="en-US" sz="1600"/>
                  <a:t>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835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17310310169102996"/>
          <c:y val="0.54654333333333327"/>
          <c:w val="0.39886547583361259"/>
          <c:h val="0.22757749999999999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(a) Coarse-grained </a:t>
            </a:r>
            <a:r>
              <a:rPr lang="en-US" b="1" dirty="0" err="1"/>
              <a:t>Strided</a:t>
            </a:r>
            <a:r>
              <a:rPr lang="en-US" dirty="0"/>
              <a:t> (MRAM, 1 DPU)</a:t>
            </a:r>
          </a:p>
        </c:rich>
      </c:tx>
      <c:layout>
        <c:manualLayout>
          <c:xMode val="edge"/>
          <c:yMode val="edge"/>
          <c:x val="0.3635976516166583"/>
          <c:y val="2.9344878490179443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088057021852925"/>
          <c:y val="2.8707407407407407E-2"/>
          <c:w val="0.81454082206786893"/>
          <c:h val="0.78348116594263162"/>
        </c:manualLayout>
      </c:layout>
      <c:lineChart>
        <c:grouping val="standard"/>
        <c:varyColors val="0"/>
        <c:ser>
          <c:idx val="0"/>
          <c:order val="0"/>
          <c:tx>
            <c:strRef>
              <c:f>strided_output!$K$1:$K$2</c:f>
              <c:strCache>
                <c:ptCount val="2"/>
                <c:pt idx="0">
                  <c:v>Coarse-grained DMA - </c:v>
                </c:pt>
                <c:pt idx="1">
                  <c:v>1 tasklet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x"/>
            <c:size val="14"/>
            <c:spPr>
              <a:noFill/>
              <a:ln w="25400">
                <a:solidFill>
                  <a:schemeClr val="accent1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strided_output!$K$3:$K$15</c:f>
              <c:numCache>
                <c:formatCode>General</c:formatCode>
                <c:ptCount val="13"/>
                <c:pt idx="0">
                  <c:v>104.44107903005801</c:v>
                </c:pt>
                <c:pt idx="1">
                  <c:v>88.682359858721</c:v>
                </c:pt>
                <c:pt idx="2">
                  <c:v>68.067671706290199</c:v>
                </c:pt>
                <c:pt idx="3">
                  <c:v>46.516743419662802</c:v>
                </c:pt>
                <c:pt idx="4">
                  <c:v>28.472617529849501</c:v>
                </c:pt>
                <c:pt idx="5">
                  <c:v>16.030797634266399</c:v>
                </c:pt>
                <c:pt idx="6">
                  <c:v>8.5606160506574707</c:v>
                </c:pt>
                <c:pt idx="7">
                  <c:v>4.4253031379723904</c:v>
                </c:pt>
                <c:pt idx="8">
                  <c:v>2.2599956647683599</c:v>
                </c:pt>
                <c:pt idx="9">
                  <c:v>1.14206808646237</c:v>
                </c:pt>
                <c:pt idx="10">
                  <c:v>0.57485414118732003</c:v>
                </c:pt>
                <c:pt idx="11">
                  <c:v>0.28774725771002402</c:v>
                </c:pt>
                <c:pt idx="12">
                  <c:v>0.14390299396389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68-0443-B1B3-C93F65ADD4E1}"/>
            </c:ext>
          </c:extLst>
        </c:ser>
        <c:ser>
          <c:idx val="1"/>
          <c:order val="1"/>
          <c:tx>
            <c:strRef>
              <c:f>strided_output!$L$1:$L$2</c:f>
              <c:strCache>
                <c:ptCount val="2"/>
                <c:pt idx="0">
                  <c:v>Coarse-grained DMA - </c:v>
                </c:pt>
                <c:pt idx="1">
                  <c:v>2 tasklets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strided_output!$L$3:$L$15</c:f>
              <c:numCache>
                <c:formatCode>General</c:formatCode>
                <c:ptCount val="13"/>
                <c:pt idx="0">
                  <c:v>208.82000851113199</c:v>
                </c:pt>
                <c:pt idx="1">
                  <c:v>177.26049209294399</c:v>
                </c:pt>
                <c:pt idx="2">
                  <c:v>136.03526275633899</c:v>
                </c:pt>
                <c:pt idx="3">
                  <c:v>76.711174282011598</c:v>
                </c:pt>
                <c:pt idx="4">
                  <c:v>38.8606845239145</c:v>
                </c:pt>
                <c:pt idx="5">
                  <c:v>19.4646932158503</c:v>
                </c:pt>
                <c:pt idx="6">
                  <c:v>9.73623668237191</c:v>
                </c:pt>
                <c:pt idx="7">
                  <c:v>4.86755016074782</c:v>
                </c:pt>
                <c:pt idx="8">
                  <c:v>2.4336115433583201</c:v>
                </c:pt>
                <c:pt idx="9">
                  <c:v>1.21668098829869</c:v>
                </c:pt>
                <c:pt idx="10">
                  <c:v>0.60834909913892099</c:v>
                </c:pt>
                <c:pt idx="11">
                  <c:v>0.30422834102604901</c:v>
                </c:pt>
                <c:pt idx="12">
                  <c:v>0.152087812606088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68-0443-B1B3-C93F65ADD4E1}"/>
            </c:ext>
          </c:extLst>
        </c:ser>
        <c:ser>
          <c:idx val="2"/>
          <c:order val="2"/>
          <c:tx>
            <c:strRef>
              <c:f>strided_output!$M$1:$M$2</c:f>
              <c:strCache>
                <c:ptCount val="2"/>
                <c:pt idx="0">
                  <c:v>Coarse-grained DMA - </c:v>
                </c:pt>
                <c:pt idx="1">
                  <c:v>4 tasklets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3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strided_output!$M$3:$M$15</c:f>
              <c:numCache>
                <c:formatCode>General</c:formatCode>
                <c:ptCount val="13"/>
                <c:pt idx="0">
                  <c:v>417.28831995755098</c:v>
                </c:pt>
                <c:pt idx="1">
                  <c:v>307.40477927190602</c:v>
                </c:pt>
                <c:pt idx="2">
                  <c:v>155.543205080208</c:v>
                </c:pt>
                <c:pt idx="3">
                  <c:v>77.840882899825303</c:v>
                </c:pt>
                <c:pt idx="4">
                  <c:v>38.970310486896601</c:v>
                </c:pt>
                <c:pt idx="5">
                  <c:v>19.4812248523432</c:v>
                </c:pt>
                <c:pt idx="6">
                  <c:v>9.7413708287472698</c:v>
                </c:pt>
                <c:pt idx="7">
                  <c:v>4.8704613337485601</c:v>
                </c:pt>
                <c:pt idx="8">
                  <c:v>2.4348687609247901</c:v>
                </c:pt>
                <c:pt idx="9">
                  <c:v>1.2175205418374</c:v>
                </c:pt>
                <c:pt idx="10">
                  <c:v>0.60878827663572499</c:v>
                </c:pt>
                <c:pt idx="11">
                  <c:v>0.30441029706334</c:v>
                </c:pt>
                <c:pt idx="12">
                  <c:v>0.15219599197403899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68-0443-B1B3-C93F65ADD4E1}"/>
            </c:ext>
          </c:extLst>
        </c:ser>
        <c:ser>
          <c:idx val="3"/>
          <c:order val="3"/>
          <c:tx>
            <c:strRef>
              <c:f>strided_output!$N$1:$N$2</c:f>
              <c:strCache>
                <c:ptCount val="2"/>
                <c:pt idx="0">
                  <c:v>Coarse-grained DMA - </c:v>
                </c:pt>
                <c:pt idx="1">
                  <c:v>8 tasklets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chemeClr val="accent4">
                  <a:alpha val="70000"/>
                </a:schemeClr>
              </a:solidFill>
              <a:ln w="25400">
                <a:solidFill>
                  <a:schemeClr val="accent4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strided_output!$N$3:$N$15</c:f>
              <c:numCache>
                <c:formatCode>General</c:formatCode>
                <c:ptCount val="13"/>
                <c:pt idx="0">
                  <c:v>622.58400924541695</c:v>
                </c:pt>
                <c:pt idx="1">
                  <c:v>311.09849643446199</c:v>
                </c:pt>
                <c:pt idx="2">
                  <c:v>155.57122721990001</c:v>
                </c:pt>
                <c:pt idx="3">
                  <c:v>77.886311947113896</c:v>
                </c:pt>
                <c:pt idx="4">
                  <c:v>38.9394372373986</c:v>
                </c:pt>
                <c:pt idx="5">
                  <c:v>19.476055700215099</c:v>
                </c:pt>
                <c:pt idx="6">
                  <c:v>9.7361678044639302</c:v>
                </c:pt>
                <c:pt idx="7">
                  <c:v>4.8683077641432302</c:v>
                </c:pt>
                <c:pt idx="8">
                  <c:v>2.4343002688552402</c:v>
                </c:pt>
                <c:pt idx="9">
                  <c:v>1.21704680513894</c:v>
                </c:pt>
                <c:pt idx="10">
                  <c:v>0.60855999745301304</c:v>
                </c:pt>
                <c:pt idx="11">
                  <c:v>0.30428538074585498</c:v>
                </c:pt>
                <c:pt idx="12">
                  <c:v>0.15212869816206101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D68-0443-B1B3-C93F65ADD4E1}"/>
            </c:ext>
          </c:extLst>
        </c:ser>
        <c:ser>
          <c:idx val="4"/>
          <c:order val="4"/>
          <c:tx>
            <c:strRef>
              <c:f>strided_output!$O$1:$O$2</c:f>
              <c:strCache>
                <c:ptCount val="2"/>
                <c:pt idx="0">
                  <c:v>Coarse-grained DMA - </c:v>
                </c:pt>
                <c:pt idx="1">
                  <c:v>16 tasklets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7981632006756E-3"/>
                  <c:y val="-8.819444444444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68-0443-B1B3-C93F65ADD4E1}"/>
                </c:ext>
              </c:extLst>
            </c:dLbl>
            <c:dLbl>
              <c:idx val="3"/>
              <c:layout>
                <c:manualLayout>
                  <c:x val="-9.9212600885674671E-3"/>
                  <c:y val="-3.8217592592592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68-0443-B1B3-C93F65ADD4E1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strided_output!$O$3:$O$15</c:f>
              <c:numCache>
                <c:formatCode>General</c:formatCode>
                <c:ptCount val="13"/>
                <c:pt idx="0">
                  <c:v>622.35745829417704</c:v>
                </c:pt>
                <c:pt idx="1">
                  <c:v>311.18092788604201</c:v>
                </c:pt>
                <c:pt idx="2">
                  <c:v>155.66855890565901</c:v>
                </c:pt>
                <c:pt idx="3">
                  <c:v>77.864829790770102</c:v>
                </c:pt>
                <c:pt idx="4">
                  <c:v>38.948666518089297</c:v>
                </c:pt>
                <c:pt idx="5">
                  <c:v>19.476400225012402</c:v>
                </c:pt>
                <c:pt idx="6">
                  <c:v>9.7364088814055698</c:v>
                </c:pt>
                <c:pt idx="7">
                  <c:v>4.8671542346267502</c:v>
                </c:pt>
                <c:pt idx="8">
                  <c:v>2.43396446648438</c:v>
                </c:pt>
                <c:pt idx="9">
                  <c:v>1.21696501522691</c:v>
                </c:pt>
                <c:pt idx="10">
                  <c:v>0.60849757353669398</c:v>
                </c:pt>
                <c:pt idx="11">
                  <c:v>0.30424878676834699</c:v>
                </c:pt>
                <c:pt idx="12">
                  <c:v>0.15212493146808601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D68-0443-B1B3-C93F65ADD4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0958352"/>
        <c:axId val="500959008"/>
      </c:lineChart>
      <c:catAx>
        <c:axId val="500958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Stride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9008"/>
        <c:crossesAt val="1.0000000000000002E-2"/>
        <c:auto val="1"/>
        <c:lblAlgn val="ctr"/>
        <c:lblOffset val="100"/>
        <c:noMultiLvlLbl val="0"/>
      </c:catAx>
      <c:valAx>
        <c:axId val="50095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Sustained MRAM 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835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46214271373445942"/>
          <c:y val="0.35756915624942837"/>
          <c:w val="0.48283891709819959"/>
          <c:h val="0.2495655086328333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(b) Fine-grained </a:t>
            </a:r>
            <a:r>
              <a:rPr lang="en-US" b="1" dirty="0" err="1"/>
              <a:t>Strided</a:t>
            </a:r>
            <a:r>
              <a:rPr lang="en-US" b="1" dirty="0"/>
              <a:t> &amp; Random</a:t>
            </a:r>
            <a:r>
              <a:rPr lang="en-US" dirty="0"/>
              <a:t> (MRAM, 1 DPU)</a:t>
            </a:r>
          </a:p>
        </c:rich>
      </c:tx>
      <c:layout>
        <c:manualLayout>
          <c:xMode val="edge"/>
          <c:yMode val="edge"/>
          <c:x val="0.23741060054635735"/>
          <c:y val="2.9932761141625186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472147927397727"/>
          <c:y val="2.8707407407407407E-2"/>
          <c:w val="0.83064464978997932"/>
          <c:h val="0.77938111542201605"/>
        </c:manualLayout>
      </c:layout>
      <c:lineChart>
        <c:grouping val="standard"/>
        <c:varyColors val="0"/>
        <c:ser>
          <c:idx val="0"/>
          <c:order val="0"/>
          <c:tx>
            <c:strRef>
              <c:f>strided_output!$P$1:$P$2</c:f>
              <c:strCache>
                <c:ptCount val="2"/>
                <c:pt idx="0">
                  <c:v>Fine-grained DMA - </c:v>
                </c:pt>
                <c:pt idx="1">
                  <c:v>1 tasklet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x"/>
            <c:size val="14"/>
            <c:spPr>
              <a:noFill/>
              <a:ln w="25400">
                <a:solidFill>
                  <a:schemeClr val="accent1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strided_output!$P$3:$P$17</c:f>
              <c:numCache>
                <c:formatCode>General</c:formatCode>
                <c:ptCount val="15"/>
                <c:pt idx="0">
                  <c:v>34.959920697528297</c:v>
                </c:pt>
                <c:pt idx="1">
                  <c:v>34.9527413853653</c:v>
                </c:pt>
                <c:pt idx="2">
                  <c:v>35.004414876811403</c:v>
                </c:pt>
                <c:pt idx="3">
                  <c:v>34.954530735089598</c:v>
                </c:pt>
                <c:pt idx="4">
                  <c:v>34.960524310318497</c:v>
                </c:pt>
                <c:pt idx="5">
                  <c:v>34.962855700254302</c:v>
                </c:pt>
                <c:pt idx="6">
                  <c:v>34.980984534087703</c:v>
                </c:pt>
                <c:pt idx="7">
                  <c:v>34.9829184968277</c:v>
                </c:pt>
                <c:pt idx="8">
                  <c:v>34.954397567870203</c:v>
                </c:pt>
                <c:pt idx="9">
                  <c:v>34.965000853637697</c:v>
                </c:pt>
                <c:pt idx="10">
                  <c:v>34.914758889430097</c:v>
                </c:pt>
                <c:pt idx="11">
                  <c:v>34.873990464143198</c:v>
                </c:pt>
                <c:pt idx="12">
                  <c:v>34.850252819914402</c:v>
                </c:pt>
                <c:pt idx="14">
                  <c:v>14.742373563263399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3C-8944-BC08-4A118738BC9A}"/>
            </c:ext>
          </c:extLst>
        </c:ser>
        <c:ser>
          <c:idx val="1"/>
          <c:order val="1"/>
          <c:tx>
            <c:strRef>
              <c:f>strided_output!$Q$1:$Q$2</c:f>
              <c:strCache>
                <c:ptCount val="2"/>
                <c:pt idx="0">
                  <c:v>Fine-grained DMA - </c:v>
                </c:pt>
                <c:pt idx="1">
                  <c:v>2 tasklets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strided_output!$Q$3:$Q$17</c:f>
              <c:numCache>
                <c:formatCode>General</c:formatCode>
                <c:ptCount val="15"/>
                <c:pt idx="0">
                  <c:v>65.556120461079004</c:v>
                </c:pt>
                <c:pt idx="1">
                  <c:v>65.549461050036996</c:v>
                </c:pt>
                <c:pt idx="2">
                  <c:v>65.553851718548302</c:v>
                </c:pt>
                <c:pt idx="3">
                  <c:v>65.552388097024206</c:v>
                </c:pt>
                <c:pt idx="4">
                  <c:v>65.574642199867696</c:v>
                </c:pt>
                <c:pt idx="5">
                  <c:v>65.566324425046503</c:v>
                </c:pt>
                <c:pt idx="6">
                  <c:v>65.564801680738299</c:v>
                </c:pt>
                <c:pt idx="7">
                  <c:v>65.5425542554255</c:v>
                </c:pt>
                <c:pt idx="8">
                  <c:v>65.531506410988897</c:v>
                </c:pt>
                <c:pt idx="9">
                  <c:v>65.491091822750107</c:v>
                </c:pt>
                <c:pt idx="10">
                  <c:v>65.377599416271394</c:v>
                </c:pt>
                <c:pt idx="11">
                  <c:v>65.104450499545806</c:v>
                </c:pt>
                <c:pt idx="12">
                  <c:v>64.927536231884005</c:v>
                </c:pt>
                <c:pt idx="14">
                  <c:v>28.9638661068259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3C-8944-BC08-4A118738BC9A}"/>
            </c:ext>
          </c:extLst>
        </c:ser>
        <c:ser>
          <c:idx val="2"/>
          <c:order val="2"/>
          <c:tx>
            <c:strRef>
              <c:f>strided_output!$R$1:$R$2</c:f>
              <c:strCache>
                <c:ptCount val="2"/>
                <c:pt idx="0">
                  <c:v>Fine-grained DMA - </c:v>
                </c:pt>
                <c:pt idx="1">
                  <c:v>4 tasklets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3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strided_output!$R$3:$R$17</c:f>
              <c:numCache>
                <c:formatCode>General</c:formatCode>
                <c:ptCount val="15"/>
                <c:pt idx="0">
                  <c:v>72.201326718186095</c:v>
                </c:pt>
                <c:pt idx="1">
                  <c:v>72.196266761091806</c:v>
                </c:pt>
                <c:pt idx="2">
                  <c:v>72.196799354756195</c:v>
                </c:pt>
                <c:pt idx="3">
                  <c:v>72.201770607908699</c:v>
                </c:pt>
                <c:pt idx="4">
                  <c:v>72.208163225152703</c:v>
                </c:pt>
                <c:pt idx="5">
                  <c:v>72.2435561784703</c:v>
                </c:pt>
                <c:pt idx="6">
                  <c:v>72.167695756479304</c:v>
                </c:pt>
                <c:pt idx="7">
                  <c:v>72.170534098953794</c:v>
                </c:pt>
                <c:pt idx="8">
                  <c:v>72.248960564444999</c:v>
                </c:pt>
                <c:pt idx="9">
                  <c:v>72.159863089545397</c:v>
                </c:pt>
                <c:pt idx="10">
                  <c:v>71.888476582088003</c:v>
                </c:pt>
                <c:pt idx="11">
                  <c:v>71.651339464214303</c:v>
                </c:pt>
                <c:pt idx="12">
                  <c:v>71.766119343211798</c:v>
                </c:pt>
                <c:pt idx="14">
                  <c:v>54.352364137037299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3C-8944-BC08-4A118738BC9A}"/>
            </c:ext>
          </c:extLst>
        </c:ser>
        <c:ser>
          <c:idx val="3"/>
          <c:order val="3"/>
          <c:tx>
            <c:strRef>
              <c:f>strided_output!$S$1:$S$2</c:f>
              <c:strCache>
                <c:ptCount val="2"/>
                <c:pt idx="0">
                  <c:v>Fine-grained DMA - </c:v>
                </c:pt>
                <c:pt idx="1">
                  <c:v>8 tasklets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chemeClr val="accent4">
                  <a:alpha val="70000"/>
                </a:schemeClr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strided_output!$S$3:$S$17</c:f>
              <c:numCache>
                <c:formatCode>General</c:formatCode>
                <c:ptCount val="15"/>
                <c:pt idx="0">
                  <c:v>72.923129272820901</c:v>
                </c:pt>
                <c:pt idx="1">
                  <c:v>72.914798584922593</c:v>
                </c:pt>
                <c:pt idx="2">
                  <c:v>74.431380701162794</c:v>
                </c:pt>
                <c:pt idx="3">
                  <c:v>74.417608711080405</c:v>
                </c:pt>
                <c:pt idx="4">
                  <c:v>71.513786316958601</c:v>
                </c:pt>
                <c:pt idx="5">
                  <c:v>72.920792866112393</c:v>
                </c:pt>
                <c:pt idx="6">
                  <c:v>74.4090085194902</c:v>
                </c:pt>
                <c:pt idx="7">
                  <c:v>72.886036129073204</c:v>
                </c:pt>
                <c:pt idx="8">
                  <c:v>73.006900415043404</c:v>
                </c:pt>
                <c:pt idx="9">
                  <c:v>71.259568545581004</c:v>
                </c:pt>
                <c:pt idx="10">
                  <c:v>71.1111111111111</c:v>
                </c:pt>
                <c:pt idx="11">
                  <c:v>72.624113475177296</c:v>
                </c:pt>
                <c:pt idx="12">
                  <c:v>71.167593328038095</c:v>
                </c:pt>
                <c:pt idx="14">
                  <c:v>72.660376246582601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13C-8944-BC08-4A118738BC9A}"/>
            </c:ext>
          </c:extLst>
        </c:ser>
        <c:ser>
          <c:idx val="4"/>
          <c:order val="4"/>
          <c:tx>
            <c:strRef>
              <c:f>strided_output!$T$1:$T$2</c:f>
              <c:strCache>
                <c:ptCount val="2"/>
                <c:pt idx="0">
                  <c:v>Fine-grained DMA - </c:v>
                </c:pt>
                <c:pt idx="1">
                  <c:v>16 tasklets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6"/>
                </a:solidFill>
              </a:ln>
              <a:effectLst/>
            </c:spPr>
          </c:marker>
          <c:dLbls>
            <c:dLbl>
              <c:idx val="12"/>
              <c:layout>
                <c:manualLayout>
                  <c:x val="-1.6869764001522434E-2"/>
                  <c:y val="-2.939800253588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3C-8944-BC08-4A118738BC9A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strided_output!$T$3:$T$17</c:f>
              <c:numCache>
                <c:formatCode>General</c:formatCode>
                <c:ptCount val="15"/>
                <c:pt idx="0">
                  <c:v>74.038438794358797</c:v>
                </c:pt>
                <c:pt idx="1">
                  <c:v>72.567606712968598</c:v>
                </c:pt>
                <c:pt idx="2">
                  <c:v>73.290384423364898</c:v>
                </c:pt>
                <c:pt idx="3">
                  <c:v>73.284164599110397</c:v>
                </c:pt>
                <c:pt idx="4">
                  <c:v>73.290384423364898</c:v>
                </c:pt>
                <c:pt idx="5">
                  <c:v>73.316299520749197</c:v>
                </c:pt>
                <c:pt idx="6">
                  <c:v>74.022702885864305</c:v>
                </c:pt>
                <c:pt idx="7">
                  <c:v>73.220490475392396</c:v>
                </c:pt>
                <c:pt idx="8">
                  <c:v>73.290560057258205</c:v>
                </c:pt>
                <c:pt idx="9">
                  <c:v>73.240012261162704</c:v>
                </c:pt>
                <c:pt idx="10">
                  <c:v>73.299928418038604</c:v>
                </c:pt>
                <c:pt idx="11">
                  <c:v>72.875152501016601</c:v>
                </c:pt>
                <c:pt idx="12">
                  <c:v>72.5799918995544</c:v>
                </c:pt>
                <c:pt idx="14">
                  <c:v>72.581509842093794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13C-8944-BC08-4A118738B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0958352"/>
        <c:axId val="500959008"/>
      </c:lineChart>
      <c:catAx>
        <c:axId val="500958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Stride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9008"/>
        <c:crossesAt val="0"/>
        <c:auto val="1"/>
        <c:lblAlgn val="ctr"/>
        <c:lblOffset val="100"/>
        <c:noMultiLvlLbl val="0"/>
      </c:catAx>
      <c:valAx>
        <c:axId val="500959008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Sustained MRAM 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835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17429677491973478"/>
          <c:y val="0.55219208810570208"/>
          <c:w val="0.44991888613149378"/>
          <c:h val="0.24544962644296869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500" b="1"/>
              <a:t>(a)</a:t>
            </a:r>
            <a:r>
              <a:rPr lang="en-US" sz="1500" b="1" baseline="0"/>
              <a:t> </a:t>
            </a:r>
            <a:r>
              <a:rPr lang="en-US" sz="1500" b="1"/>
              <a:t>Coarse-grained</a:t>
            </a:r>
            <a:r>
              <a:rPr lang="en-US" sz="1500" b="1" baseline="0"/>
              <a:t> Strided</a:t>
            </a:r>
            <a:r>
              <a:rPr lang="en-US" sz="1500" baseline="0"/>
              <a:t> (MRAM, </a:t>
            </a:r>
            <a:r>
              <a:rPr lang="en-US" sz="1500"/>
              <a:t>1 DPU)</a:t>
            </a:r>
          </a:p>
        </c:rich>
      </c:tx>
      <c:layout>
        <c:manualLayout>
          <c:xMode val="edge"/>
          <c:yMode val="edge"/>
          <c:x val="0.37774745768675888"/>
          <c:y val="3.3812777777777782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144252084872797"/>
          <c:y val="2.8707407407407407E-2"/>
          <c:w val="0.79397885217636088"/>
          <c:h val="0.75925333333333334"/>
        </c:manualLayout>
      </c:layout>
      <c:lineChart>
        <c:grouping val="standard"/>
        <c:varyColors val="0"/>
        <c:ser>
          <c:idx val="0"/>
          <c:order val="0"/>
          <c:tx>
            <c:strRef>
              <c:f>strided_output!$K$1:$K$2</c:f>
              <c:strCache>
                <c:ptCount val="2"/>
                <c:pt idx="0">
                  <c:v>Coarse-grained DMA - </c:v>
                </c:pt>
                <c:pt idx="1">
                  <c:v>1 tasklet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x"/>
            <c:size val="14"/>
            <c:spPr>
              <a:noFill/>
              <a:ln w="25400">
                <a:solidFill>
                  <a:schemeClr val="accent1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strided_output!$K$3:$K$15</c:f>
              <c:numCache>
                <c:formatCode>General</c:formatCode>
                <c:ptCount val="13"/>
                <c:pt idx="0">
                  <c:v>104.44107903005801</c:v>
                </c:pt>
                <c:pt idx="1">
                  <c:v>88.682359858721</c:v>
                </c:pt>
                <c:pt idx="2">
                  <c:v>68.067671706290199</c:v>
                </c:pt>
                <c:pt idx="3">
                  <c:v>46.516743419662802</c:v>
                </c:pt>
                <c:pt idx="4">
                  <c:v>28.472617529849501</c:v>
                </c:pt>
                <c:pt idx="5">
                  <c:v>16.030797634266399</c:v>
                </c:pt>
                <c:pt idx="6">
                  <c:v>8.5606160506574707</c:v>
                </c:pt>
                <c:pt idx="7">
                  <c:v>4.4253031379723904</c:v>
                </c:pt>
                <c:pt idx="8">
                  <c:v>2.2599956647683599</c:v>
                </c:pt>
                <c:pt idx="9">
                  <c:v>1.14206808646237</c:v>
                </c:pt>
                <c:pt idx="10">
                  <c:v>0.57485414118732003</c:v>
                </c:pt>
                <c:pt idx="11">
                  <c:v>0.28774725771002402</c:v>
                </c:pt>
                <c:pt idx="12">
                  <c:v>0.14390299396389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C5-3942-B8F3-2457FE8AC93C}"/>
            </c:ext>
          </c:extLst>
        </c:ser>
        <c:ser>
          <c:idx val="1"/>
          <c:order val="1"/>
          <c:tx>
            <c:strRef>
              <c:f>strided_output!$L$1:$L$2</c:f>
              <c:strCache>
                <c:ptCount val="2"/>
                <c:pt idx="0">
                  <c:v>Coarse-grained DMA - </c:v>
                </c:pt>
                <c:pt idx="1">
                  <c:v>2 tasklets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strided_output!$L$3:$L$15</c:f>
              <c:numCache>
                <c:formatCode>General</c:formatCode>
                <c:ptCount val="13"/>
                <c:pt idx="0">
                  <c:v>208.82000851113199</c:v>
                </c:pt>
                <c:pt idx="1">
                  <c:v>177.26049209294399</c:v>
                </c:pt>
                <c:pt idx="2">
                  <c:v>136.03526275633899</c:v>
                </c:pt>
                <c:pt idx="3">
                  <c:v>76.711174282011598</c:v>
                </c:pt>
                <c:pt idx="4">
                  <c:v>38.8606845239145</c:v>
                </c:pt>
                <c:pt idx="5">
                  <c:v>19.4646932158503</c:v>
                </c:pt>
                <c:pt idx="6">
                  <c:v>9.73623668237191</c:v>
                </c:pt>
                <c:pt idx="7">
                  <c:v>4.86755016074782</c:v>
                </c:pt>
                <c:pt idx="8">
                  <c:v>2.4336115433583201</c:v>
                </c:pt>
                <c:pt idx="9">
                  <c:v>1.21668098829869</c:v>
                </c:pt>
                <c:pt idx="10">
                  <c:v>0.60834909913892099</c:v>
                </c:pt>
                <c:pt idx="11">
                  <c:v>0.30422834102604901</c:v>
                </c:pt>
                <c:pt idx="12">
                  <c:v>0.152087812606088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C5-3942-B8F3-2457FE8AC93C}"/>
            </c:ext>
          </c:extLst>
        </c:ser>
        <c:ser>
          <c:idx val="2"/>
          <c:order val="2"/>
          <c:tx>
            <c:strRef>
              <c:f>strided_output!$M$1:$M$2</c:f>
              <c:strCache>
                <c:ptCount val="2"/>
                <c:pt idx="0">
                  <c:v>Coarse-grained DMA - </c:v>
                </c:pt>
                <c:pt idx="1">
                  <c:v>4 tasklets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3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strided_output!$M$3:$M$15</c:f>
              <c:numCache>
                <c:formatCode>General</c:formatCode>
                <c:ptCount val="13"/>
                <c:pt idx="0">
                  <c:v>417.28831995755098</c:v>
                </c:pt>
                <c:pt idx="1">
                  <c:v>307.40477927190602</c:v>
                </c:pt>
                <c:pt idx="2">
                  <c:v>155.543205080208</c:v>
                </c:pt>
                <c:pt idx="3">
                  <c:v>77.840882899825303</c:v>
                </c:pt>
                <c:pt idx="4">
                  <c:v>38.970310486896601</c:v>
                </c:pt>
                <c:pt idx="5">
                  <c:v>19.4812248523432</c:v>
                </c:pt>
                <c:pt idx="6">
                  <c:v>9.7413708287472698</c:v>
                </c:pt>
                <c:pt idx="7">
                  <c:v>4.8704613337485601</c:v>
                </c:pt>
                <c:pt idx="8">
                  <c:v>2.4348687609247901</c:v>
                </c:pt>
                <c:pt idx="9">
                  <c:v>1.2175205418374</c:v>
                </c:pt>
                <c:pt idx="10">
                  <c:v>0.60878827663572499</c:v>
                </c:pt>
                <c:pt idx="11">
                  <c:v>0.30441029706334</c:v>
                </c:pt>
                <c:pt idx="12">
                  <c:v>0.15219599197403899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DC5-3942-B8F3-2457FE8AC93C}"/>
            </c:ext>
          </c:extLst>
        </c:ser>
        <c:ser>
          <c:idx val="3"/>
          <c:order val="3"/>
          <c:tx>
            <c:strRef>
              <c:f>strided_output!$N$1:$N$2</c:f>
              <c:strCache>
                <c:ptCount val="2"/>
                <c:pt idx="0">
                  <c:v>Coarse-grained DMA - </c:v>
                </c:pt>
                <c:pt idx="1">
                  <c:v>8 tasklets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chemeClr val="accent4">
                  <a:alpha val="70000"/>
                </a:schemeClr>
              </a:solidFill>
              <a:ln w="25400">
                <a:solidFill>
                  <a:schemeClr val="accent4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strided_output!$N$3:$N$15</c:f>
              <c:numCache>
                <c:formatCode>General</c:formatCode>
                <c:ptCount val="13"/>
                <c:pt idx="0">
                  <c:v>622.58400924541695</c:v>
                </c:pt>
                <c:pt idx="1">
                  <c:v>311.09849643446199</c:v>
                </c:pt>
                <c:pt idx="2">
                  <c:v>155.57122721990001</c:v>
                </c:pt>
                <c:pt idx="3">
                  <c:v>77.886311947113896</c:v>
                </c:pt>
                <c:pt idx="4">
                  <c:v>38.9394372373986</c:v>
                </c:pt>
                <c:pt idx="5">
                  <c:v>19.476055700215099</c:v>
                </c:pt>
                <c:pt idx="6">
                  <c:v>9.7361678044639302</c:v>
                </c:pt>
                <c:pt idx="7">
                  <c:v>4.8683077641432302</c:v>
                </c:pt>
                <c:pt idx="8">
                  <c:v>2.4343002688552402</c:v>
                </c:pt>
                <c:pt idx="9">
                  <c:v>1.21704680513894</c:v>
                </c:pt>
                <c:pt idx="10">
                  <c:v>0.60855999745301304</c:v>
                </c:pt>
                <c:pt idx="11">
                  <c:v>0.30428538074585498</c:v>
                </c:pt>
                <c:pt idx="12">
                  <c:v>0.15212869816206101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DC5-3942-B8F3-2457FE8AC93C}"/>
            </c:ext>
          </c:extLst>
        </c:ser>
        <c:ser>
          <c:idx val="4"/>
          <c:order val="4"/>
          <c:tx>
            <c:strRef>
              <c:f>strided_output!$O$1:$O$2</c:f>
              <c:strCache>
                <c:ptCount val="2"/>
                <c:pt idx="0">
                  <c:v>Coarse-grained DMA - </c:v>
                </c:pt>
                <c:pt idx="1">
                  <c:v>16 tasklets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7981632006756E-3"/>
                  <c:y val="-8.819444444444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C5-3942-B8F3-2457FE8AC93C}"/>
                </c:ext>
              </c:extLst>
            </c:dLbl>
            <c:dLbl>
              <c:idx val="3"/>
              <c:layout>
                <c:manualLayout>
                  <c:x val="-9.9212600885674671E-3"/>
                  <c:y val="-3.8217592592592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C5-3942-B8F3-2457FE8AC93C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strided_output!$O$3:$O$15</c:f>
              <c:numCache>
                <c:formatCode>General</c:formatCode>
                <c:ptCount val="13"/>
                <c:pt idx="0">
                  <c:v>622.35745829417704</c:v>
                </c:pt>
                <c:pt idx="1">
                  <c:v>311.18092788604201</c:v>
                </c:pt>
                <c:pt idx="2">
                  <c:v>155.66855890565901</c:v>
                </c:pt>
                <c:pt idx="3">
                  <c:v>77.864829790770102</c:v>
                </c:pt>
                <c:pt idx="4">
                  <c:v>38.948666518089297</c:v>
                </c:pt>
                <c:pt idx="5">
                  <c:v>19.476400225012402</c:v>
                </c:pt>
                <c:pt idx="6">
                  <c:v>9.7364088814055698</c:v>
                </c:pt>
                <c:pt idx="7">
                  <c:v>4.8671542346267502</c:v>
                </c:pt>
                <c:pt idx="8">
                  <c:v>2.43396446648438</c:v>
                </c:pt>
                <c:pt idx="9">
                  <c:v>1.21696501522691</c:v>
                </c:pt>
                <c:pt idx="10">
                  <c:v>0.60849757353669398</c:v>
                </c:pt>
                <c:pt idx="11">
                  <c:v>0.30424878676834699</c:v>
                </c:pt>
                <c:pt idx="12">
                  <c:v>0.15212493146808601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DC5-3942-B8F3-2457FE8AC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0958352"/>
        <c:axId val="500959008"/>
      </c:lineChart>
      <c:catAx>
        <c:axId val="500958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Stride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9008"/>
        <c:crossesAt val="1.0000000000000002E-2"/>
        <c:auto val="1"/>
        <c:lblAlgn val="ctr"/>
        <c:lblOffset val="100"/>
        <c:noMultiLvlLbl val="0"/>
      </c:catAx>
      <c:valAx>
        <c:axId val="50095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Sustained MRAM</a:t>
                </a:r>
                <a:r>
                  <a:rPr lang="en-US" sz="1600" baseline="0"/>
                  <a:t> </a:t>
                </a:r>
                <a:r>
                  <a:rPr lang="en-US" sz="1600"/>
                  <a:t>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835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53572187620957801"/>
          <c:y val="0.33076083333333334"/>
          <c:w val="0.42906961805555549"/>
          <c:h val="0.2316933333333333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(d) DOUBLE</a:t>
            </a:r>
            <a:r>
              <a:rPr lang="en-US" sz="1400" dirty="0"/>
              <a:t> (1 DPU)</a:t>
            </a:r>
          </a:p>
        </c:rich>
      </c:tx>
      <c:layout>
        <c:manualLayout>
          <c:xMode val="edge"/>
          <c:yMode val="edge"/>
          <c:x val="0.18470472222222226"/>
          <c:y val="5.291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268833333333333"/>
          <c:y val="4.2501111111111094E-2"/>
          <c:w val="0.7885061111111111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(2)'!$H$2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(2)'!$G$3:$G$26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(2)'!$H$3:$H$26</c:f>
              <c:numCache>
                <c:formatCode>General</c:formatCode>
                <c:ptCount val="24"/>
                <c:pt idx="0">
                  <c:v>0.302342609526634</c:v>
                </c:pt>
                <c:pt idx="1">
                  <c:v>0.60468422275349198</c:v>
                </c:pt>
                <c:pt idx="2">
                  <c:v>0.90680819731269602</c:v>
                </c:pt>
                <c:pt idx="3">
                  <c:v>1.2092787853226401</c:v>
                </c:pt>
                <c:pt idx="4">
                  <c:v>1.51104084321475</c:v>
                </c:pt>
                <c:pt idx="5">
                  <c:v>1.81313255571529</c:v>
                </c:pt>
                <c:pt idx="6">
                  <c:v>2.1151245151660101</c:v>
                </c:pt>
                <c:pt idx="7">
                  <c:v>2.4186372653042301</c:v>
                </c:pt>
                <c:pt idx="8">
                  <c:v>2.7184900964430101</c:v>
                </c:pt>
                <c:pt idx="9">
                  <c:v>3.02009216589861</c:v>
                </c:pt>
                <c:pt idx="10">
                  <c:v>3.3242898550724602</c:v>
                </c:pt>
                <c:pt idx="11">
                  <c:v>3.3244404184972098</c:v>
                </c:pt>
                <c:pt idx="12">
                  <c:v>3.3214317389927102</c:v>
                </c:pt>
                <c:pt idx="13">
                  <c:v>3.3221232529509699</c:v>
                </c:pt>
                <c:pt idx="14">
                  <c:v>3.32068041983351</c:v>
                </c:pt>
                <c:pt idx="15">
                  <c:v>3.32667035287932</c:v>
                </c:pt>
                <c:pt idx="16">
                  <c:v>3.3257056899223398</c:v>
                </c:pt>
                <c:pt idx="17">
                  <c:v>3.3206503741370401</c:v>
                </c:pt>
                <c:pt idx="18">
                  <c:v>3.32041002813741</c:v>
                </c:pt>
                <c:pt idx="19">
                  <c:v>3.3239887691332299</c:v>
                </c:pt>
                <c:pt idx="20">
                  <c:v>3.3198393458045299</c:v>
                </c:pt>
                <c:pt idx="21">
                  <c:v>3.3216421692853499</c:v>
                </c:pt>
                <c:pt idx="22">
                  <c:v>3.3190887468007499</c:v>
                </c:pt>
                <c:pt idx="23">
                  <c:v>3.3210109583834799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EB-B444-99E4-A6197333686A}"/>
            </c:ext>
          </c:extLst>
        </c:ser>
        <c:ser>
          <c:idx val="3"/>
          <c:order val="1"/>
          <c:tx>
            <c:strRef>
              <c:f>'pipeline_output (2)'!$K$2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(2)'!$G$3:$G$26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(2)'!$K$3:$K$26</c:f>
              <c:numCache>
                <c:formatCode>General</c:formatCode>
                <c:ptCount val="24"/>
                <c:pt idx="0">
                  <c:v>0.28328954071786899</c:v>
                </c:pt>
                <c:pt idx="1">
                  <c:v>0.56661931993626702</c:v>
                </c:pt>
                <c:pt idx="2">
                  <c:v>0.84982598325826897</c:v>
                </c:pt>
                <c:pt idx="3">
                  <c:v>1.1332106465756799</c:v>
                </c:pt>
                <c:pt idx="4">
                  <c:v>1.4158903094883499</c:v>
                </c:pt>
                <c:pt idx="5">
                  <c:v>1.6988691228411199</c:v>
                </c:pt>
                <c:pt idx="6">
                  <c:v>1.9817785169665401</c:v>
                </c:pt>
                <c:pt idx="7">
                  <c:v>2.26622536185348</c:v>
                </c:pt>
                <c:pt idx="8">
                  <c:v>2.5475784227295701</c:v>
                </c:pt>
                <c:pt idx="9">
                  <c:v>2.8298154844977601</c:v>
                </c:pt>
                <c:pt idx="10">
                  <c:v>3.11493464607027</c:v>
                </c:pt>
                <c:pt idx="11">
                  <c:v>3.1147231557863999</c:v>
                </c:pt>
                <c:pt idx="12">
                  <c:v>3.1119763931757198</c:v>
                </c:pt>
                <c:pt idx="13">
                  <c:v>3.11208194830744</c:v>
                </c:pt>
                <c:pt idx="14">
                  <c:v>3.11173892030761</c:v>
                </c:pt>
                <c:pt idx="15">
                  <c:v>3.1169981824667401</c:v>
                </c:pt>
                <c:pt idx="16">
                  <c:v>3.1162306510091602</c:v>
                </c:pt>
                <c:pt idx="17">
                  <c:v>3.11110583647692</c:v>
                </c:pt>
                <c:pt idx="18">
                  <c:v>3.1112904593160202</c:v>
                </c:pt>
                <c:pt idx="19">
                  <c:v>3.1144324035336299</c:v>
                </c:pt>
                <c:pt idx="20">
                  <c:v>3.11160700659623</c:v>
                </c:pt>
                <c:pt idx="21">
                  <c:v>3.1126362302492598</c:v>
                </c:pt>
                <c:pt idx="22">
                  <c:v>3.1102884843554</c:v>
                </c:pt>
                <c:pt idx="23">
                  <c:v>3.1117125366705598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EB-B444-99E4-A6197333686A}"/>
            </c:ext>
          </c:extLst>
        </c:ser>
        <c:ser>
          <c:idx val="2"/>
          <c:order val="2"/>
          <c:tx>
            <c:strRef>
              <c:f>'pipeline_output (2)'!$J$2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(2)'!$G$3:$G$26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(2)'!$J$3:$J$26</c:f>
              <c:numCache>
                <c:formatCode>General</c:formatCode>
                <c:ptCount val="24"/>
                <c:pt idx="0">
                  <c:v>4.78322567864162E-2</c:v>
                </c:pt>
                <c:pt idx="1">
                  <c:v>9.5663765486644903E-2</c:v>
                </c:pt>
                <c:pt idx="2">
                  <c:v>0.143485549856124</c:v>
                </c:pt>
                <c:pt idx="3">
                  <c:v>0.19131805575828301</c:v>
                </c:pt>
                <c:pt idx="4">
                  <c:v>0.239068743363754</c:v>
                </c:pt>
                <c:pt idx="5">
                  <c:v>0.28683652733923098</c:v>
                </c:pt>
                <c:pt idx="6">
                  <c:v>0.33460513119746099</c:v>
                </c:pt>
                <c:pt idx="7">
                  <c:v>0.38263970198023001</c:v>
                </c:pt>
                <c:pt idx="8">
                  <c:v>0.43013561519087001</c:v>
                </c:pt>
                <c:pt idx="9">
                  <c:v>0.47785546692915998</c:v>
                </c:pt>
                <c:pt idx="10">
                  <c:v>0.52598241477903795</c:v>
                </c:pt>
                <c:pt idx="11">
                  <c:v>0.525808337249418</c:v>
                </c:pt>
                <c:pt idx="12">
                  <c:v>0.52541990459446897</c:v>
                </c:pt>
                <c:pt idx="13">
                  <c:v>0.52545300437541498</c:v>
                </c:pt>
                <c:pt idx="14">
                  <c:v>0.52531235910024499</c:v>
                </c:pt>
                <c:pt idx="15">
                  <c:v>0.52615057302852097</c:v>
                </c:pt>
                <c:pt idx="16">
                  <c:v>0.52599673797450497</c:v>
                </c:pt>
                <c:pt idx="17">
                  <c:v>0.52510115664829504</c:v>
                </c:pt>
                <c:pt idx="18">
                  <c:v>0.52516277113019605</c:v>
                </c:pt>
                <c:pt idx="19">
                  <c:v>0.52570063270015499</c:v>
                </c:pt>
                <c:pt idx="20">
                  <c:v>0.52533341349285001</c:v>
                </c:pt>
                <c:pt idx="21">
                  <c:v>0.52529581754709398</c:v>
                </c:pt>
                <c:pt idx="22">
                  <c:v>0.52490889223252601</c:v>
                </c:pt>
                <c:pt idx="23">
                  <c:v>0.52514248183830503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EB-B444-99E4-A6197333686A}"/>
            </c:ext>
          </c:extLst>
        </c:ser>
        <c:ser>
          <c:idx val="1"/>
          <c:order val="3"/>
          <c:tx>
            <c:strRef>
              <c:f>'pipeline_output (2)'!$I$2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(2)'!$G$3:$G$26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(2)'!$I$3:$I$26</c:f>
              <c:numCache>
                <c:formatCode>General</c:formatCode>
                <c:ptCount val="24"/>
                <c:pt idx="0">
                  <c:v>1.48197849323421E-2</c:v>
                </c:pt>
                <c:pt idx="1">
                  <c:v>2.9636817326560701E-2</c:v>
                </c:pt>
                <c:pt idx="2">
                  <c:v>4.4454005445894701E-2</c:v>
                </c:pt>
                <c:pt idx="3">
                  <c:v>5.9279283353739103E-2</c:v>
                </c:pt>
                <c:pt idx="4">
                  <c:v>7.4078134934651998E-2</c:v>
                </c:pt>
                <c:pt idx="5">
                  <c:v>8.8875284544970207E-2</c:v>
                </c:pt>
                <c:pt idx="6">
                  <c:v>0.103666032997856</c:v>
                </c:pt>
                <c:pt idx="7">
                  <c:v>0.1185715901124</c:v>
                </c:pt>
                <c:pt idx="8">
                  <c:v>0.133263712122587</c:v>
                </c:pt>
                <c:pt idx="9">
                  <c:v>0.148059142713061</c:v>
                </c:pt>
                <c:pt idx="10">
                  <c:v>0.162957555736125</c:v>
                </c:pt>
                <c:pt idx="11">
                  <c:v>0.162938021665778</c:v>
                </c:pt>
                <c:pt idx="12">
                  <c:v>0.162799969835559</c:v>
                </c:pt>
                <c:pt idx="13">
                  <c:v>0.16279058214013201</c:v>
                </c:pt>
                <c:pt idx="14">
                  <c:v>0.16277469773713099</c:v>
                </c:pt>
                <c:pt idx="15">
                  <c:v>0.16301980659805301</c:v>
                </c:pt>
                <c:pt idx="16">
                  <c:v>0.16298071329286201</c:v>
                </c:pt>
                <c:pt idx="17">
                  <c:v>0.16270253495650899</c:v>
                </c:pt>
                <c:pt idx="18">
                  <c:v>0.16270181365181899</c:v>
                </c:pt>
                <c:pt idx="19">
                  <c:v>0.162862100335041</c:v>
                </c:pt>
                <c:pt idx="20">
                  <c:v>0.16275592925691301</c:v>
                </c:pt>
                <c:pt idx="21">
                  <c:v>0.16274799004891199</c:v>
                </c:pt>
                <c:pt idx="22">
                  <c:v>0.16264557158368201</c:v>
                </c:pt>
                <c:pt idx="23">
                  <c:v>0.16270325626759399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8EB-B444-99E4-A61973336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05206767761959"/>
          <c:y val="0.49892691629650016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500" b="1"/>
              <a:t>(b) Fine-grained Strided &amp; Random</a:t>
            </a:r>
            <a:r>
              <a:rPr lang="en-US" sz="1500"/>
              <a:t> (MRAM,</a:t>
            </a:r>
            <a:r>
              <a:rPr lang="en-US" sz="1500" baseline="0"/>
              <a:t> </a:t>
            </a:r>
            <a:r>
              <a:rPr lang="en-US" sz="1500"/>
              <a:t>1 DPU)</a:t>
            </a:r>
          </a:p>
        </c:rich>
      </c:tx>
      <c:layout>
        <c:manualLayout>
          <c:xMode val="edge"/>
          <c:yMode val="edge"/>
          <c:x val="0.2544284177672762"/>
          <c:y val="3.4400833333333332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816596427500841"/>
          <c:y val="2.8707407407407407E-2"/>
          <c:w val="0.80720036677187845"/>
          <c:h val="0.75868111111111114"/>
        </c:manualLayout>
      </c:layout>
      <c:lineChart>
        <c:grouping val="standard"/>
        <c:varyColors val="0"/>
        <c:ser>
          <c:idx val="0"/>
          <c:order val="0"/>
          <c:tx>
            <c:strRef>
              <c:f>strided_output!$P$1:$P$2</c:f>
              <c:strCache>
                <c:ptCount val="2"/>
                <c:pt idx="0">
                  <c:v>Fine-grained DMA - </c:v>
                </c:pt>
                <c:pt idx="1">
                  <c:v>1 tasklet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x"/>
            <c:size val="14"/>
            <c:spPr>
              <a:noFill/>
              <a:ln w="25400">
                <a:solidFill>
                  <a:schemeClr val="accent1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strided_output!$P$3:$P$17</c:f>
              <c:numCache>
                <c:formatCode>General</c:formatCode>
                <c:ptCount val="15"/>
                <c:pt idx="0">
                  <c:v>34.959920697528297</c:v>
                </c:pt>
                <c:pt idx="1">
                  <c:v>34.9527413853653</c:v>
                </c:pt>
                <c:pt idx="2">
                  <c:v>35.004414876811403</c:v>
                </c:pt>
                <c:pt idx="3">
                  <c:v>34.954530735089598</c:v>
                </c:pt>
                <c:pt idx="4">
                  <c:v>34.960524310318497</c:v>
                </c:pt>
                <c:pt idx="5">
                  <c:v>34.962855700254302</c:v>
                </c:pt>
                <c:pt idx="6">
                  <c:v>34.980984534087703</c:v>
                </c:pt>
                <c:pt idx="7">
                  <c:v>34.9829184968277</c:v>
                </c:pt>
                <c:pt idx="8">
                  <c:v>34.954397567870203</c:v>
                </c:pt>
                <c:pt idx="9">
                  <c:v>34.965000853637697</c:v>
                </c:pt>
                <c:pt idx="10">
                  <c:v>34.914758889430097</c:v>
                </c:pt>
                <c:pt idx="11">
                  <c:v>34.873990464143198</c:v>
                </c:pt>
                <c:pt idx="12">
                  <c:v>34.850252819914402</c:v>
                </c:pt>
                <c:pt idx="14">
                  <c:v>14.742373563263399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94-F54B-B94A-F7E34F8F5259}"/>
            </c:ext>
          </c:extLst>
        </c:ser>
        <c:ser>
          <c:idx val="1"/>
          <c:order val="1"/>
          <c:tx>
            <c:strRef>
              <c:f>strided_output!$Q$1:$Q$2</c:f>
              <c:strCache>
                <c:ptCount val="2"/>
                <c:pt idx="0">
                  <c:v>Fine-grained DMA - </c:v>
                </c:pt>
                <c:pt idx="1">
                  <c:v>2 tasklets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strided_output!$Q$3:$Q$17</c:f>
              <c:numCache>
                <c:formatCode>General</c:formatCode>
                <c:ptCount val="15"/>
                <c:pt idx="0">
                  <c:v>65.556120461079004</c:v>
                </c:pt>
                <c:pt idx="1">
                  <c:v>65.549461050036996</c:v>
                </c:pt>
                <c:pt idx="2">
                  <c:v>65.553851718548302</c:v>
                </c:pt>
                <c:pt idx="3">
                  <c:v>65.552388097024206</c:v>
                </c:pt>
                <c:pt idx="4">
                  <c:v>65.574642199867696</c:v>
                </c:pt>
                <c:pt idx="5">
                  <c:v>65.566324425046503</c:v>
                </c:pt>
                <c:pt idx="6">
                  <c:v>65.564801680738299</c:v>
                </c:pt>
                <c:pt idx="7">
                  <c:v>65.5425542554255</c:v>
                </c:pt>
                <c:pt idx="8">
                  <c:v>65.531506410988897</c:v>
                </c:pt>
                <c:pt idx="9">
                  <c:v>65.491091822750107</c:v>
                </c:pt>
                <c:pt idx="10">
                  <c:v>65.377599416271394</c:v>
                </c:pt>
                <c:pt idx="11">
                  <c:v>65.104450499545806</c:v>
                </c:pt>
                <c:pt idx="12">
                  <c:v>64.927536231884005</c:v>
                </c:pt>
                <c:pt idx="14">
                  <c:v>28.9638661068259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94-F54B-B94A-F7E34F8F5259}"/>
            </c:ext>
          </c:extLst>
        </c:ser>
        <c:ser>
          <c:idx val="2"/>
          <c:order val="2"/>
          <c:tx>
            <c:strRef>
              <c:f>strided_output!$R$1:$R$2</c:f>
              <c:strCache>
                <c:ptCount val="2"/>
                <c:pt idx="0">
                  <c:v>Fine-grained DMA - </c:v>
                </c:pt>
                <c:pt idx="1">
                  <c:v>4 tasklets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3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strided_output!$R$3:$R$17</c:f>
              <c:numCache>
                <c:formatCode>General</c:formatCode>
                <c:ptCount val="15"/>
                <c:pt idx="0">
                  <c:v>72.201326718186095</c:v>
                </c:pt>
                <c:pt idx="1">
                  <c:v>72.196266761091806</c:v>
                </c:pt>
                <c:pt idx="2">
                  <c:v>72.196799354756195</c:v>
                </c:pt>
                <c:pt idx="3">
                  <c:v>72.201770607908699</c:v>
                </c:pt>
                <c:pt idx="4">
                  <c:v>72.208163225152703</c:v>
                </c:pt>
                <c:pt idx="5">
                  <c:v>72.2435561784703</c:v>
                </c:pt>
                <c:pt idx="6">
                  <c:v>72.167695756479304</c:v>
                </c:pt>
                <c:pt idx="7">
                  <c:v>72.170534098953794</c:v>
                </c:pt>
                <c:pt idx="8">
                  <c:v>72.248960564444999</c:v>
                </c:pt>
                <c:pt idx="9">
                  <c:v>72.159863089545397</c:v>
                </c:pt>
                <c:pt idx="10">
                  <c:v>71.888476582088003</c:v>
                </c:pt>
                <c:pt idx="11">
                  <c:v>71.651339464214303</c:v>
                </c:pt>
                <c:pt idx="12">
                  <c:v>71.766119343211798</c:v>
                </c:pt>
                <c:pt idx="14">
                  <c:v>54.352364137037299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94-F54B-B94A-F7E34F8F5259}"/>
            </c:ext>
          </c:extLst>
        </c:ser>
        <c:ser>
          <c:idx val="3"/>
          <c:order val="3"/>
          <c:tx>
            <c:strRef>
              <c:f>strided_output!$S$1:$S$2</c:f>
              <c:strCache>
                <c:ptCount val="2"/>
                <c:pt idx="0">
                  <c:v>Fine-grained DMA - </c:v>
                </c:pt>
                <c:pt idx="1">
                  <c:v>8 tasklets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chemeClr val="accent4">
                  <a:alpha val="70000"/>
                </a:schemeClr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strided_output!$S$3:$S$17</c:f>
              <c:numCache>
                <c:formatCode>General</c:formatCode>
                <c:ptCount val="15"/>
                <c:pt idx="0">
                  <c:v>72.923129272820901</c:v>
                </c:pt>
                <c:pt idx="1">
                  <c:v>72.914798584922593</c:v>
                </c:pt>
                <c:pt idx="2">
                  <c:v>74.431380701162794</c:v>
                </c:pt>
                <c:pt idx="3">
                  <c:v>74.417608711080405</c:v>
                </c:pt>
                <c:pt idx="4">
                  <c:v>71.513786316958601</c:v>
                </c:pt>
                <c:pt idx="5">
                  <c:v>72.920792866112393</c:v>
                </c:pt>
                <c:pt idx="6">
                  <c:v>74.4090085194902</c:v>
                </c:pt>
                <c:pt idx="7">
                  <c:v>72.886036129073204</c:v>
                </c:pt>
                <c:pt idx="8">
                  <c:v>73.006900415043404</c:v>
                </c:pt>
                <c:pt idx="9">
                  <c:v>71.259568545581004</c:v>
                </c:pt>
                <c:pt idx="10">
                  <c:v>71.1111111111111</c:v>
                </c:pt>
                <c:pt idx="11">
                  <c:v>72.624113475177296</c:v>
                </c:pt>
                <c:pt idx="12">
                  <c:v>71.167593328038095</c:v>
                </c:pt>
                <c:pt idx="14">
                  <c:v>72.660376246582601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294-F54B-B94A-F7E34F8F5259}"/>
            </c:ext>
          </c:extLst>
        </c:ser>
        <c:ser>
          <c:idx val="4"/>
          <c:order val="4"/>
          <c:tx>
            <c:strRef>
              <c:f>strided_output!$T$1:$T$2</c:f>
              <c:strCache>
                <c:ptCount val="2"/>
                <c:pt idx="0">
                  <c:v>Fine-grained DMA - </c:v>
                </c:pt>
                <c:pt idx="1">
                  <c:v>16 tasklets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6"/>
                </a:solidFill>
              </a:ln>
              <a:effectLst/>
            </c:spPr>
          </c:marker>
          <c:dLbls>
            <c:dLbl>
              <c:idx val="12"/>
              <c:layout>
                <c:manualLayout>
                  <c:x val="-1.119712225141507E-2"/>
                  <c:y val="-2.9398055555555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94-F54B-B94A-F7E34F8F5259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strided_output!$T$3:$T$17</c:f>
              <c:numCache>
                <c:formatCode>General</c:formatCode>
                <c:ptCount val="15"/>
                <c:pt idx="0">
                  <c:v>74.038438794358797</c:v>
                </c:pt>
                <c:pt idx="1">
                  <c:v>72.567606712968598</c:v>
                </c:pt>
                <c:pt idx="2">
                  <c:v>73.290384423364898</c:v>
                </c:pt>
                <c:pt idx="3">
                  <c:v>73.284164599110397</c:v>
                </c:pt>
                <c:pt idx="4">
                  <c:v>73.290384423364898</c:v>
                </c:pt>
                <c:pt idx="5">
                  <c:v>73.316299520749197</c:v>
                </c:pt>
                <c:pt idx="6">
                  <c:v>74.022702885864305</c:v>
                </c:pt>
                <c:pt idx="7">
                  <c:v>73.220490475392396</c:v>
                </c:pt>
                <c:pt idx="8">
                  <c:v>73.290560057258205</c:v>
                </c:pt>
                <c:pt idx="9">
                  <c:v>73.240012261162704</c:v>
                </c:pt>
                <c:pt idx="10">
                  <c:v>73.299928418038604</c:v>
                </c:pt>
                <c:pt idx="11">
                  <c:v>72.875152501016601</c:v>
                </c:pt>
                <c:pt idx="12">
                  <c:v>72.5799918995544</c:v>
                </c:pt>
                <c:pt idx="14">
                  <c:v>72.581509842093794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294-F54B-B94A-F7E34F8F52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0958352"/>
        <c:axId val="500959008"/>
      </c:lineChart>
      <c:catAx>
        <c:axId val="500958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Stride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9008"/>
        <c:crossesAt val="0"/>
        <c:auto val="1"/>
        <c:lblAlgn val="ctr"/>
        <c:lblOffset val="100"/>
        <c:noMultiLvlLbl val="0"/>
      </c:catAx>
      <c:valAx>
        <c:axId val="500959008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u="none" strike="noStrike" baseline="0">
                    <a:effectLst/>
                  </a:rPr>
                  <a:t>Sustained MRAM </a:t>
                </a:r>
                <a:r>
                  <a:rPr lang="en-US" sz="1600"/>
                  <a:t>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835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17310310169102996"/>
          <c:y val="0.54654333333333327"/>
          <c:w val="0.39886547583361259"/>
          <c:h val="0.22757749999999999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(a) Coarse-grained </a:t>
            </a:r>
            <a:r>
              <a:rPr lang="en-US" b="1" dirty="0" err="1"/>
              <a:t>Strided</a:t>
            </a:r>
            <a:r>
              <a:rPr lang="en-US" dirty="0"/>
              <a:t> (MRAM, 1 DPU)</a:t>
            </a:r>
          </a:p>
        </c:rich>
      </c:tx>
      <c:layout>
        <c:manualLayout>
          <c:xMode val="edge"/>
          <c:yMode val="edge"/>
          <c:x val="0.3635976516166583"/>
          <c:y val="2.9344878490179443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088057021852925"/>
          <c:y val="2.8707407407407407E-2"/>
          <c:w val="0.81454082206786893"/>
          <c:h val="0.78348116594263162"/>
        </c:manualLayout>
      </c:layout>
      <c:lineChart>
        <c:grouping val="standard"/>
        <c:varyColors val="0"/>
        <c:ser>
          <c:idx val="0"/>
          <c:order val="0"/>
          <c:tx>
            <c:strRef>
              <c:f>strided_output!$K$1:$K$2</c:f>
              <c:strCache>
                <c:ptCount val="2"/>
                <c:pt idx="0">
                  <c:v>Coarse-grained DMA - </c:v>
                </c:pt>
                <c:pt idx="1">
                  <c:v>1 tasklet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x"/>
            <c:size val="14"/>
            <c:spPr>
              <a:noFill/>
              <a:ln w="25400">
                <a:solidFill>
                  <a:schemeClr val="accent1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strided_output!$K$3:$K$15</c:f>
              <c:numCache>
                <c:formatCode>General</c:formatCode>
                <c:ptCount val="13"/>
                <c:pt idx="0">
                  <c:v>104.44107903005801</c:v>
                </c:pt>
                <c:pt idx="1">
                  <c:v>88.682359858721</c:v>
                </c:pt>
                <c:pt idx="2">
                  <c:v>68.067671706290199</c:v>
                </c:pt>
                <c:pt idx="3">
                  <c:v>46.516743419662802</c:v>
                </c:pt>
                <c:pt idx="4">
                  <c:v>28.472617529849501</c:v>
                </c:pt>
                <c:pt idx="5">
                  <c:v>16.030797634266399</c:v>
                </c:pt>
                <c:pt idx="6">
                  <c:v>8.5606160506574707</c:v>
                </c:pt>
                <c:pt idx="7">
                  <c:v>4.4253031379723904</c:v>
                </c:pt>
                <c:pt idx="8">
                  <c:v>2.2599956647683599</c:v>
                </c:pt>
                <c:pt idx="9">
                  <c:v>1.14206808646237</c:v>
                </c:pt>
                <c:pt idx="10">
                  <c:v>0.57485414118732003</c:v>
                </c:pt>
                <c:pt idx="11">
                  <c:v>0.28774725771002402</c:v>
                </c:pt>
                <c:pt idx="12">
                  <c:v>0.14390299396389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68-0443-B1B3-C93F65ADD4E1}"/>
            </c:ext>
          </c:extLst>
        </c:ser>
        <c:ser>
          <c:idx val="1"/>
          <c:order val="1"/>
          <c:tx>
            <c:strRef>
              <c:f>strided_output!$L$1:$L$2</c:f>
              <c:strCache>
                <c:ptCount val="2"/>
                <c:pt idx="0">
                  <c:v>Coarse-grained DMA - </c:v>
                </c:pt>
                <c:pt idx="1">
                  <c:v>2 tasklets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strided_output!$L$3:$L$15</c:f>
              <c:numCache>
                <c:formatCode>General</c:formatCode>
                <c:ptCount val="13"/>
                <c:pt idx="0">
                  <c:v>208.82000851113199</c:v>
                </c:pt>
                <c:pt idx="1">
                  <c:v>177.26049209294399</c:v>
                </c:pt>
                <c:pt idx="2">
                  <c:v>136.03526275633899</c:v>
                </c:pt>
                <c:pt idx="3">
                  <c:v>76.711174282011598</c:v>
                </c:pt>
                <c:pt idx="4">
                  <c:v>38.8606845239145</c:v>
                </c:pt>
                <c:pt idx="5">
                  <c:v>19.4646932158503</c:v>
                </c:pt>
                <c:pt idx="6">
                  <c:v>9.73623668237191</c:v>
                </c:pt>
                <c:pt idx="7">
                  <c:v>4.86755016074782</c:v>
                </c:pt>
                <c:pt idx="8">
                  <c:v>2.4336115433583201</c:v>
                </c:pt>
                <c:pt idx="9">
                  <c:v>1.21668098829869</c:v>
                </c:pt>
                <c:pt idx="10">
                  <c:v>0.60834909913892099</c:v>
                </c:pt>
                <c:pt idx="11">
                  <c:v>0.30422834102604901</c:v>
                </c:pt>
                <c:pt idx="12">
                  <c:v>0.152087812606088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68-0443-B1B3-C93F65ADD4E1}"/>
            </c:ext>
          </c:extLst>
        </c:ser>
        <c:ser>
          <c:idx val="2"/>
          <c:order val="2"/>
          <c:tx>
            <c:strRef>
              <c:f>strided_output!$M$1:$M$2</c:f>
              <c:strCache>
                <c:ptCount val="2"/>
                <c:pt idx="0">
                  <c:v>Coarse-grained DMA - </c:v>
                </c:pt>
                <c:pt idx="1">
                  <c:v>4 tasklets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3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strided_output!$M$3:$M$15</c:f>
              <c:numCache>
                <c:formatCode>General</c:formatCode>
                <c:ptCount val="13"/>
                <c:pt idx="0">
                  <c:v>417.28831995755098</c:v>
                </c:pt>
                <c:pt idx="1">
                  <c:v>307.40477927190602</c:v>
                </c:pt>
                <c:pt idx="2">
                  <c:v>155.543205080208</c:v>
                </c:pt>
                <c:pt idx="3">
                  <c:v>77.840882899825303</c:v>
                </c:pt>
                <c:pt idx="4">
                  <c:v>38.970310486896601</c:v>
                </c:pt>
                <c:pt idx="5">
                  <c:v>19.4812248523432</c:v>
                </c:pt>
                <c:pt idx="6">
                  <c:v>9.7413708287472698</c:v>
                </c:pt>
                <c:pt idx="7">
                  <c:v>4.8704613337485601</c:v>
                </c:pt>
                <c:pt idx="8">
                  <c:v>2.4348687609247901</c:v>
                </c:pt>
                <c:pt idx="9">
                  <c:v>1.2175205418374</c:v>
                </c:pt>
                <c:pt idx="10">
                  <c:v>0.60878827663572499</c:v>
                </c:pt>
                <c:pt idx="11">
                  <c:v>0.30441029706334</c:v>
                </c:pt>
                <c:pt idx="12">
                  <c:v>0.15219599197403899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68-0443-B1B3-C93F65ADD4E1}"/>
            </c:ext>
          </c:extLst>
        </c:ser>
        <c:ser>
          <c:idx val="3"/>
          <c:order val="3"/>
          <c:tx>
            <c:strRef>
              <c:f>strided_output!$N$1:$N$2</c:f>
              <c:strCache>
                <c:ptCount val="2"/>
                <c:pt idx="0">
                  <c:v>Coarse-grained DMA - </c:v>
                </c:pt>
                <c:pt idx="1">
                  <c:v>8 tasklets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chemeClr val="accent4">
                  <a:alpha val="70000"/>
                </a:schemeClr>
              </a:solidFill>
              <a:ln w="25400">
                <a:solidFill>
                  <a:schemeClr val="accent4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strided_output!$N$3:$N$15</c:f>
              <c:numCache>
                <c:formatCode>General</c:formatCode>
                <c:ptCount val="13"/>
                <c:pt idx="0">
                  <c:v>622.58400924541695</c:v>
                </c:pt>
                <c:pt idx="1">
                  <c:v>311.09849643446199</c:v>
                </c:pt>
                <c:pt idx="2">
                  <c:v>155.57122721990001</c:v>
                </c:pt>
                <c:pt idx="3">
                  <c:v>77.886311947113896</c:v>
                </c:pt>
                <c:pt idx="4">
                  <c:v>38.9394372373986</c:v>
                </c:pt>
                <c:pt idx="5">
                  <c:v>19.476055700215099</c:v>
                </c:pt>
                <c:pt idx="6">
                  <c:v>9.7361678044639302</c:v>
                </c:pt>
                <c:pt idx="7">
                  <c:v>4.8683077641432302</c:v>
                </c:pt>
                <c:pt idx="8">
                  <c:v>2.4343002688552402</c:v>
                </c:pt>
                <c:pt idx="9">
                  <c:v>1.21704680513894</c:v>
                </c:pt>
                <c:pt idx="10">
                  <c:v>0.60855999745301304</c:v>
                </c:pt>
                <c:pt idx="11">
                  <c:v>0.30428538074585498</c:v>
                </c:pt>
                <c:pt idx="12">
                  <c:v>0.15212869816206101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D68-0443-B1B3-C93F65ADD4E1}"/>
            </c:ext>
          </c:extLst>
        </c:ser>
        <c:ser>
          <c:idx val="4"/>
          <c:order val="4"/>
          <c:tx>
            <c:strRef>
              <c:f>strided_output!$O$1:$O$2</c:f>
              <c:strCache>
                <c:ptCount val="2"/>
                <c:pt idx="0">
                  <c:v>Coarse-grained DMA - </c:v>
                </c:pt>
                <c:pt idx="1">
                  <c:v>16 tasklets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7981632006756E-3"/>
                  <c:y val="-8.819444444444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68-0443-B1B3-C93F65ADD4E1}"/>
                </c:ext>
              </c:extLst>
            </c:dLbl>
            <c:dLbl>
              <c:idx val="3"/>
              <c:layout>
                <c:manualLayout>
                  <c:x val="-9.9212600885674671E-3"/>
                  <c:y val="-3.8217592592592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68-0443-B1B3-C93F65ADD4E1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strided_output!$O$3:$O$15</c:f>
              <c:numCache>
                <c:formatCode>General</c:formatCode>
                <c:ptCount val="13"/>
                <c:pt idx="0">
                  <c:v>622.35745829417704</c:v>
                </c:pt>
                <c:pt idx="1">
                  <c:v>311.18092788604201</c:v>
                </c:pt>
                <c:pt idx="2">
                  <c:v>155.66855890565901</c:v>
                </c:pt>
                <c:pt idx="3">
                  <c:v>77.864829790770102</c:v>
                </c:pt>
                <c:pt idx="4">
                  <c:v>38.948666518089297</c:v>
                </c:pt>
                <c:pt idx="5">
                  <c:v>19.476400225012402</c:v>
                </c:pt>
                <c:pt idx="6">
                  <c:v>9.7364088814055698</c:v>
                </c:pt>
                <c:pt idx="7">
                  <c:v>4.8671542346267502</c:v>
                </c:pt>
                <c:pt idx="8">
                  <c:v>2.43396446648438</c:v>
                </c:pt>
                <c:pt idx="9">
                  <c:v>1.21696501522691</c:v>
                </c:pt>
                <c:pt idx="10">
                  <c:v>0.60849757353669398</c:v>
                </c:pt>
                <c:pt idx="11">
                  <c:v>0.30424878676834699</c:v>
                </c:pt>
                <c:pt idx="12">
                  <c:v>0.15212493146808601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D68-0443-B1B3-C93F65ADD4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0958352"/>
        <c:axId val="500959008"/>
      </c:lineChart>
      <c:catAx>
        <c:axId val="500958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Stride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9008"/>
        <c:crossesAt val="1.0000000000000002E-2"/>
        <c:auto val="1"/>
        <c:lblAlgn val="ctr"/>
        <c:lblOffset val="100"/>
        <c:noMultiLvlLbl val="0"/>
      </c:catAx>
      <c:valAx>
        <c:axId val="50095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Sustained MRAM 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835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46214271373445942"/>
          <c:y val="0.35756915624942837"/>
          <c:w val="0.48283891709819959"/>
          <c:h val="0.2495655086328333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(b) Fine-grained </a:t>
            </a:r>
            <a:r>
              <a:rPr lang="en-US" b="1" dirty="0" err="1"/>
              <a:t>Strided</a:t>
            </a:r>
            <a:r>
              <a:rPr lang="en-US" b="1" dirty="0"/>
              <a:t> &amp; Random</a:t>
            </a:r>
            <a:r>
              <a:rPr lang="en-US" dirty="0"/>
              <a:t> (MRAM, 1 DPU)</a:t>
            </a:r>
          </a:p>
        </c:rich>
      </c:tx>
      <c:layout>
        <c:manualLayout>
          <c:xMode val="edge"/>
          <c:yMode val="edge"/>
          <c:x val="0.23741060054635735"/>
          <c:y val="2.9932761141625186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472147927397727"/>
          <c:y val="2.8707407407407407E-2"/>
          <c:w val="0.83064464978997932"/>
          <c:h val="0.77938111542201605"/>
        </c:manualLayout>
      </c:layout>
      <c:lineChart>
        <c:grouping val="standard"/>
        <c:varyColors val="0"/>
        <c:ser>
          <c:idx val="0"/>
          <c:order val="0"/>
          <c:tx>
            <c:strRef>
              <c:f>strided_output!$P$1:$P$2</c:f>
              <c:strCache>
                <c:ptCount val="2"/>
                <c:pt idx="0">
                  <c:v>Fine-grained DMA - </c:v>
                </c:pt>
                <c:pt idx="1">
                  <c:v>1 tasklet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x"/>
            <c:size val="14"/>
            <c:spPr>
              <a:noFill/>
              <a:ln w="25400">
                <a:solidFill>
                  <a:schemeClr val="accent1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strided_output!$P$3:$P$17</c:f>
              <c:numCache>
                <c:formatCode>General</c:formatCode>
                <c:ptCount val="15"/>
                <c:pt idx="0">
                  <c:v>34.959920697528297</c:v>
                </c:pt>
                <c:pt idx="1">
                  <c:v>34.9527413853653</c:v>
                </c:pt>
                <c:pt idx="2">
                  <c:v>35.004414876811403</c:v>
                </c:pt>
                <c:pt idx="3">
                  <c:v>34.954530735089598</c:v>
                </c:pt>
                <c:pt idx="4">
                  <c:v>34.960524310318497</c:v>
                </c:pt>
                <c:pt idx="5">
                  <c:v>34.962855700254302</c:v>
                </c:pt>
                <c:pt idx="6">
                  <c:v>34.980984534087703</c:v>
                </c:pt>
                <c:pt idx="7">
                  <c:v>34.9829184968277</c:v>
                </c:pt>
                <c:pt idx="8">
                  <c:v>34.954397567870203</c:v>
                </c:pt>
                <c:pt idx="9">
                  <c:v>34.965000853637697</c:v>
                </c:pt>
                <c:pt idx="10">
                  <c:v>34.914758889430097</c:v>
                </c:pt>
                <c:pt idx="11">
                  <c:v>34.873990464143198</c:v>
                </c:pt>
                <c:pt idx="12">
                  <c:v>34.850252819914402</c:v>
                </c:pt>
                <c:pt idx="14">
                  <c:v>14.742373563263399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3C-8944-BC08-4A118738BC9A}"/>
            </c:ext>
          </c:extLst>
        </c:ser>
        <c:ser>
          <c:idx val="1"/>
          <c:order val="1"/>
          <c:tx>
            <c:strRef>
              <c:f>strided_output!$Q$1:$Q$2</c:f>
              <c:strCache>
                <c:ptCount val="2"/>
                <c:pt idx="0">
                  <c:v>Fine-grained DMA - </c:v>
                </c:pt>
                <c:pt idx="1">
                  <c:v>2 tasklets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strided_output!$Q$3:$Q$17</c:f>
              <c:numCache>
                <c:formatCode>General</c:formatCode>
                <c:ptCount val="15"/>
                <c:pt idx="0">
                  <c:v>65.556120461079004</c:v>
                </c:pt>
                <c:pt idx="1">
                  <c:v>65.549461050036996</c:v>
                </c:pt>
                <c:pt idx="2">
                  <c:v>65.553851718548302</c:v>
                </c:pt>
                <c:pt idx="3">
                  <c:v>65.552388097024206</c:v>
                </c:pt>
                <c:pt idx="4">
                  <c:v>65.574642199867696</c:v>
                </c:pt>
                <c:pt idx="5">
                  <c:v>65.566324425046503</c:v>
                </c:pt>
                <c:pt idx="6">
                  <c:v>65.564801680738299</c:v>
                </c:pt>
                <c:pt idx="7">
                  <c:v>65.5425542554255</c:v>
                </c:pt>
                <c:pt idx="8">
                  <c:v>65.531506410988897</c:v>
                </c:pt>
                <c:pt idx="9">
                  <c:v>65.491091822750107</c:v>
                </c:pt>
                <c:pt idx="10">
                  <c:v>65.377599416271394</c:v>
                </c:pt>
                <c:pt idx="11">
                  <c:v>65.104450499545806</c:v>
                </c:pt>
                <c:pt idx="12">
                  <c:v>64.927536231884005</c:v>
                </c:pt>
                <c:pt idx="14">
                  <c:v>28.9638661068259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3C-8944-BC08-4A118738BC9A}"/>
            </c:ext>
          </c:extLst>
        </c:ser>
        <c:ser>
          <c:idx val="2"/>
          <c:order val="2"/>
          <c:tx>
            <c:strRef>
              <c:f>strided_output!$R$1:$R$2</c:f>
              <c:strCache>
                <c:ptCount val="2"/>
                <c:pt idx="0">
                  <c:v>Fine-grained DMA - </c:v>
                </c:pt>
                <c:pt idx="1">
                  <c:v>4 tasklets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3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strided_output!$R$3:$R$17</c:f>
              <c:numCache>
                <c:formatCode>General</c:formatCode>
                <c:ptCount val="15"/>
                <c:pt idx="0">
                  <c:v>72.201326718186095</c:v>
                </c:pt>
                <c:pt idx="1">
                  <c:v>72.196266761091806</c:v>
                </c:pt>
                <c:pt idx="2">
                  <c:v>72.196799354756195</c:v>
                </c:pt>
                <c:pt idx="3">
                  <c:v>72.201770607908699</c:v>
                </c:pt>
                <c:pt idx="4">
                  <c:v>72.208163225152703</c:v>
                </c:pt>
                <c:pt idx="5">
                  <c:v>72.2435561784703</c:v>
                </c:pt>
                <c:pt idx="6">
                  <c:v>72.167695756479304</c:v>
                </c:pt>
                <c:pt idx="7">
                  <c:v>72.170534098953794</c:v>
                </c:pt>
                <c:pt idx="8">
                  <c:v>72.248960564444999</c:v>
                </c:pt>
                <c:pt idx="9">
                  <c:v>72.159863089545397</c:v>
                </c:pt>
                <c:pt idx="10">
                  <c:v>71.888476582088003</c:v>
                </c:pt>
                <c:pt idx="11">
                  <c:v>71.651339464214303</c:v>
                </c:pt>
                <c:pt idx="12">
                  <c:v>71.766119343211798</c:v>
                </c:pt>
                <c:pt idx="14">
                  <c:v>54.352364137037299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3C-8944-BC08-4A118738BC9A}"/>
            </c:ext>
          </c:extLst>
        </c:ser>
        <c:ser>
          <c:idx val="3"/>
          <c:order val="3"/>
          <c:tx>
            <c:strRef>
              <c:f>strided_output!$S$1:$S$2</c:f>
              <c:strCache>
                <c:ptCount val="2"/>
                <c:pt idx="0">
                  <c:v>Fine-grained DMA - </c:v>
                </c:pt>
                <c:pt idx="1">
                  <c:v>8 tasklets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chemeClr val="accent4">
                  <a:alpha val="70000"/>
                </a:schemeClr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strided_output!$S$3:$S$17</c:f>
              <c:numCache>
                <c:formatCode>General</c:formatCode>
                <c:ptCount val="15"/>
                <c:pt idx="0">
                  <c:v>72.923129272820901</c:v>
                </c:pt>
                <c:pt idx="1">
                  <c:v>72.914798584922593</c:v>
                </c:pt>
                <c:pt idx="2">
                  <c:v>74.431380701162794</c:v>
                </c:pt>
                <c:pt idx="3">
                  <c:v>74.417608711080405</c:v>
                </c:pt>
                <c:pt idx="4">
                  <c:v>71.513786316958601</c:v>
                </c:pt>
                <c:pt idx="5">
                  <c:v>72.920792866112393</c:v>
                </c:pt>
                <c:pt idx="6">
                  <c:v>74.4090085194902</c:v>
                </c:pt>
                <c:pt idx="7">
                  <c:v>72.886036129073204</c:v>
                </c:pt>
                <c:pt idx="8">
                  <c:v>73.006900415043404</c:v>
                </c:pt>
                <c:pt idx="9">
                  <c:v>71.259568545581004</c:v>
                </c:pt>
                <c:pt idx="10">
                  <c:v>71.1111111111111</c:v>
                </c:pt>
                <c:pt idx="11">
                  <c:v>72.624113475177296</c:v>
                </c:pt>
                <c:pt idx="12">
                  <c:v>71.167593328038095</c:v>
                </c:pt>
                <c:pt idx="14">
                  <c:v>72.660376246582601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13C-8944-BC08-4A118738BC9A}"/>
            </c:ext>
          </c:extLst>
        </c:ser>
        <c:ser>
          <c:idx val="4"/>
          <c:order val="4"/>
          <c:tx>
            <c:strRef>
              <c:f>strided_output!$T$1:$T$2</c:f>
              <c:strCache>
                <c:ptCount val="2"/>
                <c:pt idx="0">
                  <c:v>Fine-grained DMA - </c:v>
                </c:pt>
                <c:pt idx="1">
                  <c:v>16 tasklets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6"/>
                </a:solidFill>
              </a:ln>
              <a:effectLst/>
            </c:spPr>
          </c:marker>
          <c:dLbls>
            <c:dLbl>
              <c:idx val="12"/>
              <c:layout>
                <c:manualLayout>
                  <c:x val="-1.6869764001522434E-2"/>
                  <c:y val="-2.939800253588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3C-8944-BC08-4A118738BC9A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strided_output!$T$3:$T$17</c:f>
              <c:numCache>
                <c:formatCode>General</c:formatCode>
                <c:ptCount val="15"/>
                <c:pt idx="0">
                  <c:v>74.038438794358797</c:v>
                </c:pt>
                <c:pt idx="1">
                  <c:v>72.567606712968598</c:v>
                </c:pt>
                <c:pt idx="2">
                  <c:v>73.290384423364898</c:v>
                </c:pt>
                <c:pt idx="3">
                  <c:v>73.284164599110397</c:v>
                </c:pt>
                <c:pt idx="4">
                  <c:v>73.290384423364898</c:v>
                </c:pt>
                <c:pt idx="5">
                  <c:v>73.316299520749197</c:v>
                </c:pt>
                <c:pt idx="6">
                  <c:v>74.022702885864305</c:v>
                </c:pt>
                <c:pt idx="7">
                  <c:v>73.220490475392396</c:v>
                </c:pt>
                <c:pt idx="8">
                  <c:v>73.290560057258205</c:v>
                </c:pt>
                <c:pt idx="9">
                  <c:v>73.240012261162704</c:v>
                </c:pt>
                <c:pt idx="10">
                  <c:v>73.299928418038604</c:v>
                </c:pt>
                <c:pt idx="11">
                  <c:v>72.875152501016601</c:v>
                </c:pt>
                <c:pt idx="12">
                  <c:v>72.5799918995544</c:v>
                </c:pt>
                <c:pt idx="14">
                  <c:v>72.581509842093794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13C-8944-BC08-4A118738B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0958352"/>
        <c:axId val="500959008"/>
      </c:lineChart>
      <c:catAx>
        <c:axId val="500958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Stride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9008"/>
        <c:crossesAt val="0"/>
        <c:auto val="1"/>
        <c:lblAlgn val="ctr"/>
        <c:lblOffset val="100"/>
        <c:noMultiLvlLbl val="0"/>
      </c:catAx>
      <c:valAx>
        <c:axId val="500959008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Sustained MRAM 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835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17429677491973478"/>
          <c:y val="0.55219208810570208"/>
          <c:w val="0.44991888613149378"/>
          <c:h val="0.24544962644296869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500" b="1"/>
              <a:t>(a)</a:t>
            </a:r>
            <a:r>
              <a:rPr lang="en-US" sz="1500" b="1" baseline="0"/>
              <a:t> </a:t>
            </a:r>
            <a:r>
              <a:rPr lang="en-US" sz="1500" b="1"/>
              <a:t>Coarse-grained</a:t>
            </a:r>
            <a:r>
              <a:rPr lang="en-US" sz="1500" b="1" baseline="0"/>
              <a:t> Strided</a:t>
            </a:r>
            <a:r>
              <a:rPr lang="en-US" sz="1500" baseline="0"/>
              <a:t> (MRAM, </a:t>
            </a:r>
            <a:r>
              <a:rPr lang="en-US" sz="1500"/>
              <a:t>1 DPU)</a:t>
            </a:r>
          </a:p>
        </c:rich>
      </c:tx>
      <c:layout>
        <c:manualLayout>
          <c:xMode val="edge"/>
          <c:yMode val="edge"/>
          <c:x val="0.37774745768675888"/>
          <c:y val="3.3812777777777782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144252084872797"/>
          <c:y val="2.8707407407407407E-2"/>
          <c:w val="0.79397885217636088"/>
          <c:h val="0.75925333333333334"/>
        </c:manualLayout>
      </c:layout>
      <c:lineChart>
        <c:grouping val="standard"/>
        <c:varyColors val="0"/>
        <c:ser>
          <c:idx val="0"/>
          <c:order val="0"/>
          <c:tx>
            <c:strRef>
              <c:f>strided_output!$K$1:$K$2</c:f>
              <c:strCache>
                <c:ptCount val="2"/>
                <c:pt idx="0">
                  <c:v>Coarse-grained DMA - </c:v>
                </c:pt>
                <c:pt idx="1">
                  <c:v>1 tasklet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x"/>
            <c:size val="14"/>
            <c:spPr>
              <a:noFill/>
              <a:ln w="25400">
                <a:solidFill>
                  <a:schemeClr val="accent1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strided_output!$K$3:$K$15</c:f>
              <c:numCache>
                <c:formatCode>General</c:formatCode>
                <c:ptCount val="13"/>
                <c:pt idx="0">
                  <c:v>104.44107903005801</c:v>
                </c:pt>
                <c:pt idx="1">
                  <c:v>88.682359858721</c:v>
                </c:pt>
                <c:pt idx="2">
                  <c:v>68.067671706290199</c:v>
                </c:pt>
                <c:pt idx="3">
                  <c:v>46.516743419662802</c:v>
                </c:pt>
                <c:pt idx="4">
                  <c:v>28.472617529849501</c:v>
                </c:pt>
                <c:pt idx="5">
                  <c:v>16.030797634266399</c:v>
                </c:pt>
                <c:pt idx="6">
                  <c:v>8.5606160506574707</c:v>
                </c:pt>
                <c:pt idx="7">
                  <c:v>4.4253031379723904</c:v>
                </c:pt>
                <c:pt idx="8">
                  <c:v>2.2599956647683599</c:v>
                </c:pt>
                <c:pt idx="9">
                  <c:v>1.14206808646237</c:v>
                </c:pt>
                <c:pt idx="10">
                  <c:v>0.57485414118732003</c:v>
                </c:pt>
                <c:pt idx="11">
                  <c:v>0.28774725771002402</c:v>
                </c:pt>
                <c:pt idx="12">
                  <c:v>0.14390299396389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C5-3942-B8F3-2457FE8AC93C}"/>
            </c:ext>
          </c:extLst>
        </c:ser>
        <c:ser>
          <c:idx val="1"/>
          <c:order val="1"/>
          <c:tx>
            <c:strRef>
              <c:f>strided_output!$L$1:$L$2</c:f>
              <c:strCache>
                <c:ptCount val="2"/>
                <c:pt idx="0">
                  <c:v>Coarse-grained DMA - </c:v>
                </c:pt>
                <c:pt idx="1">
                  <c:v>2 tasklets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strided_output!$L$3:$L$15</c:f>
              <c:numCache>
                <c:formatCode>General</c:formatCode>
                <c:ptCount val="13"/>
                <c:pt idx="0">
                  <c:v>208.82000851113199</c:v>
                </c:pt>
                <c:pt idx="1">
                  <c:v>177.26049209294399</c:v>
                </c:pt>
                <c:pt idx="2">
                  <c:v>136.03526275633899</c:v>
                </c:pt>
                <c:pt idx="3">
                  <c:v>76.711174282011598</c:v>
                </c:pt>
                <c:pt idx="4">
                  <c:v>38.8606845239145</c:v>
                </c:pt>
                <c:pt idx="5">
                  <c:v>19.4646932158503</c:v>
                </c:pt>
                <c:pt idx="6">
                  <c:v>9.73623668237191</c:v>
                </c:pt>
                <c:pt idx="7">
                  <c:v>4.86755016074782</c:v>
                </c:pt>
                <c:pt idx="8">
                  <c:v>2.4336115433583201</c:v>
                </c:pt>
                <c:pt idx="9">
                  <c:v>1.21668098829869</c:v>
                </c:pt>
                <c:pt idx="10">
                  <c:v>0.60834909913892099</c:v>
                </c:pt>
                <c:pt idx="11">
                  <c:v>0.30422834102604901</c:v>
                </c:pt>
                <c:pt idx="12">
                  <c:v>0.152087812606088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C5-3942-B8F3-2457FE8AC93C}"/>
            </c:ext>
          </c:extLst>
        </c:ser>
        <c:ser>
          <c:idx val="2"/>
          <c:order val="2"/>
          <c:tx>
            <c:strRef>
              <c:f>strided_output!$M$1:$M$2</c:f>
              <c:strCache>
                <c:ptCount val="2"/>
                <c:pt idx="0">
                  <c:v>Coarse-grained DMA - </c:v>
                </c:pt>
                <c:pt idx="1">
                  <c:v>4 tasklets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3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strided_output!$M$3:$M$15</c:f>
              <c:numCache>
                <c:formatCode>General</c:formatCode>
                <c:ptCount val="13"/>
                <c:pt idx="0">
                  <c:v>417.28831995755098</c:v>
                </c:pt>
                <c:pt idx="1">
                  <c:v>307.40477927190602</c:v>
                </c:pt>
                <c:pt idx="2">
                  <c:v>155.543205080208</c:v>
                </c:pt>
                <c:pt idx="3">
                  <c:v>77.840882899825303</c:v>
                </c:pt>
                <c:pt idx="4">
                  <c:v>38.970310486896601</c:v>
                </c:pt>
                <c:pt idx="5">
                  <c:v>19.4812248523432</c:v>
                </c:pt>
                <c:pt idx="6">
                  <c:v>9.7413708287472698</c:v>
                </c:pt>
                <c:pt idx="7">
                  <c:v>4.8704613337485601</c:v>
                </c:pt>
                <c:pt idx="8">
                  <c:v>2.4348687609247901</c:v>
                </c:pt>
                <c:pt idx="9">
                  <c:v>1.2175205418374</c:v>
                </c:pt>
                <c:pt idx="10">
                  <c:v>0.60878827663572499</c:v>
                </c:pt>
                <c:pt idx="11">
                  <c:v>0.30441029706334</c:v>
                </c:pt>
                <c:pt idx="12">
                  <c:v>0.15219599197403899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DC5-3942-B8F3-2457FE8AC93C}"/>
            </c:ext>
          </c:extLst>
        </c:ser>
        <c:ser>
          <c:idx val="3"/>
          <c:order val="3"/>
          <c:tx>
            <c:strRef>
              <c:f>strided_output!$N$1:$N$2</c:f>
              <c:strCache>
                <c:ptCount val="2"/>
                <c:pt idx="0">
                  <c:v>Coarse-grained DMA - </c:v>
                </c:pt>
                <c:pt idx="1">
                  <c:v>8 tasklets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chemeClr val="accent4">
                  <a:alpha val="70000"/>
                </a:schemeClr>
              </a:solidFill>
              <a:ln w="25400">
                <a:solidFill>
                  <a:schemeClr val="accent4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strided_output!$N$3:$N$15</c:f>
              <c:numCache>
                <c:formatCode>General</c:formatCode>
                <c:ptCount val="13"/>
                <c:pt idx="0">
                  <c:v>622.58400924541695</c:v>
                </c:pt>
                <c:pt idx="1">
                  <c:v>311.09849643446199</c:v>
                </c:pt>
                <c:pt idx="2">
                  <c:v>155.57122721990001</c:v>
                </c:pt>
                <c:pt idx="3">
                  <c:v>77.886311947113896</c:v>
                </c:pt>
                <c:pt idx="4">
                  <c:v>38.9394372373986</c:v>
                </c:pt>
                <c:pt idx="5">
                  <c:v>19.476055700215099</c:v>
                </c:pt>
                <c:pt idx="6">
                  <c:v>9.7361678044639302</c:v>
                </c:pt>
                <c:pt idx="7">
                  <c:v>4.8683077641432302</c:v>
                </c:pt>
                <c:pt idx="8">
                  <c:v>2.4343002688552402</c:v>
                </c:pt>
                <c:pt idx="9">
                  <c:v>1.21704680513894</c:v>
                </c:pt>
                <c:pt idx="10">
                  <c:v>0.60855999745301304</c:v>
                </c:pt>
                <c:pt idx="11">
                  <c:v>0.30428538074585498</c:v>
                </c:pt>
                <c:pt idx="12">
                  <c:v>0.15212869816206101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DC5-3942-B8F3-2457FE8AC93C}"/>
            </c:ext>
          </c:extLst>
        </c:ser>
        <c:ser>
          <c:idx val="4"/>
          <c:order val="4"/>
          <c:tx>
            <c:strRef>
              <c:f>strided_output!$O$1:$O$2</c:f>
              <c:strCache>
                <c:ptCount val="2"/>
                <c:pt idx="0">
                  <c:v>Coarse-grained DMA - </c:v>
                </c:pt>
                <c:pt idx="1">
                  <c:v>16 tasklets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7981632006756E-3"/>
                  <c:y val="-8.819444444444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C5-3942-B8F3-2457FE8AC93C}"/>
                </c:ext>
              </c:extLst>
            </c:dLbl>
            <c:dLbl>
              <c:idx val="3"/>
              <c:layout>
                <c:manualLayout>
                  <c:x val="-9.9212600885674671E-3"/>
                  <c:y val="-3.8217592592592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C5-3942-B8F3-2457FE8AC93C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strided_output!$O$3:$O$15</c:f>
              <c:numCache>
                <c:formatCode>General</c:formatCode>
                <c:ptCount val="13"/>
                <c:pt idx="0">
                  <c:v>622.35745829417704</c:v>
                </c:pt>
                <c:pt idx="1">
                  <c:v>311.18092788604201</c:v>
                </c:pt>
                <c:pt idx="2">
                  <c:v>155.66855890565901</c:v>
                </c:pt>
                <c:pt idx="3">
                  <c:v>77.864829790770102</c:v>
                </c:pt>
                <c:pt idx="4">
                  <c:v>38.948666518089297</c:v>
                </c:pt>
                <c:pt idx="5">
                  <c:v>19.476400225012402</c:v>
                </c:pt>
                <c:pt idx="6">
                  <c:v>9.7364088814055698</c:v>
                </c:pt>
                <c:pt idx="7">
                  <c:v>4.8671542346267502</c:v>
                </c:pt>
                <c:pt idx="8">
                  <c:v>2.43396446648438</c:v>
                </c:pt>
                <c:pt idx="9">
                  <c:v>1.21696501522691</c:v>
                </c:pt>
                <c:pt idx="10">
                  <c:v>0.60849757353669398</c:v>
                </c:pt>
                <c:pt idx="11">
                  <c:v>0.30424878676834699</c:v>
                </c:pt>
                <c:pt idx="12">
                  <c:v>0.15212493146808601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DC5-3942-B8F3-2457FE8AC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0958352"/>
        <c:axId val="500959008"/>
      </c:lineChart>
      <c:catAx>
        <c:axId val="500958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Stride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9008"/>
        <c:crossesAt val="1.0000000000000002E-2"/>
        <c:auto val="1"/>
        <c:lblAlgn val="ctr"/>
        <c:lblOffset val="100"/>
        <c:noMultiLvlLbl val="0"/>
      </c:catAx>
      <c:valAx>
        <c:axId val="50095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Sustained MRAM</a:t>
                </a:r>
                <a:r>
                  <a:rPr lang="en-US" sz="1600" baseline="0"/>
                  <a:t> </a:t>
                </a:r>
                <a:r>
                  <a:rPr lang="en-US" sz="1600"/>
                  <a:t>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835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53572187620957801"/>
          <c:y val="0.33076083333333334"/>
          <c:w val="0.42906961805555549"/>
          <c:h val="0.2316933333333333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500" b="1"/>
              <a:t>(b) Fine-grained Strided &amp; Random</a:t>
            </a:r>
            <a:r>
              <a:rPr lang="en-US" sz="1500"/>
              <a:t> (MRAM,</a:t>
            </a:r>
            <a:r>
              <a:rPr lang="en-US" sz="1500" baseline="0"/>
              <a:t> </a:t>
            </a:r>
            <a:r>
              <a:rPr lang="en-US" sz="1500"/>
              <a:t>1 DPU)</a:t>
            </a:r>
          </a:p>
        </c:rich>
      </c:tx>
      <c:layout>
        <c:manualLayout>
          <c:xMode val="edge"/>
          <c:yMode val="edge"/>
          <c:x val="0.2544284177672762"/>
          <c:y val="3.4400833333333332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816596427500841"/>
          <c:y val="2.8707407407407407E-2"/>
          <c:w val="0.80720036677187845"/>
          <c:h val="0.75868111111111114"/>
        </c:manualLayout>
      </c:layout>
      <c:lineChart>
        <c:grouping val="standard"/>
        <c:varyColors val="0"/>
        <c:ser>
          <c:idx val="0"/>
          <c:order val="0"/>
          <c:tx>
            <c:strRef>
              <c:f>strided_output!$P$1:$P$2</c:f>
              <c:strCache>
                <c:ptCount val="2"/>
                <c:pt idx="0">
                  <c:v>Fine-grained DMA - </c:v>
                </c:pt>
                <c:pt idx="1">
                  <c:v>1 tasklet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x"/>
            <c:size val="14"/>
            <c:spPr>
              <a:noFill/>
              <a:ln w="25400">
                <a:solidFill>
                  <a:schemeClr val="accent1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strided_output!$P$3:$P$17</c:f>
              <c:numCache>
                <c:formatCode>General</c:formatCode>
                <c:ptCount val="15"/>
                <c:pt idx="0">
                  <c:v>34.959920697528297</c:v>
                </c:pt>
                <c:pt idx="1">
                  <c:v>34.9527413853653</c:v>
                </c:pt>
                <c:pt idx="2">
                  <c:v>35.004414876811403</c:v>
                </c:pt>
                <c:pt idx="3">
                  <c:v>34.954530735089598</c:v>
                </c:pt>
                <c:pt idx="4">
                  <c:v>34.960524310318497</c:v>
                </c:pt>
                <c:pt idx="5">
                  <c:v>34.962855700254302</c:v>
                </c:pt>
                <c:pt idx="6">
                  <c:v>34.980984534087703</c:v>
                </c:pt>
                <c:pt idx="7">
                  <c:v>34.9829184968277</c:v>
                </c:pt>
                <c:pt idx="8">
                  <c:v>34.954397567870203</c:v>
                </c:pt>
                <c:pt idx="9">
                  <c:v>34.965000853637697</c:v>
                </c:pt>
                <c:pt idx="10">
                  <c:v>34.914758889430097</c:v>
                </c:pt>
                <c:pt idx="11">
                  <c:v>34.873990464143198</c:v>
                </c:pt>
                <c:pt idx="12">
                  <c:v>34.850252819914402</c:v>
                </c:pt>
                <c:pt idx="14">
                  <c:v>14.742373563263399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94-F54B-B94A-F7E34F8F5259}"/>
            </c:ext>
          </c:extLst>
        </c:ser>
        <c:ser>
          <c:idx val="1"/>
          <c:order val="1"/>
          <c:tx>
            <c:strRef>
              <c:f>strided_output!$Q$1:$Q$2</c:f>
              <c:strCache>
                <c:ptCount val="2"/>
                <c:pt idx="0">
                  <c:v>Fine-grained DMA - </c:v>
                </c:pt>
                <c:pt idx="1">
                  <c:v>2 tasklets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strided_output!$Q$3:$Q$17</c:f>
              <c:numCache>
                <c:formatCode>General</c:formatCode>
                <c:ptCount val="15"/>
                <c:pt idx="0">
                  <c:v>65.556120461079004</c:v>
                </c:pt>
                <c:pt idx="1">
                  <c:v>65.549461050036996</c:v>
                </c:pt>
                <c:pt idx="2">
                  <c:v>65.553851718548302</c:v>
                </c:pt>
                <c:pt idx="3">
                  <c:v>65.552388097024206</c:v>
                </c:pt>
                <c:pt idx="4">
                  <c:v>65.574642199867696</c:v>
                </c:pt>
                <c:pt idx="5">
                  <c:v>65.566324425046503</c:v>
                </c:pt>
                <c:pt idx="6">
                  <c:v>65.564801680738299</c:v>
                </c:pt>
                <c:pt idx="7">
                  <c:v>65.5425542554255</c:v>
                </c:pt>
                <c:pt idx="8">
                  <c:v>65.531506410988897</c:v>
                </c:pt>
                <c:pt idx="9">
                  <c:v>65.491091822750107</c:v>
                </c:pt>
                <c:pt idx="10">
                  <c:v>65.377599416271394</c:v>
                </c:pt>
                <c:pt idx="11">
                  <c:v>65.104450499545806</c:v>
                </c:pt>
                <c:pt idx="12">
                  <c:v>64.927536231884005</c:v>
                </c:pt>
                <c:pt idx="14">
                  <c:v>28.9638661068259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94-F54B-B94A-F7E34F8F5259}"/>
            </c:ext>
          </c:extLst>
        </c:ser>
        <c:ser>
          <c:idx val="2"/>
          <c:order val="2"/>
          <c:tx>
            <c:strRef>
              <c:f>strided_output!$R$1:$R$2</c:f>
              <c:strCache>
                <c:ptCount val="2"/>
                <c:pt idx="0">
                  <c:v>Fine-grained DMA - </c:v>
                </c:pt>
                <c:pt idx="1">
                  <c:v>4 tasklets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3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strided_output!$R$3:$R$17</c:f>
              <c:numCache>
                <c:formatCode>General</c:formatCode>
                <c:ptCount val="15"/>
                <c:pt idx="0">
                  <c:v>72.201326718186095</c:v>
                </c:pt>
                <c:pt idx="1">
                  <c:v>72.196266761091806</c:v>
                </c:pt>
                <c:pt idx="2">
                  <c:v>72.196799354756195</c:v>
                </c:pt>
                <c:pt idx="3">
                  <c:v>72.201770607908699</c:v>
                </c:pt>
                <c:pt idx="4">
                  <c:v>72.208163225152703</c:v>
                </c:pt>
                <c:pt idx="5">
                  <c:v>72.2435561784703</c:v>
                </c:pt>
                <c:pt idx="6">
                  <c:v>72.167695756479304</c:v>
                </c:pt>
                <c:pt idx="7">
                  <c:v>72.170534098953794</c:v>
                </c:pt>
                <c:pt idx="8">
                  <c:v>72.248960564444999</c:v>
                </c:pt>
                <c:pt idx="9">
                  <c:v>72.159863089545397</c:v>
                </c:pt>
                <c:pt idx="10">
                  <c:v>71.888476582088003</c:v>
                </c:pt>
                <c:pt idx="11">
                  <c:v>71.651339464214303</c:v>
                </c:pt>
                <c:pt idx="12">
                  <c:v>71.766119343211798</c:v>
                </c:pt>
                <c:pt idx="14">
                  <c:v>54.352364137037299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94-F54B-B94A-F7E34F8F5259}"/>
            </c:ext>
          </c:extLst>
        </c:ser>
        <c:ser>
          <c:idx val="3"/>
          <c:order val="3"/>
          <c:tx>
            <c:strRef>
              <c:f>strided_output!$S$1:$S$2</c:f>
              <c:strCache>
                <c:ptCount val="2"/>
                <c:pt idx="0">
                  <c:v>Fine-grained DMA - </c:v>
                </c:pt>
                <c:pt idx="1">
                  <c:v>8 tasklets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chemeClr val="accent4">
                  <a:alpha val="70000"/>
                </a:schemeClr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strided_output!$S$3:$S$17</c:f>
              <c:numCache>
                <c:formatCode>General</c:formatCode>
                <c:ptCount val="15"/>
                <c:pt idx="0">
                  <c:v>72.923129272820901</c:v>
                </c:pt>
                <c:pt idx="1">
                  <c:v>72.914798584922593</c:v>
                </c:pt>
                <c:pt idx="2">
                  <c:v>74.431380701162794</c:v>
                </c:pt>
                <c:pt idx="3">
                  <c:v>74.417608711080405</c:v>
                </c:pt>
                <c:pt idx="4">
                  <c:v>71.513786316958601</c:v>
                </c:pt>
                <c:pt idx="5">
                  <c:v>72.920792866112393</c:v>
                </c:pt>
                <c:pt idx="6">
                  <c:v>74.4090085194902</c:v>
                </c:pt>
                <c:pt idx="7">
                  <c:v>72.886036129073204</c:v>
                </c:pt>
                <c:pt idx="8">
                  <c:v>73.006900415043404</c:v>
                </c:pt>
                <c:pt idx="9">
                  <c:v>71.259568545581004</c:v>
                </c:pt>
                <c:pt idx="10">
                  <c:v>71.1111111111111</c:v>
                </c:pt>
                <c:pt idx="11">
                  <c:v>72.624113475177296</c:v>
                </c:pt>
                <c:pt idx="12">
                  <c:v>71.167593328038095</c:v>
                </c:pt>
                <c:pt idx="14">
                  <c:v>72.660376246582601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294-F54B-B94A-F7E34F8F5259}"/>
            </c:ext>
          </c:extLst>
        </c:ser>
        <c:ser>
          <c:idx val="4"/>
          <c:order val="4"/>
          <c:tx>
            <c:strRef>
              <c:f>strided_output!$T$1:$T$2</c:f>
              <c:strCache>
                <c:ptCount val="2"/>
                <c:pt idx="0">
                  <c:v>Fine-grained DMA - </c:v>
                </c:pt>
                <c:pt idx="1">
                  <c:v>16 tasklets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6"/>
                </a:solidFill>
              </a:ln>
              <a:effectLst/>
            </c:spPr>
          </c:marker>
          <c:dLbls>
            <c:dLbl>
              <c:idx val="12"/>
              <c:layout>
                <c:manualLayout>
                  <c:x val="-1.119712225141507E-2"/>
                  <c:y val="-2.9398055555555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94-F54B-B94A-F7E34F8F5259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strided_output!$T$3:$T$17</c:f>
              <c:numCache>
                <c:formatCode>General</c:formatCode>
                <c:ptCount val="15"/>
                <c:pt idx="0">
                  <c:v>74.038438794358797</c:v>
                </c:pt>
                <c:pt idx="1">
                  <c:v>72.567606712968598</c:v>
                </c:pt>
                <c:pt idx="2">
                  <c:v>73.290384423364898</c:v>
                </c:pt>
                <c:pt idx="3">
                  <c:v>73.284164599110397</c:v>
                </c:pt>
                <c:pt idx="4">
                  <c:v>73.290384423364898</c:v>
                </c:pt>
                <c:pt idx="5">
                  <c:v>73.316299520749197</c:v>
                </c:pt>
                <c:pt idx="6">
                  <c:v>74.022702885864305</c:v>
                </c:pt>
                <c:pt idx="7">
                  <c:v>73.220490475392396</c:v>
                </c:pt>
                <c:pt idx="8">
                  <c:v>73.290560057258205</c:v>
                </c:pt>
                <c:pt idx="9">
                  <c:v>73.240012261162704</c:v>
                </c:pt>
                <c:pt idx="10">
                  <c:v>73.299928418038604</c:v>
                </c:pt>
                <c:pt idx="11">
                  <c:v>72.875152501016601</c:v>
                </c:pt>
                <c:pt idx="12">
                  <c:v>72.5799918995544</c:v>
                </c:pt>
                <c:pt idx="14">
                  <c:v>72.581509842093794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294-F54B-B94A-F7E34F8F52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0958352"/>
        <c:axId val="500959008"/>
      </c:lineChart>
      <c:catAx>
        <c:axId val="500958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Stride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9008"/>
        <c:crossesAt val="0"/>
        <c:auto val="1"/>
        <c:lblAlgn val="ctr"/>
        <c:lblOffset val="100"/>
        <c:noMultiLvlLbl val="0"/>
      </c:catAx>
      <c:valAx>
        <c:axId val="500959008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u="none" strike="noStrike" baseline="0">
                    <a:effectLst/>
                  </a:rPr>
                  <a:t>Sustained MRAM </a:t>
                </a:r>
                <a:r>
                  <a:rPr lang="en-US" sz="1600"/>
                  <a:t>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835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17310310169102996"/>
          <c:y val="0.54654333333333327"/>
          <c:w val="0.39886547583361259"/>
          <c:h val="0.22757749999999999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(a) Coarse-grained </a:t>
            </a:r>
            <a:r>
              <a:rPr lang="en-US" b="1" dirty="0" err="1"/>
              <a:t>Strided</a:t>
            </a:r>
            <a:r>
              <a:rPr lang="en-US" dirty="0"/>
              <a:t> (MRAM, 1 DPU)</a:t>
            </a:r>
          </a:p>
        </c:rich>
      </c:tx>
      <c:layout>
        <c:manualLayout>
          <c:xMode val="edge"/>
          <c:yMode val="edge"/>
          <c:x val="0.3635976516166583"/>
          <c:y val="2.9344878490179443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088057021852925"/>
          <c:y val="2.8707407407407407E-2"/>
          <c:w val="0.81454082206786893"/>
          <c:h val="0.78348116594263162"/>
        </c:manualLayout>
      </c:layout>
      <c:lineChart>
        <c:grouping val="standard"/>
        <c:varyColors val="0"/>
        <c:ser>
          <c:idx val="0"/>
          <c:order val="0"/>
          <c:tx>
            <c:strRef>
              <c:f>strided_output!$K$1:$K$2</c:f>
              <c:strCache>
                <c:ptCount val="2"/>
                <c:pt idx="0">
                  <c:v>Coarse-grained DMA - </c:v>
                </c:pt>
                <c:pt idx="1">
                  <c:v>1 tasklet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x"/>
            <c:size val="14"/>
            <c:spPr>
              <a:noFill/>
              <a:ln w="25400">
                <a:solidFill>
                  <a:schemeClr val="accent1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strided_output!$K$3:$K$15</c:f>
              <c:numCache>
                <c:formatCode>General</c:formatCode>
                <c:ptCount val="13"/>
                <c:pt idx="0">
                  <c:v>104.44107903005801</c:v>
                </c:pt>
                <c:pt idx="1">
                  <c:v>88.682359858721</c:v>
                </c:pt>
                <c:pt idx="2">
                  <c:v>68.067671706290199</c:v>
                </c:pt>
                <c:pt idx="3">
                  <c:v>46.516743419662802</c:v>
                </c:pt>
                <c:pt idx="4">
                  <c:v>28.472617529849501</c:v>
                </c:pt>
                <c:pt idx="5">
                  <c:v>16.030797634266399</c:v>
                </c:pt>
                <c:pt idx="6">
                  <c:v>8.5606160506574707</c:v>
                </c:pt>
                <c:pt idx="7">
                  <c:v>4.4253031379723904</c:v>
                </c:pt>
                <c:pt idx="8">
                  <c:v>2.2599956647683599</c:v>
                </c:pt>
                <c:pt idx="9">
                  <c:v>1.14206808646237</c:v>
                </c:pt>
                <c:pt idx="10">
                  <c:v>0.57485414118732003</c:v>
                </c:pt>
                <c:pt idx="11">
                  <c:v>0.28774725771002402</c:v>
                </c:pt>
                <c:pt idx="12">
                  <c:v>0.14390299396389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68-0443-B1B3-C93F65ADD4E1}"/>
            </c:ext>
          </c:extLst>
        </c:ser>
        <c:ser>
          <c:idx val="1"/>
          <c:order val="1"/>
          <c:tx>
            <c:strRef>
              <c:f>strided_output!$L$1:$L$2</c:f>
              <c:strCache>
                <c:ptCount val="2"/>
                <c:pt idx="0">
                  <c:v>Coarse-grained DMA - </c:v>
                </c:pt>
                <c:pt idx="1">
                  <c:v>2 tasklets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strided_output!$L$3:$L$15</c:f>
              <c:numCache>
                <c:formatCode>General</c:formatCode>
                <c:ptCount val="13"/>
                <c:pt idx="0">
                  <c:v>208.82000851113199</c:v>
                </c:pt>
                <c:pt idx="1">
                  <c:v>177.26049209294399</c:v>
                </c:pt>
                <c:pt idx="2">
                  <c:v>136.03526275633899</c:v>
                </c:pt>
                <c:pt idx="3">
                  <c:v>76.711174282011598</c:v>
                </c:pt>
                <c:pt idx="4">
                  <c:v>38.8606845239145</c:v>
                </c:pt>
                <c:pt idx="5">
                  <c:v>19.4646932158503</c:v>
                </c:pt>
                <c:pt idx="6">
                  <c:v>9.73623668237191</c:v>
                </c:pt>
                <c:pt idx="7">
                  <c:v>4.86755016074782</c:v>
                </c:pt>
                <c:pt idx="8">
                  <c:v>2.4336115433583201</c:v>
                </c:pt>
                <c:pt idx="9">
                  <c:v>1.21668098829869</c:v>
                </c:pt>
                <c:pt idx="10">
                  <c:v>0.60834909913892099</c:v>
                </c:pt>
                <c:pt idx="11">
                  <c:v>0.30422834102604901</c:v>
                </c:pt>
                <c:pt idx="12">
                  <c:v>0.152087812606088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68-0443-B1B3-C93F65ADD4E1}"/>
            </c:ext>
          </c:extLst>
        </c:ser>
        <c:ser>
          <c:idx val="2"/>
          <c:order val="2"/>
          <c:tx>
            <c:strRef>
              <c:f>strided_output!$M$1:$M$2</c:f>
              <c:strCache>
                <c:ptCount val="2"/>
                <c:pt idx="0">
                  <c:v>Coarse-grained DMA - </c:v>
                </c:pt>
                <c:pt idx="1">
                  <c:v>4 tasklets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3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strided_output!$M$3:$M$15</c:f>
              <c:numCache>
                <c:formatCode>General</c:formatCode>
                <c:ptCount val="13"/>
                <c:pt idx="0">
                  <c:v>417.28831995755098</c:v>
                </c:pt>
                <c:pt idx="1">
                  <c:v>307.40477927190602</c:v>
                </c:pt>
                <c:pt idx="2">
                  <c:v>155.543205080208</c:v>
                </c:pt>
                <c:pt idx="3">
                  <c:v>77.840882899825303</c:v>
                </c:pt>
                <c:pt idx="4">
                  <c:v>38.970310486896601</c:v>
                </c:pt>
                <c:pt idx="5">
                  <c:v>19.4812248523432</c:v>
                </c:pt>
                <c:pt idx="6">
                  <c:v>9.7413708287472698</c:v>
                </c:pt>
                <c:pt idx="7">
                  <c:v>4.8704613337485601</c:v>
                </c:pt>
                <c:pt idx="8">
                  <c:v>2.4348687609247901</c:v>
                </c:pt>
                <c:pt idx="9">
                  <c:v>1.2175205418374</c:v>
                </c:pt>
                <c:pt idx="10">
                  <c:v>0.60878827663572499</c:v>
                </c:pt>
                <c:pt idx="11">
                  <c:v>0.30441029706334</c:v>
                </c:pt>
                <c:pt idx="12">
                  <c:v>0.15219599197403899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68-0443-B1B3-C93F65ADD4E1}"/>
            </c:ext>
          </c:extLst>
        </c:ser>
        <c:ser>
          <c:idx val="3"/>
          <c:order val="3"/>
          <c:tx>
            <c:strRef>
              <c:f>strided_output!$N$1:$N$2</c:f>
              <c:strCache>
                <c:ptCount val="2"/>
                <c:pt idx="0">
                  <c:v>Coarse-grained DMA - </c:v>
                </c:pt>
                <c:pt idx="1">
                  <c:v>8 tasklets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chemeClr val="accent4">
                  <a:alpha val="70000"/>
                </a:schemeClr>
              </a:solidFill>
              <a:ln w="25400">
                <a:solidFill>
                  <a:schemeClr val="accent4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strided_output!$N$3:$N$15</c:f>
              <c:numCache>
                <c:formatCode>General</c:formatCode>
                <c:ptCount val="13"/>
                <c:pt idx="0">
                  <c:v>622.58400924541695</c:v>
                </c:pt>
                <c:pt idx="1">
                  <c:v>311.09849643446199</c:v>
                </c:pt>
                <c:pt idx="2">
                  <c:v>155.57122721990001</c:v>
                </c:pt>
                <c:pt idx="3">
                  <c:v>77.886311947113896</c:v>
                </c:pt>
                <c:pt idx="4">
                  <c:v>38.9394372373986</c:v>
                </c:pt>
                <c:pt idx="5">
                  <c:v>19.476055700215099</c:v>
                </c:pt>
                <c:pt idx="6">
                  <c:v>9.7361678044639302</c:v>
                </c:pt>
                <c:pt idx="7">
                  <c:v>4.8683077641432302</c:v>
                </c:pt>
                <c:pt idx="8">
                  <c:v>2.4343002688552402</c:v>
                </c:pt>
                <c:pt idx="9">
                  <c:v>1.21704680513894</c:v>
                </c:pt>
                <c:pt idx="10">
                  <c:v>0.60855999745301304</c:v>
                </c:pt>
                <c:pt idx="11">
                  <c:v>0.30428538074585498</c:v>
                </c:pt>
                <c:pt idx="12">
                  <c:v>0.15212869816206101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D68-0443-B1B3-C93F65ADD4E1}"/>
            </c:ext>
          </c:extLst>
        </c:ser>
        <c:ser>
          <c:idx val="4"/>
          <c:order val="4"/>
          <c:tx>
            <c:strRef>
              <c:f>strided_output!$O$1:$O$2</c:f>
              <c:strCache>
                <c:ptCount val="2"/>
                <c:pt idx="0">
                  <c:v>Coarse-grained DMA - </c:v>
                </c:pt>
                <c:pt idx="1">
                  <c:v>16 tasklets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7981632006756E-3"/>
                  <c:y val="-8.819444444444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68-0443-B1B3-C93F65ADD4E1}"/>
                </c:ext>
              </c:extLst>
            </c:dLbl>
            <c:dLbl>
              <c:idx val="3"/>
              <c:layout>
                <c:manualLayout>
                  <c:x val="-9.9212600885674671E-3"/>
                  <c:y val="-3.8217592592592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68-0443-B1B3-C93F65ADD4E1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strided_output!$O$3:$O$15</c:f>
              <c:numCache>
                <c:formatCode>General</c:formatCode>
                <c:ptCount val="13"/>
                <c:pt idx="0">
                  <c:v>622.35745829417704</c:v>
                </c:pt>
                <c:pt idx="1">
                  <c:v>311.18092788604201</c:v>
                </c:pt>
                <c:pt idx="2">
                  <c:v>155.66855890565901</c:v>
                </c:pt>
                <c:pt idx="3">
                  <c:v>77.864829790770102</c:v>
                </c:pt>
                <c:pt idx="4">
                  <c:v>38.948666518089297</c:v>
                </c:pt>
                <c:pt idx="5">
                  <c:v>19.476400225012402</c:v>
                </c:pt>
                <c:pt idx="6">
                  <c:v>9.7364088814055698</c:v>
                </c:pt>
                <c:pt idx="7">
                  <c:v>4.8671542346267502</c:v>
                </c:pt>
                <c:pt idx="8">
                  <c:v>2.43396446648438</c:v>
                </c:pt>
                <c:pt idx="9">
                  <c:v>1.21696501522691</c:v>
                </c:pt>
                <c:pt idx="10">
                  <c:v>0.60849757353669398</c:v>
                </c:pt>
                <c:pt idx="11">
                  <c:v>0.30424878676834699</c:v>
                </c:pt>
                <c:pt idx="12">
                  <c:v>0.15212493146808601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D68-0443-B1B3-C93F65ADD4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0958352"/>
        <c:axId val="500959008"/>
      </c:lineChart>
      <c:catAx>
        <c:axId val="500958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Stride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9008"/>
        <c:crossesAt val="1.0000000000000002E-2"/>
        <c:auto val="1"/>
        <c:lblAlgn val="ctr"/>
        <c:lblOffset val="100"/>
        <c:noMultiLvlLbl val="0"/>
      </c:catAx>
      <c:valAx>
        <c:axId val="50095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Sustained MRAM 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835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46214271373445942"/>
          <c:y val="0.35756915624942837"/>
          <c:w val="0.48283891709819959"/>
          <c:h val="0.2495655086328333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(b) Fine-grained </a:t>
            </a:r>
            <a:r>
              <a:rPr lang="en-US" b="1" dirty="0" err="1"/>
              <a:t>Strided</a:t>
            </a:r>
            <a:r>
              <a:rPr lang="en-US" b="1" dirty="0"/>
              <a:t> &amp; Random</a:t>
            </a:r>
            <a:r>
              <a:rPr lang="en-US" dirty="0"/>
              <a:t> (MRAM, 1 DPU)</a:t>
            </a:r>
          </a:p>
        </c:rich>
      </c:tx>
      <c:layout>
        <c:manualLayout>
          <c:xMode val="edge"/>
          <c:yMode val="edge"/>
          <c:x val="0.23741060054635735"/>
          <c:y val="2.9932761141625186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472147927397727"/>
          <c:y val="2.8707407407407407E-2"/>
          <c:w val="0.83064464978997932"/>
          <c:h val="0.77938111542201605"/>
        </c:manualLayout>
      </c:layout>
      <c:lineChart>
        <c:grouping val="standard"/>
        <c:varyColors val="0"/>
        <c:ser>
          <c:idx val="0"/>
          <c:order val="0"/>
          <c:tx>
            <c:strRef>
              <c:f>strided_output!$P$1:$P$2</c:f>
              <c:strCache>
                <c:ptCount val="2"/>
                <c:pt idx="0">
                  <c:v>Fine-grained DMA - </c:v>
                </c:pt>
                <c:pt idx="1">
                  <c:v>1 tasklet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x"/>
            <c:size val="14"/>
            <c:spPr>
              <a:noFill/>
              <a:ln w="25400">
                <a:solidFill>
                  <a:schemeClr val="accent1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strided_output!$P$3:$P$17</c:f>
              <c:numCache>
                <c:formatCode>General</c:formatCode>
                <c:ptCount val="15"/>
                <c:pt idx="0">
                  <c:v>34.959920697528297</c:v>
                </c:pt>
                <c:pt idx="1">
                  <c:v>34.9527413853653</c:v>
                </c:pt>
                <c:pt idx="2">
                  <c:v>35.004414876811403</c:v>
                </c:pt>
                <c:pt idx="3">
                  <c:v>34.954530735089598</c:v>
                </c:pt>
                <c:pt idx="4">
                  <c:v>34.960524310318497</c:v>
                </c:pt>
                <c:pt idx="5">
                  <c:v>34.962855700254302</c:v>
                </c:pt>
                <c:pt idx="6">
                  <c:v>34.980984534087703</c:v>
                </c:pt>
                <c:pt idx="7">
                  <c:v>34.9829184968277</c:v>
                </c:pt>
                <c:pt idx="8">
                  <c:v>34.954397567870203</c:v>
                </c:pt>
                <c:pt idx="9">
                  <c:v>34.965000853637697</c:v>
                </c:pt>
                <c:pt idx="10">
                  <c:v>34.914758889430097</c:v>
                </c:pt>
                <c:pt idx="11">
                  <c:v>34.873990464143198</c:v>
                </c:pt>
                <c:pt idx="12">
                  <c:v>34.850252819914402</c:v>
                </c:pt>
                <c:pt idx="14">
                  <c:v>14.742373563263399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3C-8944-BC08-4A118738BC9A}"/>
            </c:ext>
          </c:extLst>
        </c:ser>
        <c:ser>
          <c:idx val="1"/>
          <c:order val="1"/>
          <c:tx>
            <c:strRef>
              <c:f>strided_output!$Q$1:$Q$2</c:f>
              <c:strCache>
                <c:ptCount val="2"/>
                <c:pt idx="0">
                  <c:v>Fine-grained DMA - </c:v>
                </c:pt>
                <c:pt idx="1">
                  <c:v>2 tasklets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strided_output!$Q$3:$Q$17</c:f>
              <c:numCache>
                <c:formatCode>General</c:formatCode>
                <c:ptCount val="15"/>
                <c:pt idx="0">
                  <c:v>65.556120461079004</c:v>
                </c:pt>
                <c:pt idx="1">
                  <c:v>65.549461050036996</c:v>
                </c:pt>
                <c:pt idx="2">
                  <c:v>65.553851718548302</c:v>
                </c:pt>
                <c:pt idx="3">
                  <c:v>65.552388097024206</c:v>
                </c:pt>
                <c:pt idx="4">
                  <c:v>65.574642199867696</c:v>
                </c:pt>
                <c:pt idx="5">
                  <c:v>65.566324425046503</c:v>
                </c:pt>
                <c:pt idx="6">
                  <c:v>65.564801680738299</c:v>
                </c:pt>
                <c:pt idx="7">
                  <c:v>65.5425542554255</c:v>
                </c:pt>
                <c:pt idx="8">
                  <c:v>65.531506410988897</c:v>
                </c:pt>
                <c:pt idx="9">
                  <c:v>65.491091822750107</c:v>
                </c:pt>
                <c:pt idx="10">
                  <c:v>65.377599416271394</c:v>
                </c:pt>
                <c:pt idx="11">
                  <c:v>65.104450499545806</c:v>
                </c:pt>
                <c:pt idx="12">
                  <c:v>64.927536231884005</c:v>
                </c:pt>
                <c:pt idx="14">
                  <c:v>28.9638661068259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3C-8944-BC08-4A118738BC9A}"/>
            </c:ext>
          </c:extLst>
        </c:ser>
        <c:ser>
          <c:idx val="2"/>
          <c:order val="2"/>
          <c:tx>
            <c:strRef>
              <c:f>strided_output!$R$1:$R$2</c:f>
              <c:strCache>
                <c:ptCount val="2"/>
                <c:pt idx="0">
                  <c:v>Fine-grained DMA - </c:v>
                </c:pt>
                <c:pt idx="1">
                  <c:v>4 tasklets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3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strided_output!$R$3:$R$17</c:f>
              <c:numCache>
                <c:formatCode>General</c:formatCode>
                <c:ptCount val="15"/>
                <c:pt idx="0">
                  <c:v>72.201326718186095</c:v>
                </c:pt>
                <c:pt idx="1">
                  <c:v>72.196266761091806</c:v>
                </c:pt>
                <c:pt idx="2">
                  <c:v>72.196799354756195</c:v>
                </c:pt>
                <c:pt idx="3">
                  <c:v>72.201770607908699</c:v>
                </c:pt>
                <c:pt idx="4">
                  <c:v>72.208163225152703</c:v>
                </c:pt>
                <c:pt idx="5">
                  <c:v>72.2435561784703</c:v>
                </c:pt>
                <c:pt idx="6">
                  <c:v>72.167695756479304</c:v>
                </c:pt>
                <c:pt idx="7">
                  <c:v>72.170534098953794</c:v>
                </c:pt>
                <c:pt idx="8">
                  <c:v>72.248960564444999</c:v>
                </c:pt>
                <c:pt idx="9">
                  <c:v>72.159863089545397</c:v>
                </c:pt>
                <c:pt idx="10">
                  <c:v>71.888476582088003</c:v>
                </c:pt>
                <c:pt idx="11">
                  <c:v>71.651339464214303</c:v>
                </c:pt>
                <c:pt idx="12">
                  <c:v>71.766119343211798</c:v>
                </c:pt>
                <c:pt idx="14">
                  <c:v>54.352364137037299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3C-8944-BC08-4A118738BC9A}"/>
            </c:ext>
          </c:extLst>
        </c:ser>
        <c:ser>
          <c:idx val="3"/>
          <c:order val="3"/>
          <c:tx>
            <c:strRef>
              <c:f>strided_output!$S$1:$S$2</c:f>
              <c:strCache>
                <c:ptCount val="2"/>
                <c:pt idx="0">
                  <c:v>Fine-grained DMA - </c:v>
                </c:pt>
                <c:pt idx="1">
                  <c:v>8 tasklets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chemeClr val="accent4">
                  <a:alpha val="70000"/>
                </a:schemeClr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strided_output!$S$3:$S$17</c:f>
              <c:numCache>
                <c:formatCode>General</c:formatCode>
                <c:ptCount val="15"/>
                <c:pt idx="0">
                  <c:v>72.923129272820901</c:v>
                </c:pt>
                <c:pt idx="1">
                  <c:v>72.914798584922593</c:v>
                </c:pt>
                <c:pt idx="2">
                  <c:v>74.431380701162794</c:v>
                </c:pt>
                <c:pt idx="3">
                  <c:v>74.417608711080405</c:v>
                </c:pt>
                <c:pt idx="4">
                  <c:v>71.513786316958601</c:v>
                </c:pt>
                <c:pt idx="5">
                  <c:v>72.920792866112393</c:v>
                </c:pt>
                <c:pt idx="6">
                  <c:v>74.4090085194902</c:v>
                </c:pt>
                <c:pt idx="7">
                  <c:v>72.886036129073204</c:v>
                </c:pt>
                <c:pt idx="8">
                  <c:v>73.006900415043404</c:v>
                </c:pt>
                <c:pt idx="9">
                  <c:v>71.259568545581004</c:v>
                </c:pt>
                <c:pt idx="10">
                  <c:v>71.1111111111111</c:v>
                </c:pt>
                <c:pt idx="11">
                  <c:v>72.624113475177296</c:v>
                </c:pt>
                <c:pt idx="12">
                  <c:v>71.167593328038095</c:v>
                </c:pt>
                <c:pt idx="14">
                  <c:v>72.660376246582601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13C-8944-BC08-4A118738BC9A}"/>
            </c:ext>
          </c:extLst>
        </c:ser>
        <c:ser>
          <c:idx val="4"/>
          <c:order val="4"/>
          <c:tx>
            <c:strRef>
              <c:f>strided_output!$T$1:$T$2</c:f>
              <c:strCache>
                <c:ptCount val="2"/>
                <c:pt idx="0">
                  <c:v>Fine-grained DMA - </c:v>
                </c:pt>
                <c:pt idx="1">
                  <c:v>16 tasklets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6"/>
                </a:solidFill>
              </a:ln>
              <a:effectLst/>
            </c:spPr>
          </c:marker>
          <c:dLbls>
            <c:dLbl>
              <c:idx val="12"/>
              <c:layout>
                <c:manualLayout>
                  <c:x val="-1.6869764001522434E-2"/>
                  <c:y val="-2.939800253588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3C-8944-BC08-4A118738BC9A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strided_output!$T$3:$T$17</c:f>
              <c:numCache>
                <c:formatCode>General</c:formatCode>
                <c:ptCount val="15"/>
                <c:pt idx="0">
                  <c:v>74.038438794358797</c:v>
                </c:pt>
                <c:pt idx="1">
                  <c:v>72.567606712968598</c:v>
                </c:pt>
                <c:pt idx="2">
                  <c:v>73.290384423364898</c:v>
                </c:pt>
                <c:pt idx="3">
                  <c:v>73.284164599110397</c:v>
                </c:pt>
                <c:pt idx="4">
                  <c:v>73.290384423364898</c:v>
                </c:pt>
                <c:pt idx="5">
                  <c:v>73.316299520749197</c:v>
                </c:pt>
                <c:pt idx="6">
                  <c:v>74.022702885864305</c:v>
                </c:pt>
                <c:pt idx="7">
                  <c:v>73.220490475392396</c:v>
                </c:pt>
                <c:pt idx="8">
                  <c:v>73.290560057258205</c:v>
                </c:pt>
                <c:pt idx="9">
                  <c:v>73.240012261162704</c:v>
                </c:pt>
                <c:pt idx="10">
                  <c:v>73.299928418038604</c:v>
                </c:pt>
                <c:pt idx="11">
                  <c:v>72.875152501016601</c:v>
                </c:pt>
                <c:pt idx="12">
                  <c:v>72.5799918995544</c:v>
                </c:pt>
                <c:pt idx="14">
                  <c:v>72.581509842093794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13C-8944-BC08-4A118738B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0958352"/>
        <c:axId val="500959008"/>
      </c:lineChart>
      <c:catAx>
        <c:axId val="500958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Stride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9008"/>
        <c:crossesAt val="0"/>
        <c:auto val="1"/>
        <c:lblAlgn val="ctr"/>
        <c:lblOffset val="100"/>
        <c:noMultiLvlLbl val="0"/>
      </c:catAx>
      <c:valAx>
        <c:axId val="500959008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Sustained MRAM 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835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17429677491973478"/>
          <c:y val="0.55219208810570208"/>
          <c:w val="0.44991888613149378"/>
          <c:h val="0.24544962644296869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500" b="1"/>
              <a:t>(a)</a:t>
            </a:r>
            <a:r>
              <a:rPr lang="en-US" sz="1500" b="1" baseline="0"/>
              <a:t> </a:t>
            </a:r>
            <a:r>
              <a:rPr lang="en-US" sz="1500" b="1"/>
              <a:t>Coarse-grained</a:t>
            </a:r>
            <a:r>
              <a:rPr lang="en-US" sz="1500" b="1" baseline="0"/>
              <a:t> Strided</a:t>
            </a:r>
            <a:r>
              <a:rPr lang="en-US" sz="1500" baseline="0"/>
              <a:t> (MRAM, </a:t>
            </a:r>
            <a:r>
              <a:rPr lang="en-US" sz="1500"/>
              <a:t>1 DPU)</a:t>
            </a:r>
          </a:p>
        </c:rich>
      </c:tx>
      <c:layout>
        <c:manualLayout>
          <c:xMode val="edge"/>
          <c:yMode val="edge"/>
          <c:x val="0.37774745768675888"/>
          <c:y val="3.3812777777777782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144252084872797"/>
          <c:y val="2.8707407407407407E-2"/>
          <c:w val="0.79397885217636088"/>
          <c:h val="0.75925333333333334"/>
        </c:manualLayout>
      </c:layout>
      <c:lineChart>
        <c:grouping val="standard"/>
        <c:varyColors val="0"/>
        <c:ser>
          <c:idx val="0"/>
          <c:order val="0"/>
          <c:tx>
            <c:strRef>
              <c:f>strided_output!$K$1:$K$2</c:f>
              <c:strCache>
                <c:ptCount val="2"/>
                <c:pt idx="0">
                  <c:v>Coarse-grained DMA - </c:v>
                </c:pt>
                <c:pt idx="1">
                  <c:v>1 tasklet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x"/>
            <c:size val="14"/>
            <c:spPr>
              <a:noFill/>
              <a:ln w="25400">
                <a:solidFill>
                  <a:schemeClr val="accent1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strided_output!$K$3:$K$15</c:f>
              <c:numCache>
                <c:formatCode>General</c:formatCode>
                <c:ptCount val="13"/>
                <c:pt idx="0">
                  <c:v>104.44107903005801</c:v>
                </c:pt>
                <c:pt idx="1">
                  <c:v>88.682359858721</c:v>
                </c:pt>
                <c:pt idx="2">
                  <c:v>68.067671706290199</c:v>
                </c:pt>
                <c:pt idx="3">
                  <c:v>46.516743419662802</c:v>
                </c:pt>
                <c:pt idx="4">
                  <c:v>28.472617529849501</c:v>
                </c:pt>
                <c:pt idx="5">
                  <c:v>16.030797634266399</c:v>
                </c:pt>
                <c:pt idx="6">
                  <c:v>8.5606160506574707</c:v>
                </c:pt>
                <c:pt idx="7">
                  <c:v>4.4253031379723904</c:v>
                </c:pt>
                <c:pt idx="8">
                  <c:v>2.2599956647683599</c:v>
                </c:pt>
                <c:pt idx="9">
                  <c:v>1.14206808646237</c:v>
                </c:pt>
                <c:pt idx="10">
                  <c:v>0.57485414118732003</c:v>
                </c:pt>
                <c:pt idx="11">
                  <c:v>0.28774725771002402</c:v>
                </c:pt>
                <c:pt idx="12">
                  <c:v>0.14390299396389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C5-3942-B8F3-2457FE8AC93C}"/>
            </c:ext>
          </c:extLst>
        </c:ser>
        <c:ser>
          <c:idx val="1"/>
          <c:order val="1"/>
          <c:tx>
            <c:strRef>
              <c:f>strided_output!$L$1:$L$2</c:f>
              <c:strCache>
                <c:ptCount val="2"/>
                <c:pt idx="0">
                  <c:v>Coarse-grained DMA - </c:v>
                </c:pt>
                <c:pt idx="1">
                  <c:v>2 tasklets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strided_output!$L$3:$L$15</c:f>
              <c:numCache>
                <c:formatCode>General</c:formatCode>
                <c:ptCount val="13"/>
                <c:pt idx="0">
                  <c:v>208.82000851113199</c:v>
                </c:pt>
                <c:pt idx="1">
                  <c:v>177.26049209294399</c:v>
                </c:pt>
                <c:pt idx="2">
                  <c:v>136.03526275633899</c:v>
                </c:pt>
                <c:pt idx="3">
                  <c:v>76.711174282011598</c:v>
                </c:pt>
                <c:pt idx="4">
                  <c:v>38.8606845239145</c:v>
                </c:pt>
                <c:pt idx="5">
                  <c:v>19.4646932158503</c:v>
                </c:pt>
                <c:pt idx="6">
                  <c:v>9.73623668237191</c:v>
                </c:pt>
                <c:pt idx="7">
                  <c:v>4.86755016074782</c:v>
                </c:pt>
                <c:pt idx="8">
                  <c:v>2.4336115433583201</c:v>
                </c:pt>
                <c:pt idx="9">
                  <c:v>1.21668098829869</c:v>
                </c:pt>
                <c:pt idx="10">
                  <c:v>0.60834909913892099</c:v>
                </c:pt>
                <c:pt idx="11">
                  <c:v>0.30422834102604901</c:v>
                </c:pt>
                <c:pt idx="12">
                  <c:v>0.152087812606088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C5-3942-B8F3-2457FE8AC93C}"/>
            </c:ext>
          </c:extLst>
        </c:ser>
        <c:ser>
          <c:idx val="2"/>
          <c:order val="2"/>
          <c:tx>
            <c:strRef>
              <c:f>strided_output!$M$1:$M$2</c:f>
              <c:strCache>
                <c:ptCount val="2"/>
                <c:pt idx="0">
                  <c:v>Coarse-grained DMA - </c:v>
                </c:pt>
                <c:pt idx="1">
                  <c:v>4 tasklets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3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strided_output!$M$3:$M$15</c:f>
              <c:numCache>
                <c:formatCode>General</c:formatCode>
                <c:ptCount val="13"/>
                <c:pt idx="0">
                  <c:v>417.28831995755098</c:v>
                </c:pt>
                <c:pt idx="1">
                  <c:v>307.40477927190602</c:v>
                </c:pt>
                <c:pt idx="2">
                  <c:v>155.543205080208</c:v>
                </c:pt>
                <c:pt idx="3">
                  <c:v>77.840882899825303</c:v>
                </c:pt>
                <c:pt idx="4">
                  <c:v>38.970310486896601</c:v>
                </c:pt>
                <c:pt idx="5">
                  <c:v>19.4812248523432</c:v>
                </c:pt>
                <c:pt idx="6">
                  <c:v>9.7413708287472698</c:v>
                </c:pt>
                <c:pt idx="7">
                  <c:v>4.8704613337485601</c:v>
                </c:pt>
                <c:pt idx="8">
                  <c:v>2.4348687609247901</c:v>
                </c:pt>
                <c:pt idx="9">
                  <c:v>1.2175205418374</c:v>
                </c:pt>
                <c:pt idx="10">
                  <c:v>0.60878827663572499</c:v>
                </c:pt>
                <c:pt idx="11">
                  <c:v>0.30441029706334</c:v>
                </c:pt>
                <c:pt idx="12">
                  <c:v>0.15219599197403899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DC5-3942-B8F3-2457FE8AC93C}"/>
            </c:ext>
          </c:extLst>
        </c:ser>
        <c:ser>
          <c:idx val="3"/>
          <c:order val="3"/>
          <c:tx>
            <c:strRef>
              <c:f>strided_output!$N$1:$N$2</c:f>
              <c:strCache>
                <c:ptCount val="2"/>
                <c:pt idx="0">
                  <c:v>Coarse-grained DMA - </c:v>
                </c:pt>
                <c:pt idx="1">
                  <c:v>8 tasklets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chemeClr val="accent4">
                  <a:alpha val="70000"/>
                </a:schemeClr>
              </a:solidFill>
              <a:ln w="25400">
                <a:solidFill>
                  <a:schemeClr val="accent4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strided_output!$N$3:$N$15</c:f>
              <c:numCache>
                <c:formatCode>General</c:formatCode>
                <c:ptCount val="13"/>
                <c:pt idx="0">
                  <c:v>622.58400924541695</c:v>
                </c:pt>
                <c:pt idx="1">
                  <c:v>311.09849643446199</c:v>
                </c:pt>
                <c:pt idx="2">
                  <c:v>155.57122721990001</c:v>
                </c:pt>
                <c:pt idx="3">
                  <c:v>77.886311947113896</c:v>
                </c:pt>
                <c:pt idx="4">
                  <c:v>38.9394372373986</c:v>
                </c:pt>
                <c:pt idx="5">
                  <c:v>19.476055700215099</c:v>
                </c:pt>
                <c:pt idx="6">
                  <c:v>9.7361678044639302</c:v>
                </c:pt>
                <c:pt idx="7">
                  <c:v>4.8683077641432302</c:v>
                </c:pt>
                <c:pt idx="8">
                  <c:v>2.4343002688552402</c:v>
                </c:pt>
                <c:pt idx="9">
                  <c:v>1.21704680513894</c:v>
                </c:pt>
                <c:pt idx="10">
                  <c:v>0.60855999745301304</c:v>
                </c:pt>
                <c:pt idx="11">
                  <c:v>0.30428538074585498</c:v>
                </c:pt>
                <c:pt idx="12">
                  <c:v>0.15212869816206101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DC5-3942-B8F3-2457FE8AC93C}"/>
            </c:ext>
          </c:extLst>
        </c:ser>
        <c:ser>
          <c:idx val="4"/>
          <c:order val="4"/>
          <c:tx>
            <c:strRef>
              <c:f>strided_output!$O$1:$O$2</c:f>
              <c:strCache>
                <c:ptCount val="2"/>
                <c:pt idx="0">
                  <c:v>Coarse-grained DMA - </c:v>
                </c:pt>
                <c:pt idx="1">
                  <c:v>16 tasklets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7981632006756E-3"/>
                  <c:y val="-8.819444444444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C5-3942-B8F3-2457FE8AC93C}"/>
                </c:ext>
              </c:extLst>
            </c:dLbl>
            <c:dLbl>
              <c:idx val="3"/>
              <c:layout>
                <c:manualLayout>
                  <c:x val="-9.9212600885674671E-3"/>
                  <c:y val="-3.8217592592592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C5-3942-B8F3-2457FE8AC93C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strided_output!$O$3:$O$15</c:f>
              <c:numCache>
                <c:formatCode>General</c:formatCode>
                <c:ptCount val="13"/>
                <c:pt idx="0">
                  <c:v>622.35745829417704</c:v>
                </c:pt>
                <c:pt idx="1">
                  <c:v>311.18092788604201</c:v>
                </c:pt>
                <c:pt idx="2">
                  <c:v>155.66855890565901</c:v>
                </c:pt>
                <c:pt idx="3">
                  <c:v>77.864829790770102</c:v>
                </c:pt>
                <c:pt idx="4">
                  <c:v>38.948666518089297</c:v>
                </c:pt>
                <c:pt idx="5">
                  <c:v>19.476400225012402</c:v>
                </c:pt>
                <c:pt idx="6">
                  <c:v>9.7364088814055698</c:v>
                </c:pt>
                <c:pt idx="7">
                  <c:v>4.8671542346267502</c:v>
                </c:pt>
                <c:pt idx="8">
                  <c:v>2.43396446648438</c:v>
                </c:pt>
                <c:pt idx="9">
                  <c:v>1.21696501522691</c:v>
                </c:pt>
                <c:pt idx="10">
                  <c:v>0.60849757353669398</c:v>
                </c:pt>
                <c:pt idx="11">
                  <c:v>0.30424878676834699</c:v>
                </c:pt>
                <c:pt idx="12">
                  <c:v>0.15212493146808601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DC5-3942-B8F3-2457FE8AC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0958352"/>
        <c:axId val="500959008"/>
      </c:lineChart>
      <c:catAx>
        <c:axId val="500958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Stride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9008"/>
        <c:crossesAt val="1.0000000000000002E-2"/>
        <c:auto val="1"/>
        <c:lblAlgn val="ctr"/>
        <c:lblOffset val="100"/>
        <c:noMultiLvlLbl val="0"/>
      </c:catAx>
      <c:valAx>
        <c:axId val="50095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Sustained MRAM</a:t>
                </a:r>
                <a:r>
                  <a:rPr lang="en-US" sz="1600" baseline="0"/>
                  <a:t> </a:t>
                </a:r>
                <a:r>
                  <a:rPr lang="en-US" sz="1600"/>
                  <a:t>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835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53572187620957801"/>
          <c:y val="0.33076083333333334"/>
          <c:w val="0.42906961805555549"/>
          <c:h val="0.2316933333333333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500" b="1"/>
              <a:t>(b) Fine-grained Strided &amp; Random</a:t>
            </a:r>
            <a:r>
              <a:rPr lang="en-US" sz="1500"/>
              <a:t> (MRAM,</a:t>
            </a:r>
            <a:r>
              <a:rPr lang="en-US" sz="1500" baseline="0"/>
              <a:t> </a:t>
            </a:r>
            <a:r>
              <a:rPr lang="en-US" sz="1500"/>
              <a:t>1 DPU)</a:t>
            </a:r>
          </a:p>
        </c:rich>
      </c:tx>
      <c:layout>
        <c:manualLayout>
          <c:xMode val="edge"/>
          <c:yMode val="edge"/>
          <c:x val="0.2544284177672762"/>
          <c:y val="3.4400833333333332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816596427500841"/>
          <c:y val="2.8707407407407407E-2"/>
          <c:w val="0.80720036677187845"/>
          <c:h val="0.75868111111111114"/>
        </c:manualLayout>
      </c:layout>
      <c:lineChart>
        <c:grouping val="standard"/>
        <c:varyColors val="0"/>
        <c:ser>
          <c:idx val="0"/>
          <c:order val="0"/>
          <c:tx>
            <c:strRef>
              <c:f>strided_output!$P$1:$P$2</c:f>
              <c:strCache>
                <c:ptCount val="2"/>
                <c:pt idx="0">
                  <c:v>Fine-grained DMA - </c:v>
                </c:pt>
                <c:pt idx="1">
                  <c:v>1 tasklet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x"/>
            <c:size val="14"/>
            <c:spPr>
              <a:noFill/>
              <a:ln w="25400">
                <a:solidFill>
                  <a:schemeClr val="accent1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strided_output!$P$3:$P$17</c:f>
              <c:numCache>
                <c:formatCode>General</c:formatCode>
                <c:ptCount val="15"/>
                <c:pt idx="0">
                  <c:v>34.959920697528297</c:v>
                </c:pt>
                <c:pt idx="1">
                  <c:v>34.9527413853653</c:v>
                </c:pt>
                <c:pt idx="2">
                  <c:v>35.004414876811403</c:v>
                </c:pt>
                <c:pt idx="3">
                  <c:v>34.954530735089598</c:v>
                </c:pt>
                <c:pt idx="4">
                  <c:v>34.960524310318497</c:v>
                </c:pt>
                <c:pt idx="5">
                  <c:v>34.962855700254302</c:v>
                </c:pt>
                <c:pt idx="6">
                  <c:v>34.980984534087703</c:v>
                </c:pt>
                <c:pt idx="7">
                  <c:v>34.9829184968277</c:v>
                </c:pt>
                <c:pt idx="8">
                  <c:v>34.954397567870203</c:v>
                </c:pt>
                <c:pt idx="9">
                  <c:v>34.965000853637697</c:v>
                </c:pt>
                <c:pt idx="10">
                  <c:v>34.914758889430097</c:v>
                </c:pt>
                <c:pt idx="11">
                  <c:v>34.873990464143198</c:v>
                </c:pt>
                <c:pt idx="12">
                  <c:v>34.850252819914402</c:v>
                </c:pt>
                <c:pt idx="14">
                  <c:v>14.742373563263399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94-F54B-B94A-F7E34F8F5259}"/>
            </c:ext>
          </c:extLst>
        </c:ser>
        <c:ser>
          <c:idx val="1"/>
          <c:order val="1"/>
          <c:tx>
            <c:strRef>
              <c:f>strided_output!$Q$1:$Q$2</c:f>
              <c:strCache>
                <c:ptCount val="2"/>
                <c:pt idx="0">
                  <c:v>Fine-grained DMA - </c:v>
                </c:pt>
                <c:pt idx="1">
                  <c:v>2 tasklets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strided_output!$Q$3:$Q$17</c:f>
              <c:numCache>
                <c:formatCode>General</c:formatCode>
                <c:ptCount val="15"/>
                <c:pt idx="0">
                  <c:v>65.556120461079004</c:v>
                </c:pt>
                <c:pt idx="1">
                  <c:v>65.549461050036996</c:v>
                </c:pt>
                <c:pt idx="2">
                  <c:v>65.553851718548302</c:v>
                </c:pt>
                <c:pt idx="3">
                  <c:v>65.552388097024206</c:v>
                </c:pt>
                <c:pt idx="4">
                  <c:v>65.574642199867696</c:v>
                </c:pt>
                <c:pt idx="5">
                  <c:v>65.566324425046503</c:v>
                </c:pt>
                <c:pt idx="6">
                  <c:v>65.564801680738299</c:v>
                </c:pt>
                <c:pt idx="7">
                  <c:v>65.5425542554255</c:v>
                </c:pt>
                <c:pt idx="8">
                  <c:v>65.531506410988897</c:v>
                </c:pt>
                <c:pt idx="9">
                  <c:v>65.491091822750107</c:v>
                </c:pt>
                <c:pt idx="10">
                  <c:v>65.377599416271394</c:v>
                </c:pt>
                <c:pt idx="11">
                  <c:v>65.104450499545806</c:v>
                </c:pt>
                <c:pt idx="12">
                  <c:v>64.927536231884005</c:v>
                </c:pt>
                <c:pt idx="14">
                  <c:v>28.9638661068259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94-F54B-B94A-F7E34F8F5259}"/>
            </c:ext>
          </c:extLst>
        </c:ser>
        <c:ser>
          <c:idx val="2"/>
          <c:order val="2"/>
          <c:tx>
            <c:strRef>
              <c:f>strided_output!$R$1:$R$2</c:f>
              <c:strCache>
                <c:ptCount val="2"/>
                <c:pt idx="0">
                  <c:v>Fine-grained DMA - </c:v>
                </c:pt>
                <c:pt idx="1">
                  <c:v>4 tasklets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3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strided_output!$R$3:$R$17</c:f>
              <c:numCache>
                <c:formatCode>General</c:formatCode>
                <c:ptCount val="15"/>
                <c:pt idx="0">
                  <c:v>72.201326718186095</c:v>
                </c:pt>
                <c:pt idx="1">
                  <c:v>72.196266761091806</c:v>
                </c:pt>
                <c:pt idx="2">
                  <c:v>72.196799354756195</c:v>
                </c:pt>
                <c:pt idx="3">
                  <c:v>72.201770607908699</c:v>
                </c:pt>
                <c:pt idx="4">
                  <c:v>72.208163225152703</c:v>
                </c:pt>
                <c:pt idx="5">
                  <c:v>72.2435561784703</c:v>
                </c:pt>
                <c:pt idx="6">
                  <c:v>72.167695756479304</c:v>
                </c:pt>
                <c:pt idx="7">
                  <c:v>72.170534098953794</c:v>
                </c:pt>
                <c:pt idx="8">
                  <c:v>72.248960564444999</c:v>
                </c:pt>
                <c:pt idx="9">
                  <c:v>72.159863089545397</c:v>
                </c:pt>
                <c:pt idx="10">
                  <c:v>71.888476582088003</c:v>
                </c:pt>
                <c:pt idx="11">
                  <c:v>71.651339464214303</c:v>
                </c:pt>
                <c:pt idx="12">
                  <c:v>71.766119343211798</c:v>
                </c:pt>
                <c:pt idx="14">
                  <c:v>54.352364137037299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94-F54B-B94A-F7E34F8F5259}"/>
            </c:ext>
          </c:extLst>
        </c:ser>
        <c:ser>
          <c:idx val="3"/>
          <c:order val="3"/>
          <c:tx>
            <c:strRef>
              <c:f>strided_output!$S$1:$S$2</c:f>
              <c:strCache>
                <c:ptCount val="2"/>
                <c:pt idx="0">
                  <c:v>Fine-grained DMA - </c:v>
                </c:pt>
                <c:pt idx="1">
                  <c:v>8 tasklets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chemeClr val="accent4">
                  <a:alpha val="70000"/>
                </a:schemeClr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strided_output!$S$3:$S$17</c:f>
              <c:numCache>
                <c:formatCode>General</c:formatCode>
                <c:ptCount val="15"/>
                <c:pt idx="0">
                  <c:v>72.923129272820901</c:v>
                </c:pt>
                <c:pt idx="1">
                  <c:v>72.914798584922593</c:v>
                </c:pt>
                <c:pt idx="2">
                  <c:v>74.431380701162794</c:v>
                </c:pt>
                <c:pt idx="3">
                  <c:v>74.417608711080405</c:v>
                </c:pt>
                <c:pt idx="4">
                  <c:v>71.513786316958601</c:v>
                </c:pt>
                <c:pt idx="5">
                  <c:v>72.920792866112393</c:v>
                </c:pt>
                <c:pt idx="6">
                  <c:v>74.4090085194902</c:v>
                </c:pt>
                <c:pt idx="7">
                  <c:v>72.886036129073204</c:v>
                </c:pt>
                <c:pt idx="8">
                  <c:v>73.006900415043404</c:v>
                </c:pt>
                <c:pt idx="9">
                  <c:v>71.259568545581004</c:v>
                </c:pt>
                <c:pt idx="10">
                  <c:v>71.1111111111111</c:v>
                </c:pt>
                <c:pt idx="11">
                  <c:v>72.624113475177296</c:v>
                </c:pt>
                <c:pt idx="12">
                  <c:v>71.167593328038095</c:v>
                </c:pt>
                <c:pt idx="14">
                  <c:v>72.660376246582601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294-F54B-B94A-F7E34F8F5259}"/>
            </c:ext>
          </c:extLst>
        </c:ser>
        <c:ser>
          <c:idx val="4"/>
          <c:order val="4"/>
          <c:tx>
            <c:strRef>
              <c:f>strided_output!$T$1:$T$2</c:f>
              <c:strCache>
                <c:ptCount val="2"/>
                <c:pt idx="0">
                  <c:v>Fine-grained DMA - </c:v>
                </c:pt>
                <c:pt idx="1">
                  <c:v>16 tasklets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6"/>
                </a:solidFill>
              </a:ln>
              <a:effectLst/>
            </c:spPr>
          </c:marker>
          <c:dLbls>
            <c:dLbl>
              <c:idx val="12"/>
              <c:layout>
                <c:manualLayout>
                  <c:x val="-1.119712225141507E-2"/>
                  <c:y val="-2.9398055555555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94-F54B-B94A-F7E34F8F5259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strided_output!$T$3:$T$17</c:f>
              <c:numCache>
                <c:formatCode>General</c:formatCode>
                <c:ptCount val="15"/>
                <c:pt idx="0">
                  <c:v>74.038438794358797</c:v>
                </c:pt>
                <c:pt idx="1">
                  <c:v>72.567606712968598</c:v>
                </c:pt>
                <c:pt idx="2">
                  <c:v>73.290384423364898</c:v>
                </c:pt>
                <c:pt idx="3">
                  <c:v>73.284164599110397</c:v>
                </c:pt>
                <c:pt idx="4">
                  <c:v>73.290384423364898</c:v>
                </c:pt>
                <c:pt idx="5">
                  <c:v>73.316299520749197</c:v>
                </c:pt>
                <c:pt idx="6">
                  <c:v>74.022702885864305</c:v>
                </c:pt>
                <c:pt idx="7">
                  <c:v>73.220490475392396</c:v>
                </c:pt>
                <c:pt idx="8">
                  <c:v>73.290560057258205</c:v>
                </c:pt>
                <c:pt idx="9">
                  <c:v>73.240012261162704</c:v>
                </c:pt>
                <c:pt idx="10">
                  <c:v>73.299928418038604</c:v>
                </c:pt>
                <c:pt idx="11">
                  <c:v>72.875152501016601</c:v>
                </c:pt>
                <c:pt idx="12">
                  <c:v>72.5799918995544</c:v>
                </c:pt>
                <c:pt idx="14">
                  <c:v>72.581509842093794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294-F54B-B94A-F7E34F8F52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0958352"/>
        <c:axId val="500959008"/>
      </c:lineChart>
      <c:catAx>
        <c:axId val="500958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Stride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9008"/>
        <c:crossesAt val="0"/>
        <c:auto val="1"/>
        <c:lblAlgn val="ctr"/>
        <c:lblOffset val="100"/>
        <c:noMultiLvlLbl val="0"/>
      </c:catAx>
      <c:valAx>
        <c:axId val="500959008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u="none" strike="noStrike" baseline="0">
                    <a:effectLst/>
                  </a:rPr>
                  <a:t>Sustained MRAM </a:t>
                </a:r>
                <a:r>
                  <a:rPr lang="en-US" sz="1600"/>
                  <a:t>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835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17310310169102996"/>
          <c:y val="0.54654333333333327"/>
          <c:w val="0.39886547583361259"/>
          <c:h val="0.22757749999999999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(a) Coarse-grained </a:t>
            </a:r>
            <a:r>
              <a:rPr lang="en-US" b="1" dirty="0" err="1"/>
              <a:t>Strided</a:t>
            </a:r>
            <a:r>
              <a:rPr lang="en-US" dirty="0"/>
              <a:t> (MRAM, 1 DPU)</a:t>
            </a:r>
          </a:p>
        </c:rich>
      </c:tx>
      <c:layout>
        <c:manualLayout>
          <c:xMode val="edge"/>
          <c:yMode val="edge"/>
          <c:x val="0.3635976516166583"/>
          <c:y val="2.9344878490179443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088057021852925"/>
          <c:y val="2.8707407407407407E-2"/>
          <c:w val="0.81454082206786893"/>
          <c:h val="0.78348116594263162"/>
        </c:manualLayout>
      </c:layout>
      <c:lineChart>
        <c:grouping val="standard"/>
        <c:varyColors val="0"/>
        <c:ser>
          <c:idx val="0"/>
          <c:order val="0"/>
          <c:tx>
            <c:strRef>
              <c:f>strided_output!$K$1:$K$2</c:f>
              <c:strCache>
                <c:ptCount val="2"/>
                <c:pt idx="0">
                  <c:v>Coarse-grained DMA - </c:v>
                </c:pt>
                <c:pt idx="1">
                  <c:v>1 tasklet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x"/>
            <c:size val="14"/>
            <c:spPr>
              <a:noFill/>
              <a:ln w="25400">
                <a:solidFill>
                  <a:schemeClr val="accent1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strided_output!$K$3:$K$15</c:f>
              <c:numCache>
                <c:formatCode>General</c:formatCode>
                <c:ptCount val="13"/>
                <c:pt idx="0">
                  <c:v>104.44107903005801</c:v>
                </c:pt>
                <c:pt idx="1">
                  <c:v>88.682359858721</c:v>
                </c:pt>
                <c:pt idx="2">
                  <c:v>68.067671706290199</c:v>
                </c:pt>
                <c:pt idx="3">
                  <c:v>46.516743419662802</c:v>
                </c:pt>
                <c:pt idx="4">
                  <c:v>28.472617529849501</c:v>
                </c:pt>
                <c:pt idx="5">
                  <c:v>16.030797634266399</c:v>
                </c:pt>
                <c:pt idx="6">
                  <c:v>8.5606160506574707</c:v>
                </c:pt>
                <c:pt idx="7">
                  <c:v>4.4253031379723904</c:v>
                </c:pt>
                <c:pt idx="8">
                  <c:v>2.2599956647683599</c:v>
                </c:pt>
                <c:pt idx="9">
                  <c:v>1.14206808646237</c:v>
                </c:pt>
                <c:pt idx="10">
                  <c:v>0.57485414118732003</c:v>
                </c:pt>
                <c:pt idx="11">
                  <c:v>0.28774725771002402</c:v>
                </c:pt>
                <c:pt idx="12">
                  <c:v>0.14390299396389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68-0443-B1B3-C93F65ADD4E1}"/>
            </c:ext>
          </c:extLst>
        </c:ser>
        <c:ser>
          <c:idx val="1"/>
          <c:order val="1"/>
          <c:tx>
            <c:strRef>
              <c:f>strided_output!$L$1:$L$2</c:f>
              <c:strCache>
                <c:ptCount val="2"/>
                <c:pt idx="0">
                  <c:v>Coarse-grained DMA - </c:v>
                </c:pt>
                <c:pt idx="1">
                  <c:v>2 tasklets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strided_output!$L$3:$L$15</c:f>
              <c:numCache>
                <c:formatCode>General</c:formatCode>
                <c:ptCount val="13"/>
                <c:pt idx="0">
                  <c:v>208.82000851113199</c:v>
                </c:pt>
                <c:pt idx="1">
                  <c:v>177.26049209294399</c:v>
                </c:pt>
                <c:pt idx="2">
                  <c:v>136.03526275633899</c:v>
                </c:pt>
                <c:pt idx="3">
                  <c:v>76.711174282011598</c:v>
                </c:pt>
                <c:pt idx="4">
                  <c:v>38.8606845239145</c:v>
                </c:pt>
                <c:pt idx="5">
                  <c:v>19.4646932158503</c:v>
                </c:pt>
                <c:pt idx="6">
                  <c:v>9.73623668237191</c:v>
                </c:pt>
                <c:pt idx="7">
                  <c:v>4.86755016074782</c:v>
                </c:pt>
                <c:pt idx="8">
                  <c:v>2.4336115433583201</c:v>
                </c:pt>
                <c:pt idx="9">
                  <c:v>1.21668098829869</c:v>
                </c:pt>
                <c:pt idx="10">
                  <c:v>0.60834909913892099</c:v>
                </c:pt>
                <c:pt idx="11">
                  <c:v>0.30422834102604901</c:v>
                </c:pt>
                <c:pt idx="12">
                  <c:v>0.152087812606088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68-0443-B1B3-C93F65ADD4E1}"/>
            </c:ext>
          </c:extLst>
        </c:ser>
        <c:ser>
          <c:idx val="2"/>
          <c:order val="2"/>
          <c:tx>
            <c:strRef>
              <c:f>strided_output!$M$1:$M$2</c:f>
              <c:strCache>
                <c:ptCount val="2"/>
                <c:pt idx="0">
                  <c:v>Coarse-grained DMA - </c:v>
                </c:pt>
                <c:pt idx="1">
                  <c:v>4 tasklets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3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strided_output!$M$3:$M$15</c:f>
              <c:numCache>
                <c:formatCode>General</c:formatCode>
                <c:ptCount val="13"/>
                <c:pt idx="0">
                  <c:v>417.28831995755098</c:v>
                </c:pt>
                <c:pt idx="1">
                  <c:v>307.40477927190602</c:v>
                </c:pt>
                <c:pt idx="2">
                  <c:v>155.543205080208</c:v>
                </c:pt>
                <c:pt idx="3">
                  <c:v>77.840882899825303</c:v>
                </c:pt>
                <c:pt idx="4">
                  <c:v>38.970310486896601</c:v>
                </c:pt>
                <c:pt idx="5">
                  <c:v>19.4812248523432</c:v>
                </c:pt>
                <c:pt idx="6">
                  <c:v>9.7413708287472698</c:v>
                </c:pt>
                <c:pt idx="7">
                  <c:v>4.8704613337485601</c:v>
                </c:pt>
                <c:pt idx="8">
                  <c:v>2.4348687609247901</c:v>
                </c:pt>
                <c:pt idx="9">
                  <c:v>1.2175205418374</c:v>
                </c:pt>
                <c:pt idx="10">
                  <c:v>0.60878827663572499</c:v>
                </c:pt>
                <c:pt idx="11">
                  <c:v>0.30441029706334</c:v>
                </c:pt>
                <c:pt idx="12">
                  <c:v>0.15219599197403899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68-0443-B1B3-C93F65ADD4E1}"/>
            </c:ext>
          </c:extLst>
        </c:ser>
        <c:ser>
          <c:idx val="3"/>
          <c:order val="3"/>
          <c:tx>
            <c:strRef>
              <c:f>strided_output!$N$1:$N$2</c:f>
              <c:strCache>
                <c:ptCount val="2"/>
                <c:pt idx="0">
                  <c:v>Coarse-grained DMA - </c:v>
                </c:pt>
                <c:pt idx="1">
                  <c:v>8 tasklets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chemeClr val="accent4">
                  <a:alpha val="70000"/>
                </a:schemeClr>
              </a:solidFill>
              <a:ln w="25400">
                <a:solidFill>
                  <a:schemeClr val="accent4"/>
                </a:solidFill>
              </a:ln>
              <a:effectLst/>
            </c:spPr>
          </c:marker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strided_output!$N$3:$N$15</c:f>
              <c:numCache>
                <c:formatCode>General</c:formatCode>
                <c:ptCount val="13"/>
                <c:pt idx="0">
                  <c:v>622.58400924541695</c:v>
                </c:pt>
                <c:pt idx="1">
                  <c:v>311.09849643446199</c:v>
                </c:pt>
                <c:pt idx="2">
                  <c:v>155.57122721990001</c:v>
                </c:pt>
                <c:pt idx="3">
                  <c:v>77.886311947113896</c:v>
                </c:pt>
                <c:pt idx="4">
                  <c:v>38.9394372373986</c:v>
                </c:pt>
                <c:pt idx="5">
                  <c:v>19.476055700215099</c:v>
                </c:pt>
                <c:pt idx="6">
                  <c:v>9.7361678044639302</c:v>
                </c:pt>
                <c:pt idx="7">
                  <c:v>4.8683077641432302</c:v>
                </c:pt>
                <c:pt idx="8">
                  <c:v>2.4343002688552402</c:v>
                </c:pt>
                <c:pt idx="9">
                  <c:v>1.21704680513894</c:v>
                </c:pt>
                <c:pt idx="10">
                  <c:v>0.60855999745301304</c:v>
                </c:pt>
                <c:pt idx="11">
                  <c:v>0.30428538074585498</c:v>
                </c:pt>
                <c:pt idx="12">
                  <c:v>0.15212869816206101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D68-0443-B1B3-C93F65ADD4E1}"/>
            </c:ext>
          </c:extLst>
        </c:ser>
        <c:ser>
          <c:idx val="4"/>
          <c:order val="4"/>
          <c:tx>
            <c:strRef>
              <c:f>strided_output!$O$1:$O$2</c:f>
              <c:strCache>
                <c:ptCount val="2"/>
                <c:pt idx="0">
                  <c:v>Coarse-grained DMA - </c:v>
                </c:pt>
                <c:pt idx="1">
                  <c:v>16 tasklets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7981632006756E-3"/>
                  <c:y val="-8.819444444444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68-0443-B1B3-C93F65ADD4E1}"/>
                </c:ext>
              </c:extLst>
            </c:dLbl>
            <c:dLbl>
              <c:idx val="3"/>
              <c:layout>
                <c:manualLayout>
                  <c:x val="-9.9212600885674671E-3"/>
                  <c:y val="-3.8217592592592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68-0443-B1B3-C93F65ADD4E1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strided_output!$J$3:$J$15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</c:numCache>
            </c:numRef>
          </c:cat>
          <c:val>
            <c:numRef>
              <c:f>strided_output!$O$3:$O$15</c:f>
              <c:numCache>
                <c:formatCode>General</c:formatCode>
                <c:ptCount val="13"/>
                <c:pt idx="0">
                  <c:v>622.35745829417704</c:v>
                </c:pt>
                <c:pt idx="1">
                  <c:v>311.18092788604201</c:v>
                </c:pt>
                <c:pt idx="2">
                  <c:v>155.66855890565901</c:v>
                </c:pt>
                <c:pt idx="3">
                  <c:v>77.864829790770102</c:v>
                </c:pt>
                <c:pt idx="4">
                  <c:v>38.948666518089297</c:v>
                </c:pt>
                <c:pt idx="5">
                  <c:v>19.476400225012402</c:v>
                </c:pt>
                <c:pt idx="6">
                  <c:v>9.7364088814055698</c:v>
                </c:pt>
                <c:pt idx="7">
                  <c:v>4.8671542346267502</c:v>
                </c:pt>
                <c:pt idx="8">
                  <c:v>2.43396446648438</c:v>
                </c:pt>
                <c:pt idx="9">
                  <c:v>1.21696501522691</c:v>
                </c:pt>
                <c:pt idx="10">
                  <c:v>0.60849757353669398</c:v>
                </c:pt>
                <c:pt idx="11">
                  <c:v>0.30424878676834699</c:v>
                </c:pt>
                <c:pt idx="12">
                  <c:v>0.15212493146808601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D68-0443-B1B3-C93F65ADD4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0958352"/>
        <c:axId val="500959008"/>
      </c:lineChart>
      <c:catAx>
        <c:axId val="500958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Stride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9008"/>
        <c:crossesAt val="1.0000000000000002E-2"/>
        <c:auto val="1"/>
        <c:lblAlgn val="ctr"/>
        <c:lblOffset val="100"/>
        <c:noMultiLvlLbl val="0"/>
      </c:catAx>
      <c:valAx>
        <c:axId val="50095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Sustained MRAM 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835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46214271373445942"/>
          <c:y val="0.35756915624942837"/>
          <c:w val="0.48283891709819959"/>
          <c:h val="0.2495655086328333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(c) FLOAT</a:t>
            </a:r>
            <a:r>
              <a:rPr lang="en-US" sz="1400" dirty="0"/>
              <a:t> (1 DPU)</a:t>
            </a:r>
          </a:p>
        </c:rich>
      </c:tx>
      <c:layout>
        <c:manualLayout>
          <c:xMode val="edge"/>
          <c:yMode val="edge"/>
          <c:x val="0.17890166666666665"/>
          <c:y val="5.291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916055555555556"/>
          <c:y val="4.2501111111111094E-2"/>
          <c:w val="0.7920338888888889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(2)'!$M$2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(2)'!$L$3:$L$26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(2)'!$M$3:$M$26</c:f>
              <c:numCache>
                <c:formatCode>General</c:formatCode>
                <c:ptCount val="24"/>
                <c:pt idx="0">
                  <c:v>0.44709293401326899</c:v>
                </c:pt>
                <c:pt idx="1">
                  <c:v>0.89417061773032702</c:v>
                </c:pt>
                <c:pt idx="2">
                  <c:v>1.3411056216563799</c:v>
                </c:pt>
                <c:pt idx="3">
                  <c:v>1.7883848080540301</c:v>
                </c:pt>
                <c:pt idx="4">
                  <c:v>2.2348303180508902</c:v>
                </c:pt>
                <c:pt idx="5">
                  <c:v>2.6814861359734001</c:v>
                </c:pt>
                <c:pt idx="6">
                  <c:v>3.1278101163335701</c:v>
                </c:pt>
                <c:pt idx="7">
                  <c:v>3.57666504239352</c:v>
                </c:pt>
                <c:pt idx="8">
                  <c:v>4.0206267110869103</c:v>
                </c:pt>
                <c:pt idx="9">
                  <c:v>4.4664403842338896</c:v>
                </c:pt>
                <c:pt idx="10">
                  <c:v>4.9156586485078204</c:v>
                </c:pt>
                <c:pt idx="11">
                  <c:v>4.9161920173177798</c:v>
                </c:pt>
                <c:pt idx="12">
                  <c:v>4.9122964819008699</c:v>
                </c:pt>
                <c:pt idx="13">
                  <c:v>4.9120334926948797</c:v>
                </c:pt>
                <c:pt idx="14">
                  <c:v>4.9123293575316902</c:v>
                </c:pt>
                <c:pt idx="15">
                  <c:v>4.9200409688818798</c:v>
                </c:pt>
                <c:pt idx="16">
                  <c:v>4.9187946727139398</c:v>
                </c:pt>
                <c:pt idx="17">
                  <c:v>4.9109752458487703</c:v>
                </c:pt>
                <c:pt idx="18">
                  <c:v>4.9116850753679397</c:v>
                </c:pt>
                <c:pt idx="19">
                  <c:v>4.9166332863999997</c:v>
                </c:pt>
                <c:pt idx="20">
                  <c:v>4.9106992564404104</c:v>
                </c:pt>
                <c:pt idx="21">
                  <c:v>4.9134671254334403</c:v>
                </c:pt>
                <c:pt idx="22">
                  <c:v>4.9107978205251701</c:v>
                </c:pt>
                <c:pt idx="23">
                  <c:v>4.9129146173967202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BA-0B4E-BD0E-FB4AC8023DFB}"/>
            </c:ext>
          </c:extLst>
        </c:ser>
        <c:ser>
          <c:idx val="3"/>
          <c:order val="1"/>
          <c:tx>
            <c:strRef>
              <c:f>'pipeline_output (2)'!$P$2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(2)'!$L$3:$L$26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(2)'!$P$3:$P$26</c:f>
              <c:numCache>
                <c:formatCode>General</c:formatCode>
                <c:ptCount val="24"/>
                <c:pt idx="0">
                  <c:v>0.41766570273939702</c:v>
                </c:pt>
                <c:pt idx="1">
                  <c:v>0.83533045483203505</c:v>
                </c:pt>
                <c:pt idx="2">
                  <c:v>1.2528473990728199</c:v>
                </c:pt>
                <c:pt idx="3">
                  <c:v>1.6706723174900799</c:v>
                </c:pt>
                <c:pt idx="4">
                  <c:v>2.0874780303848999</c:v>
                </c:pt>
                <c:pt idx="5">
                  <c:v>2.5046687641185499</c:v>
                </c:pt>
                <c:pt idx="6">
                  <c:v>2.9220105255614999</c:v>
                </c:pt>
                <c:pt idx="7">
                  <c:v>3.3408731748170202</c:v>
                </c:pt>
                <c:pt idx="8">
                  <c:v>3.7553026791460802</c:v>
                </c:pt>
                <c:pt idx="9">
                  <c:v>4.1728911073462998</c:v>
                </c:pt>
                <c:pt idx="10">
                  <c:v>4.5924683846844898</c:v>
                </c:pt>
                <c:pt idx="11">
                  <c:v>4.5926522889328796</c:v>
                </c:pt>
                <c:pt idx="12">
                  <c:v>4.5893844374277002</c:v>
                </c:pt>
                <c:pt idx="13">
                  <c:v>4.5890458577477</c:v>
                </c:pt>
                <c:pt idx="14">
                  <c:v>4.5881738147686004</c:v>
                </c:pt>
                <c:pt idx="15">
                  <c:v>4.5955794975438096</c:v>
                </c:pt>
                <c:pt idx="16">
                  <c:v>4.5949868536371596</c:v>
                </c:pt>
                <c:pt idx="17">
                  <c:v>4.5873537084280596</c:v>
                </c:pt>
                <c:pt idx="18">
                  <c:v>4.5883975310278</c:v>
                </c:pt>
                <c:pt idx="19">
                  <c:v>4.5926522889328796</c:v>
                </c:pt>
                <c:pt idx="20">
                  <c:v>4.5880476254769302</c:v>
                </c:pt>
                <c:pt idx="21">
                  <c:v>4.5898321279344403</c:v>
                </c:pt>
                <c:pt idx="22">
                  <c:v>4.58732503868585</c:v>
                </c:pt>
                <c:pt idx="23">
                  <c:v>4.58899421439137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BA-0B4E-BD0E-FB4AC8023DFB}"/>
            </c:ext>
          </c:extLst>
        </c:ser>
        <c:ser>
          <c:idx val="2"/>
          <c:order val="2"/>
          <c:tx>
            <c:strRef>
              <c:f>'pipeline_output (2)'!$O$2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(2)'!$L$3:$L$26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(2)'!$O$3:$O$26</c:f>
              <c:numCache>
                <c:formatCode>General</c:formatCode>
                <c:ptCount val="24"/>
                <c:pt idx="0">
                  <c:v>0.17352813791407701</c:v>
                </c:pt>
                <c:pt idx="1">
                  <c:v>0.34709238102443801</c:v>
                </c:pt>
                <c:pt idx="2">
                  <c:v>0.52051574801474398</c:v>
                </c:pt>
                <c:pt idx="3">
                  <c:v>0.69407842106357998</c:v>
                </c:pt>
                <c:pt idx="4">
                  <c:v>0.86731056909032</c:v>
                </c:pt>
                <c:pt idx="5">
                  <c:v>1.0406905391150401</c:v>
                </c:pt>
                <c:pt idx="6">
                  <c:v>1.21381427068932</c:v>
                </c:pt>
                <c:pt idx="7">
                  <c:v>1.38821722667937</c:v>
                </c:pt>
                <c:pt idx="8">
                  <c:v>1.5603411477598299</c:v>
                </c:pt>
                <c:pt idx="9">
                  <c:v>1.7335764423576501</c:v>
                </c:pt>
                <c:pt idx="10">
                  <c:v>1.9080679206829501</c:v>
                </c:pt>
                <c:pt idx="11">
                  <c:v>1.90801832105517</c:v>
                </c:pt>
                <c:pt idx="12">
                  <c:v>1.90654143462721</c:v>
                </c:pt>
                <c:pt idx="13">
                  <c:v>1.9063730761039499</c:v>
                </c:pt>
                <c:pt idx="14">
                  <c:v>1.9056801482996899</c:v>
                </c:pt>
                <c:pt idx="15">
                  <c:v>1.9093186831481199</c:v>
                </c:pt>
                <c:pt idx="16">
                  <c:v>1.9084350380905299</c:v>
                </c:pt>
                <c:pt idx="17">
                  <c:v>1.90529430698466</c:v>
                </c:pt>
                <c:pt idx="18">
                  <c:v>1.9053437650882299</c:v>
                </c:pt>
                <c:pt idx="19">
                  <c:v>1.9075422957977</c:v>
                </c:pt>
                <c:pt idx="20">
                  <c:v>1.9056801482996899</c:v>
                </c:pt>
                <c:pt idx="21">
                  <c:v>1.9060562465916999</c:v>
                </c:pt>
                <c:pt idx="22">
                  <c:v>1.9046417005729399</c:v>
                </c:pt>
                <c:pt idx="23">
                  <c:v>1.90584838445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BA-0B4E-BD0E-FB4AC8023DFB}"/>
            </c:ext>
          </c:extLst>
        </c:ser>
        <c:ser>
          <c:idx val="1"/>
          <c:order val="3"/>
          <c:tx>
            <c:strRef>
              <c:f>'pipeline_output (2)'!$N$2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(2)'!$L$3:$L$26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(2)'!$N$3:$N$26</c:f>
              <c:numCache>
                <c:formatCode>General</c:formatCode>
                <c:ptCount val="24"/>
                <c:pt idx="0">
                  <c:v>3.0772460863805199E-2</c:v>
                </c:pt>
                <c:pt idx="1">
                  <c:v>6.15470891875484E-2</c:v>
                </c:pt>
                <c:pt idx="2">
                  <c:v>9.2308868655364903E-2</c:v>
                </c:pt>
                <c:pt idx="3">
                  <c:v>0.12309417837509599</c:v>
                </c:pt>
                <c:pt idx="4">
                  <c:v>0.153811361874227</c:v>
                </c:pt>
                <c:pt idx="5">
                  <c:v>0.184573170118387</c:v>
                </c:pt>
                <c:pt idx="6">
                  <c:v>0.21528682297868801</c:v>
                </c:pt>
                <c:pt idx="7">
                  <c:v>0.24620074329491601</c:v>
                </c:pt>
                <c:pt idx="8">
                  <c:v>0.27673588803933102</c:v>
                </c:pt>
                <c:pt idx="9">
                  <c:v>0.30745392399973098</c:v>
                </c:pt>
                <c:pt idx="10">
                  <c:v>0.33839066894103498</c:v>
                </c:pt>
                <c:pt idx="11">
                  <c:v>0.338353231858537</c:v>
                </c:pt>
                <c:pt idx="12">
                  <c:v>0.33807583182873302</c:v>
                </c:pt>
                <c:pt idx="13">
                  <c:v>0.33805403314204602</c:v>
                </c:pt>
                <c:pt idx="14">
                  <c:v>0.33799799228225902</c:v>
                </c:pt>
                <c:pt idx="15">
                  <c:v>0.33852176399509198</c:v>
                </c:pt>
                <c:pt idx="16">
                  <c:v>0.33845932511320298</c:v>
                </c:pt>
                <c:pt idx="17">
                  <c:v>0.33788907711570998</c:v>
                </c:pt>
                <c:pt idx="18">
                  <c:v>0.33786108170310702</c:v>
                </c:pt>
                <c:pt idx="19">
                  <c:v>0.33820979974749499</c:v>
                </c:pt>
                <c:pt idx="20">
                  <c:v>0.33795130575711801</c:v>
                </c:pt>
                <c:pt idx="21">
                  <c:v>0.337957529881945</c:v>
                </c:pt>
                <c:pt idx="22">
                  <c:v>0.33774603817341797</c:v>
                </c:pt>
                <c:pt idx="23">
                  <c:v>0.33786730250499403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5BA-0B4E-BD0E-FB4AC8023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523712011741347"/>
          <c:y val="0.30148991331028591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(b) Fine-grained </a:t>
            </a:r>
            <a:r>
              <a:rPr lang="en-US" b="1" dirty="0" err="1"/>
              <a:t>Strided</a:t>
            </a:r>
            <a:r>
              <a:rPr lang="en-US" b="1" dirty="0"/>
              <a:t> &amp; Random</a:t>
            </a:r>
            <a:r>
              <a:rPr lang="en-US" dirty="0"/>
              <a:t> (MRAM, 1 DPU)</a:t>
            </a:r>
          </a:p>
        </c:rich>
      </c:tx>
      <c:layout>
        <c:manualLayout>
          <c:xMode val="edge"/>
          <c:yMode val="edge"/>
          <c:x val="0.23741060054635735"/>
          <c:y val="2.9932761141625186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472147927397727"/>
          <c:y val="2.8707407407407407E-2"/>
          <c:w val="0.83064464978997932"/>
          <c:h val="0.77938111542201605"/>
        </c:manualLayout>
      </c:layout>
      <c:lineChart>
        <c:grouping val="standard"/>
        <c:varyColors val="0"/>
        <c:ser>
          <c:idx val="0"/>
          <c:order val="0"/>
          <c:tx>
            <c:strRef>
              <c:f>strided_output!$P$1:$P$2</c:f>
              <c:strCache>
                <c:ptCount val="2"/>
                <c:pt idx="0">
                  <c:v>Fine-grained DMA - </c:v>
                </c:pt>
                <c:pt idx="1">
                  <c:v>1 tasklet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x"/>
            <c:size val="14"/>
            <c:spPr>
              <a:noFill/>
              <a:ln w="25400">
                <a:solidFill>
                  <a:schemeClr val="accent1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strided_output!$P$3:$P$17</c:f>
              <c:numCache>
                <c:formatCode>General</c:formatCode>
                <c:ptCount val="15"/>
                <c:pt idx="0">
                  <c:v>34.959920697528297</c:v>
                </c:pt>
                <c:pt idx="1">
                  <c:v>34.9527413853653</c:v>
                </c:pt>
                <c:pt idx="2">
                  <c:v>35.004414876811403</c:v>
                </c:pt>
                <c:pt idx="3">
                  <c:v>34.954530735089598</c:v>
                </c:pt>
                <c:pt idx="4">
                  <c:v>34.960524310318497</c:v>
                </c:pt>
                <c:pt idx="5">
                  <c:v>34.962855700254302</c:v>
                </c:pt>
                <c:pt idx="6">
                  <c:v>34.980984534087703</c:v>
                </c:pt>
                <c:pt idx="7">
                  <c:v>34.9829184968277</c:v>
                </c:pt>
                <c:pt idx="8">
                  <c:v>34.954397567870203</c:v>
                </c:pt>
                <c:pt idx="9">
                  <c:v>34.965000853637697</c:v>
                </c:pt>
                <c:pt idx="10">
                  <c:v>34.914758889430097</c:v>
                </c:pt>
                <c:pt idx="11">
                  <c:v>34.873990464143198</c:v>
                </c:pt>
                <c:pt idx="12">
                  <c:v>34.850252819914402</c:v>
                </c:pt>
                <c:pt idx="14">
                  <c:v>14.742373563263399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3C-8944-BC08-4A118738BC9A}"/>
            </c:ext>
          </c:extLst>
        </c:ser>
        <c:ser>
          <c:idx val="1"/>
          <c:order val="1"/>
          <c:tx>
            <c:strRef>
              <c:f>strided_output!$Q$1:$Q$2</c:f>
              <c:strCache>
                <c:ptCount val="2"/>
                <c:pt idx="0">
                  <c:v>Fine-grained DMA - </c:v>
                </c:pt>
                <c:pt idx="1">
                  <c:v>2 tasklets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strided_output!$Q$3:$Q$17</c:f>
              <c:numCache>
                <c:formatCode>General</c:formatCode>
                <c:ptCount val="15"/>
                <c:pt idx="0">
                  <c:v>65.556120461079004</c:v>
                </c:pt>
                <c:pt idx="1">
                  <c:v>65.549461050036996</c:v>
                </c:pt>
                <c:pt idx="2">
                  <c:v>65.553851718548302</c:v>
                </c:pt>
                <c:pt idx="3">
                  <c:v>65.552388097024206</c:v>
                </c:pt>
                <c:pt idx="4">
                  <c:v>65.574642199867696</c:v>
                </c:pt>
                <c:pt idx="5">
                  <c:v>65.566324425046503</c:v>
                </c:pt>
                <c:pt idx="6">
                  <c:v>65.564801680738299</c:v>
                </c:pt>
                <c:pt idx="7">
                  <c:v>65.5425542554255</c:v>
                </c:pt>
                <c:pt idx="8">
                  <c:v>65.531506410988897</c:v>
                </c:pt>
                <c:pt idx="9">
                  <c:v>65.491091822750107</c:v>
                </c:pt>
                <c:pt idx="10">
                  <c:v>65.377599416271394</c:v>
                </c:pt>
                <c:pt idx="11">
                  <c:v>65.104450499545806</c:v>
                </c:pt>
                <c:pt idx="12">
                  <c:v>64.927536231884005</c:v>
                </c:pt>
                <c:pt idx="14">
                  <c:v>28.9638661068259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3C-8944-BC08-4A118738BC9A}"/>
            </c:ext>
          </c:extLst>
        </c:ser>
        <c:ser>
          <c:idx val="2"/>
          <c:order val="2"/>
          <c:tx>
            <c:strRef>
              <c:f>strided_output!$R$1:$R$2</c:f>
              <c:strCache>
                <c:ptCount val="2"/>
                <c:pt idx="0">
                  <c:v>Fine-grained DMA - </c:v>
                </c:pt>
                <c:pt idx="1">
                  <c:v>4 tasklets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3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strided_output!$R$3:$R$17</c:f>
              <c:numCache>
                <c:formatCode>General</c:formatCode>
                <c:ptCount val="15"/>
                <c:pt idx="0">
                  <c:v>72.201326718186095</c:v>
                </c:pt>
                <c:pt idx="1">
                  <c:v>72.196266761091806</c:v>
                </c:pt>
                <c:pt idx="2">
                  <c:v>72.196799354756195</c:v>
                </c:pt>
                <c:pt idx="3">
                  <c:v>72.201770607908699</c:v>
                </c:pt>
                <c:pt idx="4">
                  <c:v>72.208163225152703</c:v>
                </c:pt>
                <c:pt idx="5">
                  <c:v>72.2435561784703</c:v>
                </c:pt>
                <c:pt idx="6">
                  <c:v>72.167695756479304</c:v>
                </c:pt>
                <c:pt idx="7">
                  <c:v>72.170534098953794</c:v>
                </c:pt>
                <c:pt idx="8">
                  <c:v>72.248960564444999</c:v>
                </c:pt>
                <c:pt idx="9">
                  <c:v>72.159863089545397</c:v>
                </c:pt>
                <c:pt idx="10">
                  <c:v>71.888476582088003</c:v>
                </c:pt>
                <c:pt idx="11">
                  <c:v>71.651339464214303</c:v>
                </c:pt>
                <c:pt idx="12">
                  <c:v>71.766119343211798</c:v>
                </c:pt>
                <c:pt idx="14">
                  <c:v>54.352364137037299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3C-8944-BC08-4A118738BC9A}"/>
            </c:ext>
          </c:extLst>
        </c:ser>
        <c:ser>
          <c:idx val="3"/>
          <c:order val="3"/>
          <c:tx>
            <c:strRef>
              <c:f>strided_output!$S$1:$S$2</c:f>
              <c:strCache>
                <c:ptCount val="2"/>
                <c:pt idx="0">
                  <c:v>Fine-grained DMA - </c:v>
                </c:pt>
                <c:pt idx="1">
                  <c:v>8 tasklets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chemeClr val="accent4">
                  <a:alpha val="70000"/>
                </a:schemeClr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strided_output!$S$3:$S$17</c:f>
              <c:numCache>
                <c:formatCode>General</c:formatCode>
                <c:ptCount val="15"/>
                <c:pt idx="0">
                  <c:v>72.923129272820901</c:v>
                </c:pt>
                <c:pt idx="1">
                  <c:v>72.914798584922593</c:v>
                </c:pt>
                <c:pt idx="2">
                  <c:v>74.431380701162794</c:v>
                </c:pt>
                <c:pt idx="3">
                  <c:v>74.417608711080405</c:v>
                </c:pt>
                <c:pt idx="4">
                  <c:v>71.513786316958601</c:v>
                </c:pt>
                <c:pt idx="5">
                  <c:v>72.920792866112393</c:v>
                </c:pt>
                <c:pt idx="6">
                  <c:v>74.4090085194902</c:v>
                </c:pt>
                <c:pt idx="7">
                  <c:v>72.886036129073204</c:v>
                </c:pt>
                <c:pt idx="8">
                  <c:v>73.006900415043404</c:v>
                </c:pt>
                <c:pt idx="9">
                  <c:v>71.259568545581004</c:v>
                </c:pt>
                <c:pt idx="10">
                  <c:v>71.1111111111111</c:v>
                </c:pt>
                <c:pt idx="11">
                  <c:v>72.624113475177296</c:v>
                </c:pt>
                <c:pt idx="12">
                  <c:v>71.167593328038095</c:v>
                </c:pt>
                <c:pt idx="14">
                  <c:v>72.660376246582601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13C-8944-BC08-4A118738BC9A}"/>
            </c:ext>
          </c:extLst>
        </c:ser>
        <c:ser>
          <c:idx val="4"/>
          <c:order val="4"/>
          <c:tx>
            <c:strRef>
              <c:f>strided_output!$T$1:$T$2</c:f>
              <c:strCache>
                <c:ptCount val="2"/>
                <c:pt idx="0">
                  <c:v>Fine-grained DMA - </c:v>
                </c:pt>
                <c:pt idx="1">
                  <c:v>16 tasklets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chemeClr val="bg1">
                  <a:alpha val="70000"/>
                </a:schemeClr>
              </a:solidFill>
              <a:ln w="25400">
                <a:solidFill>
                  <a:schemeClr val="accent6"/>
                </a:solidFill>
              </a:ln>
              <a:effectLst/>
            </c:spPr>
          </c:marker>
          <c:dLbls>
            <c:dLbl>
              <c:idx val="12"/>
              <c:layout>
                <c:manualLayout>
                  <c:x val="-1.6869764001522434E-2"/>
                  <c:y val="-2.939800253588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3C-8944-BC08-4A118738BC9A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strided_output!$J$3:$J$17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128</c:v>
                </c:pt>
                <c:pt idx="8">
                  <c:v>256</c:v>
                </c:pt>
                <c:pt idx="9">
                  <c:v>512</c:v>
                </c:pt>
                <c:pt idx="10">
                  <c:v>1024</c:v>
                </c:pt>
                <c:pt idx="11">
                  <c:v>2048</c:v>
                </c:pt>
                <c:pt idx="12">
                  <c:v>4096</c:v>
                </c:pt>
                <c:pt idx="14">
                  <c:v>GUPS</c:v>
                </c:pt>
              </c:strCache>
            </c:strRef>
          </c:cat>
          <c:val>
            <c:numRef>
              <c:f>strided_output!$T$3:$T$17</c:f>
              <c:numCache>
                <c:formatCode>General</c:formatCode>
                <c:ptCount val="15"/>
                <c:pt idx="0">
                  <c:v>74.038438794358797</c:v>
                </c:pt>
                <c:pt idx="1">
                  <c:v>72.567606712968598</c:v>
                </c:pt>
                <c:pt idx="2">
                  <c:v>73.290384423364898</c:v>
                </c:pt>
                <c:pt idx="3">
                  <c:v>73.284164599110397</c:v>
                </c:pt>
                <c:pt idx="4">
                  <c:v>73.290384423364898</c:v>
                </c:pt>
                <c:pt idx="5">
                  <c:v>73.316299520749197</c:v>
                </c:pt>
                <c:pt idx="6">
                  <c:v>74.022702885864305</c:v>
                </c:pt>
                <c:pt idx="7">
                  <c:v>73.220490475392396</c:v>
                </c:pt>
                <c:pt idx="8">
                  <c:v>73.290560057258205</c:v>
                </c:pt>
                <c:pt idx="9">
                  <c:v>73.240012261162704</c:v>
                </c:pt>
                <c:pt idx="10">
                  <c:v>73.299928418038604</c:v>
                </c:pt>
                <c:pt idx="11">
                  <c:v>72.875152501016601</c:v>
                </c:pt>
                <c:pt idx="12">
                  <c:v>72.5799918995544</c:v>
                </c:pt>
                <c:pt idx="14">
                  <c:v>72.581509842093794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13C-8944-BC08-4A118738B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0958352"/>
        <c:axId val="500959008"/>
      </c:lineChart>
      <c:catAx>
        <c:axId val="500958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Stride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9008"/>
        <c:crossesAt val="0"/>
        <c:auto val="1"/>
        <c:lblAlgn val="ctr"/>
        <c:lblOffset val="100"/>
        <c:noMultiLvlLbl val="0"/>
      </c:catAx>
      <c:valAx>
        <c:axId val="500959008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Sustained MRAM 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5835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17429677491973478"/>
          <c:y val="0.55219208810570208"/>
          <c:w val="0.44991888613149378"/>
          <c:h val="0.24544962644296869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05042735042736"/>
          <c:y val="3.4725185185185185E-2"/>
          <c:w val="0.80509358974358969"/>
          <c:h val="0.68869192724792083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tx>
                <c:strRef>
                  <c:f>'/Users/el1goluj/Documents/ZURICH/PROJECTS/UPMEM/upmem-workloads/Microbenchmarks/AI/[ai_output.xlsx]ai_output (4)'!$J$2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{925B27AB-A960-41AC-AC57-D255442441B7}</c15:txfldGUID>
                      <c15:f>'/Users/el1goluj/Documents/ZURICH/PROJECTS/UPMEM/upmem-workloads/Microbenchmarks/AI/[ai_output.xlsx]ai_output (4)'!$J$2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0-051A-7C4B-8DA7-A6CA2798094A}"/>
                </c:ext>
              </c:extLst>
            </c:dLbl>
            <c:dLbl>
              <c:idx val="1"/>
              <c:tx>
                <c:strRef>
                  <c:f>'/Users/el1goluj/Documents/ZURICH/PROJECTS/UPMEM/upmem-workloads/Microbenchmarks/AI/[ai_output.xlsx]ai_output (4)'!$J$3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{1762D890-0A5B-4D4C-B159-FA640DA1322D}</c15:txfldGUID>
                      <c15:f>'/Users/el1goluj/Documents/ZURICH/PROJECTS/UPMEM/upmem-workloads/Microbenchmarks/AI/[ai_output.xlsx]ai_output (4)'!$J$3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051A-7C4B-8DA7-A6CA2798094A}"/>
                </c:ext>
              </c:extLst>
            </c:dLbl>
            <c:dLbl>
              <c:idx val="2"/>
              <c:tx>
                <c:strRef>
                  <c:f>'/Users/el1goluj/Documents/ZURICH/PROJECTS/UPMEM/upmem-workloads/Microbenchmarks/AI/[ai_output.xlsx]ai_output (4)'!$J$4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{7E860026-9BB1-444E-8488-0FF1339CD46D}</c15:txfldGUID>
                      <c15:f>'/Users/el1goluj/Documents/ZURICH/PROJECTS/UPMEM/upmem-workloads/Microbenchmarks/AI/[ai_output.xlsx]ai_output (4)'!$J$4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2-051A-7C4B-8DA7-A6CA2798094A}"/>
                </c:ext>
              </c:extLst>
            </c:dLbl>
            <c:dLbl>
              <c:idx val="3"/>
              <c:tx>
                <c:strRef>
                  <c:f>'/Users/el1goluj/Documents/ZURICH/PROJECTS/UPMEM/upmem-workloads/Microbenchmarks/AI/[ai_output.xlsx]ai_output (4)'!$J$5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{73575485-AA6E-4DDC-B44B-5E889777296E}</c15:txfldGUID>
                      <c15:f>'/Users/el1goluj/Documents/ZURICH/PROJECTS/UPMEM/upmem-workloads/Microbenchmarks/AI/[ai_output.xlsx]ai_output (4)'!$J$5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051A-7C4B-8DA7-A6CA2798094A}"/>
                </c:ext>
              </c:extLst>
            </c:dLbl>
            <c:dLbl>
              <c:idx val="4"/>
              <c:tx>
                <c:strRef>
                  <c:f>'/Users/el1goluj/Documents/ZURICH/PROJECTS/UPMEM/upmem-workloads/Microbenchmarks/AI/[ai_output.xlsx]ai_output (4)'!$J$6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{E3A9DA72-C26D-48B1-A484-784966653FAE}</c15:txfldGUID>
                      <c15:f>'/Users/el1goluj/Documents/ZURICH/PROJECTS/UPMEM/upmem-workloads/Microbenchmarks/AI/[ai_output.xlsx]ai_output (4)'!$J$6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051A-7C4B-8DA7-A6CA2798094A}"/>
                </c:ext>
              </c:extLst>
            </c:dLbl>
            <c:dLbl>
              <c:idx val="5"/>
              <c:tx>
                <c:strRef>
                  <c:f>'/Users/el1goluj/Documents/ZURICH/PROJECTS/UPMEM/upmem-workloads/Microbenchmarks/AI/[ai_output.xlsx]ai_output (4)'!$J$7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{0A776EE8-EE63-49A9-BC25-45319D3A65B1}</c15:txfldGUID>
                      <c15:f>'/Users/el1goluj/Documents/ZURICH/PROJECTS/UPMEM/upmem-workloads/Microbenchmarks/AI/[ai_output.xlsx]ai_output (4)'!$J$7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051A-7C4B-8DA7-A6CA2798094A}"/>
                </c:ext>
              </c:extLst>
            </c:dLbl>
            <c:dLbl>
              <c:idx val="6"/>
              <c:tx>
                <c:strRef>
                  <c:f>'/Users/el1goluj/Documents/ZURICH/PROJECTS/UPMEM/upmem-workloads/Microbenchmarks/AI/[ai_output.xlsx]ai_output (4)'!$J$8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{E9EF8108-454F-4298-BADA-13654CA010CE}</c15:txfldGUID>
                      <c15:f>'/Users/el1goluj/Documents/ZURICH/PROJECTS/UPMEM/upmem-workloads/Microbenchmarks/AI/[ai_output.xlsx]ai_output (4)'!$J$8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051A-7C4B-8DA7-A6CA2798094A}"/>
                </c:ext>
              </c:extLst>
            </c:dLbl>
            <c:dLbl>
              <c:idx val="7"/>
              <c:tx>
                <c:strRef>
                  <c:f>'/Users/el1goluj/Documents/ZURICH/PROJECTS/UPMEM/upmem-workloads/Microbenchmarks/AI/[ai_output.xlsx]ai_output (4)'!$J$9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{4098DA69-0637-404C-9639-0E2C5060B4D8}</c15:txfldGUID>
                      <c15:f>'/Users/el1goluj/Documents/ZURICH/PROJECTS/UPMEM/upmem-workloads/Microbenchmarks/AI/[ai_output.xlsx]ai_output (4)'!$J$9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051A-7C4B-8DA7-A6CA2798094A}"/>
                </c:ext>
              </c:extLst>
            </c:dLbl>
            <c:dLbl>
              <c:idx val="8"/>
              <c:tx>
                <c:strRef>
                  <c:f>'/Users/el1goluj/Documents/ZURICH/PROJECTS/UPMEM/upmem-workloads/Microbenchmarks/AI/[ai_output.xlsx]ai_output (4)'!$J$10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{854351B8-A5CC-403F-9E2C-59EC047037DF}</c15:txfldGUID>
                      <c15:f>'/Users/el1goluj/Documents/ZURICH/PROJECTS/UPMEM/upmem-workloads/Microbenchmarks/AI/[ai_output.xlsx]ai_output (4)'!$J$10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8-051A-7C4B-8DA7-A6CA2798094A}"/>
                </c:ext>
              </c:extLst>
            </c:dLbl>
            <c:dLbl>
              <c:idx val="9"/>
              <c:tx>
                <c:strRef>
                  <c:f>'/Users/el1goluj/Documents/ZURICH/PROJECTS/UPMEM/upmem-workloads/Microbenchmarks/AI/[ai_output.xlsx]ai_output (4)'!$J$11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{34031A5D-4B3E-4415-B043-5A5FCDF56C27}</c15:txfldGUID>
                      <c15:f>'/Users/el1goluj/Documents/ZURICH/PROJECTS/UPMEM/upmem-workloads/Microbenchmarks/AI/[ai_output.xlsx]ai_output (4)'!$J$11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051A-7C4B-8DA7-A6CA2798094A}"/>
                </c:ext>
              </c:extLst>
            </c:dLbl>
            <c:dLbl>
              <c:idx val="10"/>
              <c:tx>
                <c:strRef>
                  <c:f>'/Users/el1goluj/Documents/ZURICH/PROJECTS/UPMEM/upmem-workloads/Microbenchmarks/AI/[ai_output.xlsx]ai_output (4)'!$J$12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{44201AA2-C3AA-4C76-894A-E51289EF276A}</c15:txfldGUID>
                      <c15:f>'/Users/el1goluj/Documents/ZURICH/PROJECTS/UPMEM/upmem-workloads/Microbenchmarks/AI/[ai_output.xlsx]ai_output (4)'!$J$12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A-051A-7C4B-8DA7-A6CA2798094A}"/>
                </c:ext>
              </c:extLst>
            </c:dLbl>
            <c:dLbl>
              <c:idx val="11"/>
              <c:tx>
                <c:strRef>
                  <c:f>'/Users/el1goluj/Documents/ZURICH/PROJECTS/UPMEM/upmem-workloads/Microbenchmarks/AI/[ai_output.xlsx]ai_output (4)'!$J$13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{563560A8-7BDA-4720-A103-DFDCC968B179}</c15:txfldGUID>
                      <c15:f>'/Users/el1goluj/Documents/ZURICH/PROJECTS/UPMEM/upmem-workloads/Microbenchmarks/AI/[ai_output.xlsx]ai_output (4)'!$J$13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051A-7C4B-8DA7-A6CA2798094A}"/>
                </c:ext>
              </c:extLst>
            </c:dLbl>
            <c:dLbl>
              <c:idx val="12"/>
              <c:tx>
                <c:strRef>
                  <c:f>'/Users/el1goluj/Documents/ZURICH/PROJECTS/UPMEM/upmem-workloads/Microbenchmarks/AI/[ai_output.xlsx]ai_output (4)'!$J$14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{003E0804-3F67-4C3D-BFE8-7EF49B0BC9CD}</c15:txfldGUID>
                      <c15:f>'/Users/el1goluj/Documents/ZURICH/PROJECTS/UPMEM/upmem-workloads/Microbenchmarks/AI/[ai_output.xlsx]ai_output (4)'!$J$14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C-051A-7C4B-8DA7-A6CA2798094A}"/>
                </c:ext>
              </c:extLst>
            </c:dLbl>
            <c:dLbl>
              <c:idx val="13"/>
              <c:tx>
                <c:strRef>
                  <c:f>'/Users/el1goluj/Documents/ZURICH/PROJECTS/UPMEM/upmem-workloads/Microbenchmarks/AI/[ai_output.xlsx]ai_output (4)'!$J$15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{2219819C-F8D9-462D-ABFA-11BD408D967D}</c15:txfldGUID>
                      <c15:f>'/Users/el1goluj/Documents/ZURICH/PROJECTS/UPMEM/upmem-workloads/Microbenchmarks/AI/[ai_output.xlsx]ai_output (4)'!$J$15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D-051A-7C4B-8DA7-A6CA2798094A}"/>
                </c:ext>
              </c:extLst>
            </c:dLbl>
            <c:dLbl>
              <c:idx val="14"/>
              <c:tx>
                <c:strRef>
                  <c:f>'/Users/el1goluj/Documents/ZURICH/PROJECTS/UPMEM/upmem-workloads/Microbenchmarks/AI/[ai_output.xlsx]ai_output (4)'!$J$16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{E8862CF0-F9A2-4EB5-B3F2-671FECD81E60}</c15:txfldGUID>
                      <c15:f>'/Users/el1goluj/Documents/ZURICH/PROJECTS/UPMEM/upmem-workloads/Microbenchmarks/AI/[ai_output.xlsx]ai_output (4)'!$J$16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E-051A-7C4B-8DA7-A6CA2798094A}"/>
                </c:ext>
              </c:extLst>
            </c:dLbl>
            <c:dLbl>
              <c:idx val="15"/>
              <c:tx>
                <c:strRef>
                  <c:f>'/Users/el1goluj/Documents/ZURICH/PROJECTS/UPMEM/upmem-workloads/Microbenchmarks/AI/[ai_output.xlsx]ai_output (4)'!$J$17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{CABA1252-CEF9-4F16-B7BE-B21A2D86C8C4}</c15:txfldGUID>
                      <c15:f>'/Users/el1goluj/Documents/ZURICH/PROJECTS/UPMEM/upmem-workloads/Microbenchmarks/AI/[ai_output.xlsx]ai_output (4)'!$J$17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F-051A-7C4B-8DA7-A6CA2798094A}"/>
                </c:ext>
              </c:extLst>
            </c:dLbl>
            <c:dLbl>
              <c:idx val="16"/>
              <c:tx>
                <c:strRef>
                  <c:f>'/Users/el1goluj/Documents/ZURICH/PROJECTS/UPMEM/upmem-workloads/Microbenchmarks/AI/[ai_output.xlsx]ai_output (4)'!$J$18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{CD10FA82-82EC-458B-AB8B-E62C8A6D70A0}</c15:txfldGUID>
                      <c15:f>'/Users/el1goluj/Documents/ZURICH/PROJECTS/UPMEM/upmem-workloads/Microbenchmarks/AI/[ai_output.xlsx]ai_output (4)'!$J$18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0-051A-7C4B-8DA7-A6CA2798094A}"/>
                </c:ext>
              </c:extLst>
            </c:dLbl>
            <c:dLbl>
              <c:idx val="17"/>
              <c:tx>
                <c:strRef>
                  <c:f>'/Users/el1goluj/Documents/ZURICH/PROJECTS/UPMEM/upmem-workloads/Microbenchmarks/AI/[ai_output.xlsx]ai_output (4)'!$J$19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{2D79D0A7-AE2E-489C-AF3B-C856F58A0BDC}</c15:txfldGUID>
                      <c15:f>'/Users/el1goluj/Documents/ZURICH/PROJECTS/UPMEM/upmem-workloads/Microbenchmarks/AI/[ai_output.xlsx]ai_output (4)'!$J$19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1-051A-7C4B-8DA7-A6CA2798094A}"/>
                </c:ext>
              </c:extLst>
            </c:dLbl>
            <c:dLbl>
              <c:idx val="18"/>
              <c:tx>
                <c:strRef>
                  <c:f>'/Users/el1goluj/Documents/ZURICH/PROJECTS/UPMEM/upmem-workloads/Microbenchmarks/AI/[ai_output.xlsx]ai_output (4)'!$J$20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{E876DE5C-0433-455D-81CF-C823EF758A52}</c15:txfldGUID>
                      <c15:f>'/Users/el1goluj/Documents/ZURICH/PROJECTS/UPMEM/upmem-workloads/Microbenchmarks/AI/[ai_output.xlsx]ai_output (4)'!$J$20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2-051A-7C4B-8DA7-A6CA2798094A}"/>
                </c:ext>
              </c:extLst>
            </c:dLbl>
            <c:dLbl>
              <c:idx val="19"/>
              <c:tx>
                <c:strRef>
                  <c:f>'/Users/el1goluj/Documents/ZURICH/PROJECTS/UPMEM/upmem-workloads/Microbenchmarks/AI/[ai_output.xlsx]ai_output (4)'!$J$21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{D8454F60-ABCF-4D80-988E-AB530077D04D}</c15:txfldGUID>
                      <c15:f>'/Users/el1goluj/Documents/ZURICH/PROJECTS/UPMEM/upmem-workloads/Microbenchmarks/AI/[ai_output.xlsx]ai_output (4)'!$J$21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3-051A-7C4B-8DA7-A6CA2798094A}"/>
                </c:ext>
              </c:extLst>
            </c:dLbl>
            <c:dLbl>
              <c:idx val="20"/>
              <c:tx>
                <c:strRef>
                  <c:f>'/Users/el1goluj/Documents/ZURICH/PROJECTS/UPMEM/upmem-workloads/Microbenchmarks/AI/[ai_output.xlsx]ai_output (4)'!$J$22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{D47E9CB0-9173-45DB-8517-683477F0F024}</c15:txfldGUID>
                      <c15:f>'/Users/el1goluj/Documents/ZURICH/PROJECTS/UPMEM/upmem-workloads/Microbenchmarks/AI/[ai_output.xlsx]ai_output (4)'!$J$22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4-051A-7C4B-8DA7-A6CA2798094A}"/>
                </c:ext>
              </c:extLst>
            </c:dLbl>
            <c:dLbl>
              <c:idx val="21"/>
              <c:tx>
                <c:strRef>
                  <c:f>'/Users/el1goluj/Documents/ZURICH/PROJECTS/UPMEM/upmem-workloads/Microbenchmarks/AI/[ai_output.xlsx]ai_output (4)'!$J$23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{4F8FBCE2-E25B-49FF-A9CA-C65AE15DA1C4}</c15:txfldGUID>
                      <c15:f>'/Users/el1goluj/Documents/ZURICH/PROJECTS/UPMEM/upmem-workloads/Microbenchmarks/AI/[ai_output.xlsx]ai_output (4)'!$J$23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5-051A-7C4B-8DA7-A6CA2798094A}"/>
                </c:ext>
              </c:extLst>
            </c:dLbl>
            <c:dLbl>
              <c:idx val="22"/>
              <c:tx>
                <c:strRef>
                  <c:f>'/Users/el1goluj/Documents/ZURICH/PROJECTS/UPMEM/upmem-workloads/Microbenchmarks/AI/[ai_output.xlsx]ai_output (4)'!$J$24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{A6F2F4D5-D795-4E76-AB45-CB3379ED5DD4}</c15:txfldGUID>
                      <c15:f>'/Users/el1goluj/Documents/ZURICH/PROJECTS/UPMEM/upmem-workloads/Microbenchmarks/AI/[ai_output.xlsx]ai_output (4)'!$J$24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6-051A-7C4B-8DA7-A6CA2798094A}"/>
                </c:ext>
              </c:extLst>
            </c:dLbl>
            <c:dLbl>
              <c:idx val="23"/>
              <c:tx>
                <c:strRef>
                  <c:f>'/Users/el1goluj/Documents/ZURICH/PROJECTS/UPMEM/upmem-workloads/Microbenchmarks/AI/[ai_output.xlsx]ai_output (4)'!$J$25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{92D38EE2-81AA-423E-A62A-88E2F1745FB5}</c15:txfldGUID>
                      <c15:f>'/Users/el1goluj/Documents/ZURICH/PROJECTS/UPMEM/upmem-workloads/Microbenchmarks/AI/[ai_output.xlsx]ai_output (4)'!$J$25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7-051A-7C4B-8DA7-A6CA2798094A}"/>
                </c:ext>
              </c:extLst>
            </c:dLbl>
            <c:dLbl>
              <c:idx val="24"/>
              <c:tx>
                <c:strRef>
                  <c:f>'/Users/el1goluj/Documents/ZURICH/PROJECTS/UPMEM/upmem-workloads/Microbenchmarks/AI/[ai_output.xlsx]ai_output (4)'!$J$26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{A950E71B-E9FE-4B0C-9476-A741B878C25F}</c15:txfldGUID>
                      <c15:f>'/Users/el1goluj/Documents/ZURICH/PROJECTS/UPMEM/upmem-workloads/Microbenchmarks/AI/[ai_output.xlsx]ai_output (4)'!$J$26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8-051A-7C4B-8DA7-A6CA2798094A}"/>
                </c:ext>
              </c:extLst>
            </c:dLbl>
            <c:dLbl>
              <c:idx val="25"/>
              <c:tx>
                <c:strRef>
                  <c:f>'/Users/el1goluj/Documents/ZURICH/PROJECTS/UPMEM/upmem-workloads/Microbenchmarks/AI/[ai_output.xlsx]ai_output (4)'!$J$27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{2D64B8EF-5493-4110-9AA2-F0718CC6BCA4}</c15:txfldGUID>
                      <c15:f>'/Users/el1goluj/Documents/ZURICH/PROJECTS/UPMEM/upmem-workloads/Microbenchmarks/AI/[ai_output.xlsx]ai_output (4)'!$J$27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9-051A-7C4B-8DA7-A6CA2798094A}"/>
                </c:ext>
              </c:extLst>
            </c:dLbl>
            <c:dLbl>
              <c:idx val="26"/>
              <c:tx>
                <c:strRef>
                  <c:f>'/Users/el1goluj/Documents/ZURICH/PROJECTS/UPMEM/upmem-workloads/Microbenchmarks/AI/[ai_output.xlsx]ai_output (4)'!$J$28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{73F06C9B-4AEA-4B94-9E4C-7C14108A0832}</c15:txfldGUID>
                      <c15:f>'/Users/el1goluj/Documents/ZURICH/PROJECTS/UPMEM/upmem-workloads/Microbenchmarks/AI/[ai_output.xlsx]ai_output (4)'!$J$28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A-051A-7C4B-8DA7-A6CA2798094A}"/>
                </c:ext>
              </c:extLst>
            </c:dLbl>
            <c:dLbl>
              <c:idx val="27"/>
              <c:tx>
                <c:strRef>
                  <c:f>'/Users/el1goluj/Documents/ZURICH/PROJECTS/UPMEM/upmem-workloads/Microbenchmarks/AI/[ai_output.xlsx]ai_output (4)'!$J$29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{66D47166-32B2-4F46-89CD-A308FD6DCB33}</c15:txfldGUID>
                      <c15:f>'/Users/el1goluj/Documents/ZURICH/PROJECTS/UPMEM/upmem-workloads/Microbenchmarks/AI/[ai_output.xlsx]ai_output (4)'!$J$29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B-051A-7C4B-8DA7-A6CA2798094A}"/>
                </c:ext>
              </c:extLst>
            </c:dLbl>
            <c:dLbl>
              <c:idx val="28"/>
              <c:tx>
                <c:strRef>
                  <c:f>'/Users/el1goluj/Documents/ZURICH/PROJECTS/UPMEM/upmem-workloads/Microbenchmarks/AI/[ai_output.xlsx]ai_output (4)'!$J$30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{EF102F81-440F-417B-9634-BBE5EC78AD82}</c15:txfldGUID>
                      <c15:f>'/Users/el1goluj/Documents/ZURICH/PROJECTS/UPMEM/upmem-workloads/Microbenchmarks/AI/[ai_output.xlsx]ai_output (4)'!$J$30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C-051A-7C4B-8DA7-A6CA2798094A}"/>
                </c:ext>
              </c:extLst>
            </c:dLbl>
            <c:dLbl>
              <c:idx val="29"/>
              <c:tx>
                <c:strRef>
                  <c:f>'/Users/el1goluj/Documents/ZURICH/PROJECTS/UPMEM/upmem-workloads/Microbenchmarks/AI/[ai_output.xlsx]ai_output (4)'!$J$31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{235986EF-4AA0-438F-8252-50606F84F81C}</c15:txfldGUID>
                      <c15:f>'/Users/el1goluj/Documents/ZURICH/PROJECTS/UPMEM/upmem-workloads/Microbenchmarks/AI/[ai_output.xlsx]ai_output (4)'!$J$31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D-051A-7C4B-8DA7-A6CA2798094A}"/>
                </c:ext>
              </c:extLst>
            </c:dLbl>
            <c:dLbl>
              <c:idx val="30"/>
              <c:tx>
                <c:strRef>
                  <c:f>'/Users/el1goluj/Documents/ZURICH/PROJECTS/UPMEM/upmem-workloads/Microbenchmarks/AI/[ai_output.xlsx]ai_output (4)'!$J$32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{FBA86FBE-EF3A-4A08-B5D3-6CDCDEE6D198}</c15:txfldGUID>
                      <c15:f>'/Users/el1goluj/Documents/ZURICH/PROJECTS/UPMEM/upmem-workloads/Microbenchmarks/AI/[ai_output.xlsx]ai_output (4)'!$J$32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E-051A-7C4B-8DA7-A6CA2798094A}"/>
                </c:ext>
              </c:extLst>
            </c:dLbl>
            <c:dLbl>
              <c:idx val="31"/>
              <c:tx>
                <c:strRef>
                  <c:f>'/Users/el1goluj/Documents/ZURICH/PROJECTS/UPMEM/upmem-workloads/Microbenchmarks/AI/[ai_output.xlsx]ai_output (4)'!$J$33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{E64AA955-8A11-4C92-9561-14FD45E926AD}</c15:txfldGUID>
                      <c15:f>'/Users/el1goluj/Documents/ZURICH/PROJECTS/UPMEM/upmem-workloads/Microbenchmarks/AI/[ai_output.xlsx]ai_output (4)'!$J$33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F-051A-7C4B-8DA7-A6CA2798094A}"/>
                </c:ext>
              </c:extLst>
            </c:dLbl>
            <c:dLbl>
              <c:idx val="32"/>
              <c:tx>
                <c:strRef>
                  <c:f>'/Users/el1goluj/Documents/ZURICH/PROJECTS/UPMEM/upmem-workloads/Microbenchmarks/AI/[ai_output.xlsx]ai_output (4)'!$J$34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{7BDB3E44-725A-4BD3-8E3B-5C40E87F2C1C}</c15:txfldGUID>
                      <c15:f>'/Users/el1goluj/Documents/ZURICH/PROJECTS/UPMEM/upmem-workloads/Microbenchmarks/AI/[ai_output.xlsx]ai_output (4)'!$J$34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0-051A-7C4B-8DA7-A6CA2798094A}"/>
                </c:ext>
              </c:extLst>
            </c:dLbl>
            <c:dLbl>
              <c:idx val="33"/>
              <c:tx>
                <c:strRef>
                  <c:f>'/Users/el1goluj/Documents/ZURICH/PROJECTS/UPMEM/upmem-workloads/Microbenchmarks/AI/[ai_output.xlsx]ai_output (4)'!$J$35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{C8DE65FD-82EB-4F0D-834A-B32B60D87779}</c15:txfldGUID>
                      <c15:f>'/Users/el1goluj/Documents/ZURICH/PROJECTS/UPMEM/upmem-workloads/Microbenchmarks/AI/[ai_output.xlsx]ai_output (4)'!$J$35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1-051A-7C4B-8DA7-A6CA2798094A}"/>
                </c:ext>
              </c:extLst>
            </c:dLbl>
            <c:dLbl>
              <c:idx val="34"/>
              <c:tx>
                <c:strRef>
                  <c:f>'/Users/el1goluj/Documents/ZURICH/PROJECTS/UPMEM/upmem-workloads/Microbenchmarks/AI/[ai_output.xlsx]ai_output (4)'!$J$36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{190D094F-6B44-4ECD-BDEF-B42737180528}</c15:txfldGUID>
                      <c15:f>'/Users/el1goluj/Documents/ZURICH/PROJECTS/UPMEM/upmem-workloads/Microbenchmarks/AI/[ai_output.xlsx]ai_output (4)'!$J$36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2-051A-7C4B-8DA7-A6CA2798094A}"/>
                </c:ext>
              </c:extLst>
            </c:dLbl>
            <c:dLbl>
              <c:idx val="35"/>
              <c:tx>
                <c:strRef>
                  <c:f>'/Users/el1goluj/Documents/ZURICH/PROJECTS/UPMEM/upmem-workloads/Microbenchmarks/AI/[ai_output.xlsx]ai_output (4)'!$J$37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{23D6A83F-BF96-4980-B6BC-43CD0C7CF717}</c15:txfldGUID>
                      <c15:f>'/Users/el1goluj/Documents/ZURICH/PROJECTS/UPMEM/upmem-workloads/Microbenchmarks/AI/[ai_output.xlsx]ai_output (4)'!$J$37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3-051A-7C4B-8DA7-A6CA2798094A}"/>
                </c:ext>
              </c:extLst>
            </c:dLbl>
            <c:dLbl>
              <c:idx val="36"/>
              <c:tx>
                <c:strRef>
                  <c:f>'/Users/el1goluj/Documents/ZURICH/PROJECTS/UPMEM/upmem-workloads/Microbenchmarks/AI/[ai_output.xlsx]ai_output (4)'!$J$38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{80CFFC9F-75DB-4BC7-BABD-141CD48E17DD}</c15:txfldGUID>
                      <c15:f>'/Users/el1goluj/Documents/ZURICH/PROJECTS/UPMEM/upmem-workloads/Microbenchmarks/AI/[ai_output.xlsx]ai_output (4)'!$J$38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4-051A-7C4B-8DA7-A6CA2798094A}"/>
                </c:ext>
              </c:extLst>
            </c:dLbl>
            <c:dLbl>
              <c:idx val="37"/>
              <c:tx>
                <c:strRef>
                  <c:f>'/Users/el1goluj/Documents/ZURICH/PROJECTS/UPMEM/upmem-workloads/Microbenchmarks/AI/[ai_output.xlsx]ai_output (4)'!$J$39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{91123632-089B-4FA1-A3BB-87071DC33254}</c15:txfldGUID>
                      <c15:f>'/Users/el1goluj/Documents/ZURICH/PROJECTS/UPMEM/upmem-workloads/Microbenchmarks/AI/[ai_output.xlsx]ai_output (4)'!$J$39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5-051A-7C4B-8DA7-A6CA2798094A}"/>
                </c:ext>
              </c:extLst>
            </c:dLbl>
            <c:dLbl>
              <c:idx val="38"/>
              <c:tx>
                <c:strRef>
                  <c:f>'/Users/el1goluj/Documents/ZURICH/PROJECTS/UPMEM/upmem-workloads/Microbenchmarks/AI/[ai_output.xlsx]ai_output (4)'!$J$40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{3C1B2D16-BA75-42F6-9AA8-72A3DE11410C}</c15:txfldGUID>
                      <c15:f>'/Users/el1goluj/Documents/ZURICH/PROJECTS/UPMEM/upmem-workloads/Microbenchmarks/AI/[ai_output.xlsx]ai_output (4)'!$J$40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6-051A-7C4B-8DA7-A6CA2798094A}"/>
                </c:ext>
              </c:extLst>
            </c:dLbl>
            <c:dLbl>
              <c:idx val="39"/>
              <c:tx>
                <c:strRef>
                  <c:f>'/Users/el1goluj/Documents/ZURICH/PROJECTS/UPMEM/upmem-workloads/Microbenchmarks/AI/[ai_output.xlsx]ai_output (4)'!$J$41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{884D8864-3B87-489C-AAC2-FAD7DEA550C1}</c15:txfldGUID>
                      <c15:f>'/Users/el1goluj/Documents/ZURICH/PROJECTS/UPMEM/upmem-workloads/Microbenchmarks/AI/[ai_output.xlsx]ai_output (4)'!$J$41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7-051A-7C4B-8DA7-A6CA2798094A}"/>
                </c:ext>
              </c:extLst>
            </c:dLbl>
            <c:dLbl>
              <c:idx val="40"/>
              <c:tx>
                <c:strRef>
                  <c:f>'/Users/el1goluj/Documents/ZURICH/PROJECTS/UPMEM/upmem-workloads/Microbenchmarks/AI/[ai_output.xlsx]ai_output (4)'!$J$42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{C3690BA9-0DD7-4454-8287-1FD74CF6DAD6}</c15:txfldGUID>
                      <c15:f>'/Users/el1goluj/Documents/ZURICH/PROJECTS/UPMEM/upmem-workloads/Microbenchmarks/AI/[ai_output.xlsx]ai_output (4)'!$J$42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8-051A-7C4B-8DA7-A6CA2798094A}"/>
                </c:ext>
              </c:extLst>
            </c:dLbl>
            <c:dLbl>
              <c:idx val="41"/>
              <c:tx>
                <c:strRef>
                  <c:f>'/Users/el1goluj/Documents/ZURICH/PROJECTS/UPMEM/upmem-workloads/Microbenchmarks/AI/[ai_output.xlsx]ai_output (4)'!$J$43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{67986C86-6DB1-48A4-8819-4BE4D278C408}</c15:txfldGUID>
                      <c15:f>'/Users/el1goluj/Documents/ZURICH/PROJECTS/UPMEM/upmem-workloads/Microbenchmarks/AI/[ai_output.xlsx]ai_output (4)'!$J$43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9-051A-7C4B-8DA7-A6CA2798094A}"/>
                </c:ext>
              </c:extLst>
            </c:dLbl>
            <c:dLbl>
              <c:idx val="42"/>
              <c:tx>
                <c:strRef>
                  <c:f>'/Users/el1goluj/Documents/ZURICH/PROJECTS/UPMEM/upmem-workloads/Microbenchmarks/AI/[ai_output.xlsx]ai_output (4)'!$J$44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{A0F2566E-4E1B-4A43-A79C-6BD870E2E0F7}</c15:txfldGUID>
                      <c15:f>'/Users/el1goluj/Documents/ZURICH/PROJECTS/UPMEM/upmem-workloads/Microbenchmarks/AI/[ai_output.xlsx]ai_output (4)'!$J$44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A-051A-7C4B-8DA7-A6CA2798094A}"/>
                </c:ext>
              </c:extLst>
            </c:dLbl>
            <c:dLbl>
              <c:idx val="43"/>
              <c:tx>
                <c:strRef>
                  <c:f>'/Users/el1goluj/Documents/ZURICH/PROJECTS/UPMEM/upmem-workloads/Microbenchmarks/AI/[ai_output.xlsx]ai_output (4)'!$J$45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{EF0E4F63-611A-45DE-A515-10B8987EB501}</c15:txfldGUID>
                      <c15:f>'/Users/el1goluj/Documents/ZURICH/PROJECTS/UPMEM/upmem-workloads/Microbenchmarks/AI/[ai_output.xlsx]ai_output (4)'!$J$45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B-051A-7C4B-8DA7-A6CA2798094A}"/>
                </c:ext>
              </c:extLst>
            </c:dLbl>
            <c:dLbl>
              <c:idx val="44"/>
              <c:tx>
                <c:strRef>
                  <c:f>'/Users/el1goluj/Documents/ZURICH/PROJECTS/UPMEM/upmem-workloads/Microbenchmarks/AI/[ai_output.xlsx]ai_output (4)'!$J$46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{ACB658A1-DA37-4999-8EAA-B8A0781F9BDA}</c15:txfldGUID>
                      <c15:f>'/Users/el1goluj/Documents/ZURICH/PROJECTS/UPMEM/upmem-workloads/Microbenchmarks/AI/[ai_output.xlsx]ai_output (4)'!$J$46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C-051A-7C4B-8DA7-A6CA2798094A}"/>
                </c:ext>
              </c:extLst>
            </c:dLbl>
            <c:dLbl>
              <c:idx val="45"/>
              <c:tx>
                <c:strRef>
                  <c:f>'/Users/el1goluj/Documents/ZURICH/PROJECTS/UPMEM/upmem-workloads/Microbenchmarks/AI/[ai_output.xlsx]ai_output (4)'!$J$47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{FC4169BE-0C76-4D6B-BA35-E408AEB121D9}</c15:txfldGUID>
                      <c15:f>'/Users/el1goluj/Documents/ZURICH/PROJECTS/UPMEM/upmem-workloads/Microbenchmarks/AI/[ai_output.xlsx]ai_output (4)'!$J$47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D-051A-7C4B-8DA7-A6CA2798094A}"/>
                </c:ext>
              </c:extLst>
            </c:dLbl>
            <c:dLbl>
              <c:idx val="46"/>
              <c:tx>
                <c:strRef>
                  <c:f>'/Users/el1goluj/Documents/ZURICH/PROJECTS/UPMEM/upmem-workloads/Microbenchmarks/AI/[ai_output.xlsx]ai_output (4)'!$J$48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{EC44A453-1139-41A7-9162-68738584250C}</c15:txfldGUID>
                      <c15:f>'/Users/el1goluj/Documents/ZURICH/PROJECTS/UPMEM/upmem-workloads/Microbenchmarks/AI/[ai_output.xlsx]ai_output (4)'!$J$48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E-051A-7C4B-8DA7-A6CA2798094A}"/>
                </c:ext>
              </c:extLst>
            </c:dLbl>
            <c:dLbl>
              <c:idx val="47"/>
              <c:tx>
                <c:strRef>
                  <c:f>'/Users/el1goluj/Documents/ZURICH/PROJECTS/UPMEM/upmem-workloads/Microbenchmarks/AI/[ai_output.xlsx]ai_output (4)'!$J$49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{8023348B-D80B-4BC4-89FB-5B6FE5596AFB}</c15:txfldGUID>
                      <c15:f>'/Users/el1goluj/Documents/ZURICH/PROJECTS/UPMEM/upmem-workloads/Microbenchmarks/AI/[ai_output.xlsx]ai_output (4)'!$J$49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F-051A-7C4B-8DA7-A6CA2798094A}"/>
                </c:ext>
              </c:extLst>
            </c:dLbl>
            <c:dLbl>
              <c:idx val="48"/>
              <c:tx>
                <c:strRef>
                  <c:f>'/Users/el1goluj/Documents/ZURICH/PROJECTS/UPMEM/upmem-workloads/Microbenchmarks/AI/[ai_output.xlsx]ai_output (4)'!$J$50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{E1F6F128-D39C-4BF1-A8F3-C71E8BF068AD}</c15:txfldGUID>
                      <c15:f>'/Users/el1goluj/Documents/ZURICH/PROJECTS/UPMEM/upmem-workloads/Microbenchmarks/AI/[ai_output.xlsx]ai_output (4)'!$J$50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0-051A-7C4B-8DA7-A6CA2798094A}"/>
                </c:ext>
              </c:extLst>
            </c:dLbl>
            <c:dLbl>
              <c:idx val="49"/>
              <c:tx>
                <c:strRef>
                  <c:f>'/Users/el1goluj/Documents/ZURICH/PROJECTS/UPMEM/upmem-workloads/Microbenchmarks/AI/[ai_output.xlsx]ai_output (4)'!$J$51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{326F7482-0298-49CC-98CB-748477EC7A22}</c15:txfldGUID>
                      <c15:f>'/Users/el1goluj/Documents/ZURICH/PROJECTS/UPMEM/upmem-workloads/Microbenchmarks/AI/[ai_output.xlsx]ai_output (4)'!$J$51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1-051A-7C4B-8DA7-A6CA2798094A}"/>
                </c:ext>
              </c:extLst>
            </c:dLbl>
            <c:dLbl>
              <c:idx val="50"/>
              <c:tx>
                <c:strRef>
                  <c:f>'/Users/el1goluj/Documents/ZURICH/PROJECTS/UPMEM/upmem-workloads/Microbenchmarks/AI/[ai_output.xlsx]ai_output (4)'!$J$52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{083198C7-8AED-43A4-8535-541ED3EF629F}</c15:txfldGUID>
                      <c15:f>'/Users/el1goluj/Documents/ZURICH/PROJECTS/UPMEM/upmem-workloads/Microbenchmarks/AI/[ai_output.xlsx]ai_output (4)'!$J$52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2-051A-7C4B-8DA7-A6CA2798094A}"/>
                </c:ext>
              </c:extLst>
            </c:dLbl>
            <c:dLbl>
              <c:idx val="51"/>
              <c:tx>
                <c:strRef>
                  <c:f>'/Users/el1goluj/Documents/ZURICH/PROJECTS/UPMEM/upmem-workloads/Microbenchmarks/AI/[ai_output.xlsx]ai_output (4)'!$J$53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{D207362B-4972-4AB8-93AF-B79FEABAA139}</c15:txfldGUID>
                      <c15:f>'/Users/el1goluj/Documents/ZURICH/PROJECTS/UPMEM/upmem-workloads/Microbenchmarks/AI/[ai_output.xlsx]ai_output (4)'!$J$53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3-051A-7C4B-8DA7-A6CA2798094A}"/>
                </c:ext>
              </c:extLst>
            </c:dLbl>
            <c:dLbl>
              <c:idx val="52"/>
              <c:tx>
                <c:strRef>
                  <c:f>'/Users/el1goluj/Documents/ZURICH/PROJECTS/UPMEM/upmem-workloads/Microbenchmarks/AI/[ai_output.xlsx]ai_output (4)'!$J$54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{011777E4-1CCF-484A-AD73-3A19AE97DAD7}</c15:txfldGUID>
                      <c15:f>'/Users/el1goluj/Documents/ZURICH/PROJECTS/UPMEM/upmem-workloads/Microbenchmarks/AI/[ai_output.xlsx]ai_output (4)'!$J$54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4-051A-7C4B-8DA7-A6CA2798094A}"/>
                </c:ext>
              </c:extLst>
            </c:dLbl>
            <c:dLbl>
              <c:idx val="53"/>
              <c:tx>
                <c:strRef>
                  <c:f>'/Users/el1goluj/Documents/ZURICH/PROJECTS/UPMEM/upmem-workloads/Microbenchmarks/AI/[ai_output.xlsx]ai_output (4)'!$J$55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{E079F084-5313-4E5A-9A12-6CA7A60EC988}</c15:txfldGUID>
                      <c15:f>'/Users/el1goluj/Documents/ZURICH/PROJECTS/UPMEM/upmem-workloads/Microbenchmarks/AI/[ai_output.xlsx]ai_output (4)'!$J$55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5-051A-7C4B-8DA7-A6CA2798094A}"/>
                </c:ext>
              </c:extLst>
            </c:dLbl>
            <c:dLbl>
              <c:idx val="54"/>
              <c:tx>
                <c:strRef>
                  <c:f>'/Users/el1goluj/Documents/ZURICH/PROJECTS/UPMEM/upmem-workloads/Microbenchmarks/AI/[ai_output.xlsx]ai_output (4)'!$J$56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{DCE5CCA9-CBFF-4D63-AAB0-88F016A63C0B}</c15:txfldGUID>
                      <c15:f>'/Users/el1goluj/Documents/ZURICH/PROJECTS/UPMEM/upmem-workloads/Microbenchmarks/AI/[ai_output.xlsx]ai_output (4)'!$J$56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6-051A-7C4B-8DA7-A6CA2798094A}"/>
                </c:ext>
              </c:extLst>
            </c:dLbl>
            <c:dLbl>
              <c:idx val="55"/>
              <c:tx>
                <c:strRef>
                  <c:f>'/Users/el1goluj/Documents/ZURICH/PROJECTS/UPMEM/upmem-workloads/Microbenchmarks/AI/[ai_output.xlsx]ai_output (4)'!$J$57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{0F582655-9B89-4F64-9D49-64469AE0AA17}</c15:txfldGUID>
                      <c15:f>'/Users/el1goluj/Documents/ZURICH/PROJECTS/UPMEM/upmem-workloads/Microbenchmarks/AI/[ai_output.xlsx]ai_output (4)'!$J$57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7-051A-7C4B-8DA7-A6CA2798094A}"/>
                </c:ext>
              </c:extLst>
            </c:dLbl>
            <c:dLbl>
              <c:idx val="56"/>
              <c:tx>
                <c:strRef>
                  <c:f>'/Users/el1goluj/Documents/ZURICH/PROJECTS/UPMEM/upmem-workloads/Microbenchmarks/AI/[ai_output.xlsx]ai_output (4)'!$J$58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{F9C23778-9DE9-4EA1-8CCC-8EAC33F0FD81}</c15:txfldGUID>
                      <c15:f>'/Users/el1goluj/Documents/ZURICH/PROJECTS/UPMEM/upmem-workloads/Microbenchmarks/AI/[ai_output.xlsx]ai_output (4)'!$J$58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8-051A-7C4B-8DA7-A6CA2798094A}"/>
                </c:ext>
              </c:extLst>
            </c:dLbl>
            <c:dLbl>
              <c:idx val="57"/>
              <c:tx>
                <c:strRef>
                  <c:f>'/Users/el1goluj/Documents/ZURICH/PROJECTS/UPMEM/upmem-workloads/Microbenchmarks/AI/[ai_output.xlsx]ai_output (4)'!$J$59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{43952381-8E16-46D2-A51F-95D949629EA3}</c15:txfldGUID>
                      <c15:f>'/Users/el1goluj/Documents/ZURICH/PROJECTS/UPMEM/upmem-workloads/Microbenchmarks/AI/[ai_output.xlsx]ai_output (4)'!$J$59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9-051A-7C4B-8DA7-A6CA2798094A}"/>
                </c:ext>
              </c:extLst>
            </c:dLbl>
            <c:dLbl>
              <c:idx val="58"/>
              <c:tx>
                <c:strRef>
                  <c:f>'/Users/el1goluj/Documents/ZURICH/PROJECTS/UPMEM/upmem-workloads/Microbenchmarks/AI/[ai_output.xlsx]ai_output (4)'!$J$60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{91E00510-8C72-47A9-BAC9-FC5BB42396B5}</c15:txfldGUID>
                      <c15:f>'/Users/el1goluj/Documents/ZURICH/PROJECTS/UPMEM/upmem-workloads/Microbenchmarks/AI/[ai_output.xlsx]ai_output (4)'!$J$60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A-051A-7C4B-8DA7-A6CA2798094A}"/>
                </c:ext>
              </c:extLst>
            </c:dLbl>
            <c:dLbl>
              <c:idx val="59"/>
              <c:tx>
                <c:strRef>
                  <c:f>'/Users/el1goluj/Documents/ZURICH/PROJECTS/UPMEM/upmem-workloads/Microbenchmarks/AI/[ai_output.xlsx]ai_output (4)'!$J$61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{39391302-FCBC-419A-B11B-6D2B4AC253B4}</c15:txfldGUID>
                      <c15:f>'/Users/el1goluj/Documents/ZURICH/PROJECTS/UPMEM/upmem-workloads/Microbenchmarks/AI/[ai_output.xlsx]ai_output (4)'!$J$61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B-051A-7C4B-8DA7-A6CA2798094A}"/>
                </c:ext>
              </c:extLst>
            </c:dLbl>
            <c:dLbl>
              <c:idx val="60"/>
              <c:tx>
                <c:strRef>
                  <c:f>'/Users/el1goluj/Documents/ZURICH/PROJECTS/UPMEM/upmem-workloads/Microbenchmarks/AI/[ai_output.xlsx]ai_output (4)'!$J$62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{66EC34EB-B174-4748-8EAE-82A64F0667E1}</c15:txfldGUID>
                      <c15:f>'/Users/el1goluj/Documents/ZURICH/PROJECTS/UPMEM/upmem-workloads/Microbenchmarks/AI/[ai_output.xlsx]ai_output (4)'!$J$62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C-051A-7C4B-8DA7-A6CA2798094A}"/>
                </c:ext>
              </c:extLst>
            </c:dLbl>
            <c:dLbl>
              <c:idx val="61"/>
              <c:tx>
                <c:strRef>
                  <c:f>'/Users/el1goluj/Documents/ZURICH/PROJECTS/UPMEM/upmem-workloads/Microbenchmarks/AI/[ai_output.xlsx]ai_output (4)'!$J$63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{B3CA0501-7B73-4287-A0C5-A765D4183EE6}</c15:txfldGUID>
                      <c15:f>'/Users/el1goluj/Documents/ZURICH/PROJECTS/UPMEM/upmem-workloads/Microbenchmarks/AI/[ai_output.xlsx]ai_output (4)'!$J$63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D-051A-7C4B-8DA7-A6CA2798094A}"/>
                </c:ext>
              </c:extLst>
            </c:dLbl>
            <c:dLbl>
              <c:idx val="62"/>
              <c:tx>
                <c:strRef>
                  <c:f>'/Users/el1goluj/Documents/ZURICH/PROJECTS/UPMEM/upmem-workloads/Microbenchmarks/AI/[ai_output.xlsx]ai_output (4)'!$J$64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{A71F2000-7F6B-46A0-85A2-F33D303D66BF}</c15:txfldGUID>
                      <c15:f>'/Users/el1goluj/Documents/ZURICH/PROJECTS/UPMEM/upmem-workloads/Microbenchmarks/AI/[ai_output.xlsx]ai_output (4)'!$J$64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E-051A-7C4B-8DA7-A6CA2798094A}"/>
                </c:ext>
              </c:extLst>
            </c:dLbl>
            <c:dLbl>
              <c:idx val="63"/>
              <c:tx>
                <c:strRef>
                  <c:f>'/Users/el1goluj/Documents/ZURICH/PROJECTS/UPMEM/upmem-workloads/Microbenchmarks/AI/[ai_output.xlsx]ai_output (4)'!$J$65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{B48CF9ED-9EB4-4862-B64F-B018EEF0FEB0}</c15:txfldGUID>
                      <c15:f>'/Users/el1goluj/Documents/ZURICH/PROJECTS/UPMEM/upmem-workloads/Microbenchmarks/AI/[ai_output.xlsx]ai_output (4)'!$J$65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F-051A-7C4B-8DA7-A6CA2798094A}"/>
                </c:ext>
              </c:extLst>
            </c:dLbl>
            <c:dLbl>
              <c:idx val="64"/>
              <c:tx>
                <c:strRef>
                  <c:f>'/Users/el1goluj/Documents/ZURICH/PROJECTS/UPMEM/upmem-workloads/Microbenchmarks/AI/[ai_output.xlsx]ai_output (4)'!$J$66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{05BC340A-F393-425F-B266-33F647BDEAEA}</c15:txfldGUID>
                      <c15:f>'/Users/el1goluj/Documents/ZURICH/PROJECTS/UPMEM/upmem-workloads/Microbenchmarks/AI/[ai_output.xlsx]ai_output (4)'!$J$66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0-051A-7C4B-8DA7-A6CA2798094A}"/>
                </c:ext>
              </c:extLst>
            </c:dLbl>
            <c:dLbl>
              <c:idx val="65"/>
              <c:tx>
                <c:strRef>
                  <c:f>'/Users/el1goluj/Documents/ZURICH/PROJECTS/UPMEM/upmem-workloads/Microbenchmarks/AI/[ai_output.xlsx]ai_output (4)'!$J$67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{05D90263-A0BD-4E94-9245-1681FF1B0D66}</c15:txfldGUID>
                      <c15:f>'/Users/el1goluj/Documents/ZURICH/PROJECTS/UPMEM/upmem-workloads/Microbenchmarks/AI/[ai_output.xlsx]ai_output (4)'!$J$67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1-051A-7C4B-8DA7-A6CA2798094A}"/>
                </c:ext>
              </c:extLst>
            </c:dLbl>
            <c:dLbl>
              <c:idx val="66"/>
              <c:tx>
                <c:strRef>
                  <c:f>'/Users/el1goluj/Documents/ZURICH/PROJECTS/UPMEM/upmem-workloads/Microbenchmarks/AI/[ai_output.xlsx]ai_output (4)'!$J$68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{644A3F0B-E2E5-40B5-97EA-9812286F400B}</c15:txfldGUID>
                      <c15:f>'/Users/el1goluj/Documents/ZURICH/PROJECTS/UPMEM/upmem-workloads/Microbenchmarks/AI/[ai_output.xlsx]ai_output (4)'!$J$68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2-051A-7C4B-8DA7-A6CA2798094A}"/>
                </c:ext>
              </c:extLst>
            </c:dLbl>
            <c:dLbl>
              <c:idx val="67"/>
              <c:tx>
                <c:strRef>
                  <c:f>'/Users/el1goluj/Documents/ZURICH/PROJECTS/UPMEM/upmem-workloads/Microbenchmarks/AI/[ai_output.xlsx]ai_output (4)'!$J$69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{0810FCD0-63E4-40DE-817E-2A8DCD670DD8}</c15:txfldGUID>
                      <c15:f>'/Users/el1goluj/Documents/ZURICH/PROJECTS/UPMEM/upmem-workloads/Microbenchmarks/AI/[ai_output.xlsx]ai_output (4)'!$J$69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3-051A-7C4B-8DA7-A6CA2798094A}"/>
                </c:ext>
              </c:extLst>
            </c:dLbl>
            <c:dLbl>
              <c:idx val="68"/>
              <c:tx>
                <c:strRef>
                  <c:f>'/Users/el1goluj/Documents/ZURICH/PROJECTS/UPMEM/upmem-workloads/Microbenchmarks/AI/[ai_output.xlsx]ai_output (4)'!$J$70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{72D5597E-7736-4E64-99EA-8D175121AFAD}</c15:txfldGUID>
                      <c15:f>'/Users/el1goluj/Documents/ZURICH/PROJECTS/UPMEM/upmem-workloads/Microbenchmarks/AI/[ai_output.xlsx]ai_output (4)'!$J$70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4-051A-7C4B-8DA7-A6CA2798094A}"/>
                </c:ext>
              </c:extLst>
            </c:dLbl>
            <c:dLbl>
              <c:idx val="69"/>
              <c:tx>
                <c:strRef>
                  <c:f>'/Users/el1goluj/Documents/ZURICH/PROJECTS/UPMEM/upmem-workloads/Microbenchmarks/AI/[ai_output.xlsx]ai_output (4)'!$J$71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{76D368D9-463A-47C6-A50E-130166DF2C20}</c15:txfldGUID>
                      <c15:f>'/Users/el1goluj/Documents/ZURICH/PROJECTS/UPMEM/upmem-workloads/Microbenchmarks/AI/[ai_output.xlsx]ai_output (4)'!$J$71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5-051A-7C4B-8DA7-A6CA2798094A}"/>
                </c:ext>
              </c:extLst>
            </c:dLbl>
            <c:dLbl>
              <c:idx val="70"/>
              <c:tx>
                <c:strRef>
                  <c:f>'/Users/el1goluj/Documents/ZURICH/PROJECTS/UPMEM/upmem-workloads/Microbenchmarks/AI/[ai_output.xlsx]ai_output (4)'!$J$72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{6BE196C9-B64A-43ED-AC04-2D8802B9AA0B}</c15:txfldGUID>
                      <c15:f>'/Users/el1goluj/Documents/ZURICH/PROJECTS/UPMEM/upmem-workloads/Microbenchmarks/AI/[ai_output.xlsx]ai_output (4)'!$J$72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6-051A-7C4B-8DA7-A6CA2798094A}"/>
                </c:ext>
              </c:extLst>
            </c:dLbl>
            <c:dLbl>
              <c:idx val="71"/>
              <c:tx>
                <c:strRef>
                  <c:f>'/Users/el1goluj/Documents/ZURICH/PROJECTS/UPMEM/upmem-workloads/Microbenchmarks/AI/[ai_output.xlsx]ai_output (4)'!$J$73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{90277149-0708-460A-B0C5-D1CCD8F67F27}</c15:txfldGUID>
                      <c15:f>'/Users/el1goluj/Documents/ZURICH/PROJECTS/UPMEM/upmem-workloads/Microbenchmarks/AI/[ai_output.xlsx]ai_output (4)'!$J$73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7-051A-7C4B-8DA7-A6CA2798094A}"/>
                </c:ext>
              </c:extLst>
            </c:dLbl>
            <c:dLbl>
              <c:idx val="72"/>
              <c:tx>
                <c:strRef>
                  <c:f>'/Users/el1goluj/Documents/ZURICH/PROJECTS/UPMEM/upmem-workloads/Microbenchmarks/AI/[ai_output.xlsx]ai_output (4)'!$J$74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{0683F3F3-52BA-4200-A74B-DDF12CFC91AA}</c15:txfldGUID>
                      <c15:f>'/Users/el1goluj/Documents/ZURICH/PROJECTS/UPMEM/upmem-workloads/Microbenchmarks/AI/[ai_output.xlsx]ai_output (4)'!$J$74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8-051A-7C4B-8DA7-A6CA2798094A}"/>
                </c:ext>
              </c:extLst>
            </c:dLbl>
            <c:dLbl>
              <c:idx val="73"/>
              <c:tx>
                <c:strRef>
                  <c:f>'/Users/el1goluj/Documents/ZURICH/PROJECTS/UPMEM/upmem-workloads/Microbenchmarks/AI/[ai_output.xlsx]ai_output (4)'!$J$75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{1AC82E36-8D46-4D99-AE17-EE317CE17FE9}</c15:txfldGUID>
                      <c15:f>'/Users/el1goluj/Documents/ZURICH/PROJECTS/UPMEM/upmem-workloads/Microbenchmarks/AI/[ai_output.xlsx]ai_output (4)'!$J$75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9-051A-7C4B-8DA7-A6CA2798094A}"/>
                </c:ext>
              </c:extLst>
            </c:dLbl>
            <c:dLbl>
              <c:idx val="74"/>
              <c:tx>
                <c:strRef>
                  <c:f>'/Users/el1goluj/Documents/ZURICH/PROJECTS/UPMEM/upmem-workloads/Microbenchmarks/AI/[ai_output.xlsx]ai_output (4)'!$J$76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{DB3C4224-F476-404C-9E25-5046F6C34B9A}</c15:txfldGUID>
                      <c15:f>'/Users/el1goluj/Documents/ZURICH/PROJECTS/UPMEM/upmem-workloads/Microbenchmarks/AI/[ai_output.xlsx]ai_output (4)'!$J$76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A-051A-7C4B-8DA7-A6CA2798094A}"/>
                </c:ext>
              </c:extLst>
            </c:dLbl>
            <c:dLbl>
              <c:idx val="75"/>
              <c:tx>
                <c:strRef>
                  <c:f>'/Users/el1goluj/Documents/ZURICH/PROJECTS/UPMEM/upmem-workloads/Microbenchmarks/AI/[ai_output.xlsx]ai_output (4)'!$J$77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{03813B8C-77DE-4DFE-89DA-CD689E656C05}</c15:txfldGUID>
                      <c15:f>'/Users/el1goluj/Documents/ZURICH/PROJECTS/UPMEM/upmem-workloads/Microbenchmarks/AI/[ai_output.xlsx]ai_output (4)'!$J$77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B-051A-7C4B-8DA7-A6CA2798094A}"/>
                </c:ext>
              </c:extLst>
            </c:dLbl>
            <c:dLbl>
              <c:idx val="76"/>
              <c:tx>
                <c:strRef>
                  <c:f>'/Users/el1goluj/Documents/ZURICH/PROJECTS/UPMEM/upmem-workloads/Microbenchmarks/AI/[ai_output.xlsx]ai_output (4)'!$J$78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{DA24C4E0-35B1-4126-8800-77753DA3289B}</c15:txfldGUID>
                      <c15:f>'/Users/el1goluj/Documents/ZURICH/PROJECTS/UPMEM/upmem-workloads/Microbenchmarks/AI/[ai_output.xlsx]ai_output (4)'!$J$78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C-051A-7C4B-8DA7-A6CA2798094A}"/>
                </c:ext>
              </c:extLst>
            </c:dLbl>
            <c:dLbl>
              <c:idx val="77"/>
              <c:tx>
                <c:strRef>
                  <c:f>'/Users/el1goluj/Documents/ZURICH/PROJECTS/UPMEM/upmem-workloads/Microbenchmarks/AI/[ai_output.xlsx]ai_output (4)'!$J$79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{6DB30FBC-A0EC-4092-A3DE-4E741B39F61E}</c15:txfldGUID>
                      <c15:f>'/Users/el1goluj/Documents/ZURICH/PROJECTS/UPMEM/upmem-workloads/Microbenchmarks/AI/[ai_output.xlsx]ai_output (4)'!$J$79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D-051A-7C4B-8DA7-A6CA2798094A}"/>
                </c:ext>
              </c:extLst>
            </c:dLbl>
            <c:dLbl>
              <c:idx val="78"/>
              <c:tx>
                <c:strRef>
                  <c:f>'/Users/el1goluj/Documents/ZURICH/PROJECTS/UPMEM/upmem-workloads/Microbenchmarks/AI/[ai_output.xlsx]ai_output (4)'!$J$80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{0CD998DF-853D-4835-A4D2-3A12BD7CE5FC}</c15:txfldGUID>
                      <c15:f>'/Users/el1goluj/Documents/ZURICH/PROJECTS/UPMEM/upmem-workloads/Microbenchmarks/AI/[ai_output.xlsx]ai_output (4)'!$J$80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E-051A-7C4B-8DA7-A6CA2798094A}"/>
                </c:ext>
              </c:extLst>
            </c:dLbl>
            <c:dLbl>
              <c:idx val="79"/>
              <c:tx>
                <c:strRef>
                  <c:f>'/Users/el1goluj/Documents/ZURICH/PROJECTS/UPMEM/upmem-workloads/Microbenchmarks/AI/[ai_output.xlsx]ai_output (4)'!$J$81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{4A721E21-21C5-457E-9482-AD5267C0D08F}</c15:txfldGUID>
                      <c15:f>'/Users/el1goluj/Documents/ZURICH/PROJECTS/UPMEM/upmem-workloads/Microbenchmarks/AI/[ai_output.xlsx]ai_output (4)'!$J$81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F-051A-7C4B-8DA7-A6CA2798094A}"/>
                </c:ext>
              </c:extLst>
            </c:dLbl>
            <c:dLbl>
              <c:idx val="80"/>
              <c:tx>
                <c:strRef>
                  <c:f>'/Users/el1goluj/Documents/ZURICH/PROJECTS/UPMEM/upmem-workloads/Microbenchmarks/AI/[ai_output.xlsx]ai_output (4)'!$J$82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{D331130B-1B8D-4849-94D5-61BAE9ADED02}</c15:txfldGUID>
                      <c15:f>'/Users/el1goluj/Documents/ZURICH/PROJECTS/UPMEM/upmem-workloads/Microbenchmarks/AI/[ai_output.xlsx]ai_output (4)'!$J$82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0-051A-7C4B-8DA7-A6CA2798094A}"/>
                </c:ext>
              </c:extLst>
            </c:dLbl>
            <c:dLbl>
              <c:idx val="81"/>
              <c:tx>
                <c:strRef>
                  <c:f>'/Users/el1goluj/Documents/ZURICH/PROJECTS/UPMEM/upmem-workloads/Microbenchmarks/AI/[ai_output.xlsx]ai_output (4)'!$J$83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{1819FD3C-C1FE-4FBB-8FED-08E252066FF7}</c15:txfldGUID>
                      <c15:f>'/Users/el1goluj/Documents/ZURICH/PROJECTS/UPMEM/upmem-workloads/Microbenchmarks/AI/[ai_output.xlsx]ai_output (4)'!$J$83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1-051A-7C4B-8DA7-A6CA2798094A}"/>
                </c:ext>
              </c:extLst>
            </c:dLbl>
            <c:dLbl>
              <c:idx val="82"/>
              <c:tx>
                <c:strRef>
                  <c:f>'/Users/el1goluj/Documents/ZURICH/PROJECTS/UPMEM/upmem-workloads/Microbenchmarks/AI/[ai_output.xlsx]ai_output (4)'!$J$84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{05F8C27C-0AB2-483B-A543-1C665317C3BC}</c15:txfldGUID>
                      <c15:f>'/Users/el1goluj/Documents/ZURICH/PROJECTS/UPMEM/upmem-workloads/Microbenchmarks/AI/[ai_output.xlsx]ai_output (4)'!$J$84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2-051A-7C4B-8DA7-A6CA2798094A}"/>
                </c:ext>
              </c:extLst>
            </c:dLbl>
            <c:dLbl>
              <c:idx val="83"/>
              <c:tx>
                <c:strRef>
                  <c:f>'/Users/el1goluj/Documents/ZURICH/PROJECTS/UPMEM/upmem-workloads/Microbenchmarks/AI/[ai_output.xlsx]ai_output (4)'!$J$85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{5CD6CBD1-4A88-4B6E-A319-B4FFD83321AC}</c15:txfldGUID>
                      <c15:f>'/Users/el1goluj/Documents/ZURICH/PROJECTS/UPMEM/upmem-workloads/Microbenchmarks/AI/[ai_output.xlsx]ai_output (4)'!$J$85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3-051A-7C4B-8DA7-A6CA2798094A}"/>
                </c:ext>
              </c:extLst>
            </c:dLbl>
            <c:dLbl>
              <c:idx val="84"/>
              <c:tx>
                <c:strRef>
                  <c:f>'/Users/el1goluj/Documents/ZURICH/PROJECTS/UPMEM/upmem-workloads/Microbenchmarks/AI/[ai_output.xlsx]ai_output (4)'!$J$86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{2FFC3B08-F063-4F64-BAE3-2E6BE03AA88C}</c15:txfldGUID>
                      <c15:f>'/Users/el1goluj/Documents/ZURICH/PROJECTS/UPMEM/upmem-workloads/Microbenchmarks/AI/[ai_output.xlsx]ai_output (4)'!$J$86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4-051A-7C4B-8DA7-A6CA2798094A}"/>
                </c:ext>
              </c:extLst>
            </c:dLbl>
            <c:dLbl>
              <c:idx val="85"/>
              <c:tx>
                <c:strRef>
                  <c:f>'/Users/el1goluj/Documents/ZURICH/PROJECTS/UPMEM/upmem-workloads/Microbenchmarks/AI/[ai_output.xlsx]ai_output (4)'!$J$87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{183F5CFC-13E4-4391-8438-ABF482406845}</c15:txfldGUID>
                      <c15:f>'/Users/el1goluj/Documents/ZURICH/PROJECTS/UPMEM/upmem-workloads/Microbenchmarks/AI/[ai_output.xlsx]ai_output (4)'!$J$87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5-051A-7C4B-8DA7-A6CA2798094A}"/>
                </c:ext>
              </c:extLst>
            </c:dLbl>
            <c:dLbl>
              <c:idx val="86"/>
              <c:tx>
                <c:strRef>
                  <c:f>'/Users/el1goluj/Documents/ZURICH/PROJECTS/UPMEM/upmem-workloads/Microbenchmarks/AI/[ai_output.xlsx]ai_output (4)'!$J$88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{E26157DA-196E-4552-B683-2115EA9E5272}</c15:txfldGUID>
                      <c15:f>'/Users/el1goluj/Documents/ZURICH/PROJECTS/UPMEM/upmem-workloads/Microbenchmarks/AI/[ai_output.xlsx]ai_output (4)'!$J$88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6-051A-7C4B-8DA7-A6CA2798094A}"/>
                </c:ext>
              </c:extLst>
            </c:dLbl>
            <c:dLbl>
              <c:idx val="87"/>
              <c:tx>
                <c:strRef>
                  <c:f>'/Users/el1goluj/Documents/ZURICH/PROJECTS/UPMEM/upmem-workloads/Microbenchmarks/AI/[ai_output.xlsx]ai_output (4)'!$J$89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{67E7C65D-D476-4FF9-BB4F-E3B33F900ABD}</c15:txfldGUID>
                      <c15:f>'/Users/el1goluj/Documents/ZURICH/PROJECTS/UPMEM/upmem-workloads/Microbenchmarks/AI/[ai_output.xlsx]ai_output (4)'!$J$89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7-051A-7C4B-8DA7-A6CA2798094A}"/>
                </c:ext>
              </c:extLst>
            </c:dLbl>
            <c:dLbl>
              <c:idx val="88"/>
              <c:tx>
                <c:strRef>
                  <c:f>'/Users/el1goluj/Documents/ZURICH/PROJECTS/UPMEM/upmem-workloads/Microbenchmarks/AI/[ai_output.xlsx]ai_output (4)'!$J$90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{D278E8AA-E958-4BD0-8F42-104BB363EC6C}</c15:txfldGUID>
                      <c15:f>'/Users/el1goluj/Documents/ZURICH/PROJECTS/UPMEM/upmem-workloads/Microbenchmarks/AI/[ai_output.xlsx]ai_output (4)'!$J$90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8-051A-7C4B-8DA7-A6CA2798094A}"/>
                </c:ext>
              </c:extLst>
            </c:dLbl>
            <c:dLbl>
              <c:idx val="89"/>
              <c:tx>
                <c:strRef>
                  <c:f>'/Users/el1goluj/Documents/ZURICH/PROJECTS/UPMEM/upmem-workloads/Microbenchmarks/AI/[ai_output.xlsx]ai_output (4)'!$J$91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{BB85C0AD-52EA-46DC-9D00-FE9C9F097FF3}</c15:txfldGUID>
                      <c15:f>'/Users/el1goluj/Documents/ZURICH/PROJECTS/UPMEM/upmem-workloads/Microbenchmarks/AI/[ai_output.xlsx]ai_output (4)'!$J$91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9-051A-7C4B-8DA7-A6CA2798094A}"/>
                </c:ext>
              </c:extLst>
            </c:dLbl>
            <c:dLbl>
              <c:idx val="90"/>
              <c:tx>
                <c:strRef>
                  <c:f>'/Users/el1goluj/Documents/ZURICH/PROJECTS/UPMEM/upmem-workloads/Microbenchmarks/AI/[ai_output.xlsx]ai_output (4)'!$J$92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{FA2DDB55-195A-47DB-AD7B-74AB359EEF29}</c15:txfldGUID>
                      <c15:f>'/Users/el1goluj/Documents/ZURICH/PROJECTS/UPMEM/upmem-workloads/Microbenchmarks/AI/[ai_output.xlsx]ai_output (4)'!$J$92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A-051A-7C4B-8DA7-A6CA2798094A}"/>
                </c:ext>
              </c:extLst>
            </c:dLbl>
            <c:dLbl>
              <c:idx val="91"/>
              <c:tx>
                <c:strRef>
                  <c:f>'/Users/el1goluj/Documents/ZURICH/PROJECTS/UPMEM/upmem-workloads/Microbenchmarks/AI/[ai_output.xlsx]ai_output (4)'!$J$93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{CAF5CB59-9AAD-4D43-B98C-8D0E6E178EAB}</c15:txfldGUID>
                      <c15:f>'/Users/el1goluj/Documents/ZURICH/PROJECTS/UPMEM/upmem-workloads/Microbenchmarks/AI/[ai_output.xlsx]ai_output (4)'!$J$93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B-051A-7C4B-8DA7-A6CA2798094A}"/>
                </c:ext>
              </c:extLst>
            </c:dLbl>
            <c:dLbl>
              <c:idx val="92"/>
              <c:tx>
                <c:strRef>
                  <c:f>'/Users/el1goluj/Documents/ZURICH/PROJECTS/UPMEM/upmem-workloads/Microbenchmarks/AI/[ai_output.xlsx]ai_output (4)'!$J$94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{F337E844-B2A6-4826-9D58-EBC62268BA6D}</c15:txfldGUID>
                      <c15:f>'/Users/el1goluj/Documents/ZURICH/PROJECTS/UPMEM/upmem-workloads/Microbenchmarks/AI/[ai_output.xlsx]ai_output (4)'!$J$94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C-051A-7C4B-8DA7-A6CA2798094A}"/>
                </c:ext>
              </c:extLst>
            </c:dLbl>
            <c:dLbl>
              <c:idx val="93"/>
              <c:tx>
                <c:strRef>
                  <c:f>'/Users/el1goluj/Documents/ZURICH/PROJECTS/UPMEM/upmem-workloads/Microbenchmarks/AI/[ai_output.xlsx]ai_output (4)'!$J$95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{521837CA-C496-4999-B83E-1DF0F15CA329}</c15:txfldGUID>
                      <c15:f>'/Users/el1goluj/Documents/ZURICH/PROJECTS/UPMEM/upmem-workloads/Microbenchmarks/AI/[ai_output.xlsx]ai_output (4)'!$J$95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D-051A-7C4B-8DA7-A6CA2798094A}"/>
                </c:ext>
              </c:extLst>
            </c:dLbl>
            <c:dLbl>
              <c:idx val="94"/>
              <c:tx>
                <c:strRef>
                  <c:f>'/Users/el1goluj/Documents/ZURICH/PROJECTS/UPMEM/upmem-workloads/Microbenchmarks/AI/[ai_output.xlsx]ai_output (4)'!$J$96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{8B7E92C8-14FF-4FBB-8B2E-3F1C6DA4269D}</c15:txfldGUID>
                      <c15:f>'/Users/el1goluj/Documents/ZURICH/PROJECTS/UPMEM/upmem-workloads/Microbenchmarks/AI/[ai_output.xlsx]ai_output (4)'!$J$96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E-051A-7C4B-8DA7-A6CA2798094A}"/>
                </c:ext>
              </c:extLst>
            </c:dLbl>
            <c:dLbl>
              <c:idx val="95"/>
              <c:tx>
                <c:strRef>
                  <c:f>'/Users/el1goluj/Documents/ZURICH/PROJECTS/UPMEM/upmem-workloads/Microbenchmarks/AI/[ai_output.xlsx]ai_output (4)'!$J$97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{84F83B98-6AE3-43E9-8200-91182D05B7F6}</c15:txfldGUID>
                      <c15:f>'/Users/el1goluj/Documents/ZURICH/PROJECTS/UPMEM/upmem-workloads/Microbenchmarks/AI/[ai_output.xlsx]ai_output (4)'!$J$97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F-051A-7C4B-8DA7-A6CA2798094A}"/>
                </c:ext>
              </c:extLst>
            </c:dLbl>
            <c:dLbl>
              <c:idx val="96"/>
              <c:tx>
                <c:strRef>
                  <c:f>'/Users/el1goluj/Documents/ZURICH/PROJECTS/UPMEM/upmem-workloads/Microbenchmarks/AI/[ai_output.xlsx]ai_output (4)'!$J$98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{364D0B9E-49D3-418F-B3AE-A078E03341CD}</c15:txfldGUID>
                      <c15:f>'/Users/el1goluj/Documents/ZURICH/PROJECTS/UPMEM/upmem-workloads/Microbenchmarks/AI/[ai_output.xlsx]ai_output (4)'!$J$98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0-051A-7C4B-8DA7-A6CA2798094A}"/>
                </c:ext>
              </c:extLst>
            </c:dLbl>
            <c:dLbl>
              <c:idx val="97"/>
              <c:tx>
                <c:strRef>
                  <c:f>'/Users/el1goluj/Documents/ZURICH/PROJECTS/UPMEM/upmem-workloads/Microbenchmarks/AI/[ai_output.xlsx]ai_output (4)'!$J$99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{CA85CA97-B883-4B7A-A0E7-E8233BBB7B9E}</c15:txfldGUID>
                      <c15:f>'/Users/el1goluj/Documents/ZURICH/PROJECTS/UPMEM/upmem-workloads/Microbenchmarks/AI/[ai_output.xlsx]ai_output (4)'!$J$99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1-051A-7C4B-8DA7-A6CA2798094A}"/>
                </c:ext>
              </c:extLst>
            </c:dLbl>
            <c:dLbl>
              <c:idx val="98"/>
              <c:tx>
                <c:strRef>
                  <c:f>'/Users/el1goluj/Documents/ZURICH/PROJECTS/UPMEM/upmem-workloads/Microbenchmarks/AI/[ai_output.xlsx]ai_output (4)'!$J$100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{110A2A11-B8AB-494D-8867-2DD0EC714D85}</c15:txfldGUID>
                      <c15:f>'/Users/el1goluj/Documents/ZURICH/PROJECTS/UPMEM/upmem-workloads/Microbenchmarks/AI/[ai_output.xlsx]ai_output (4)'!$J$100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2-051A-7C4B-8DA7-A6CA2798094A}"/>
                </c:ext>
              </c:extLst>
            </c:dLbl>
            <c:dLbl>
              <c:idx val="99"/>
              <c:tx>
                <c:strRef>
                  <c:f>'/Users/el1goluj/Documents/ZURICH/PROJECTS/UPMEM/upmem-workloads/Microbenchmarks/AI/[ai_output.xlsx]ai_output (4)'!$J$101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{B6E2A607-77B6-4B43-967D-ADE83FAE4D9E}</c15:txfldGUID>
                      <c15:f>'/Users/el1goluj/Documents/ZURICH/PROJECTS/UPMEM/upmem-workloads/Microbenchmarks/AI/[ai_output.xlsx]ai_output (4)'!$J$101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3-051A-7C4B-8DA7-A6CA2798094A}"/>
                </c:ext>
              </c:extLst>
            </c:dLbl>
            <c:dLbl>
              <c:idx val="100"/>
              <c:tx>
                <c:strRef>
                  <c:f>'/Users/el1goluj/Documents/ZURICH/PROJECTS/UPMEM/upmem-workloads/Microbenchmarks/AI/[ai_output.xlsx]ai_output (4)'!$J$102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{393BF22A-4035-4FF7-89BC-CF9694DA400E}</c15:txfldGUID>
                      <c15:f>'/Users/el1goluj/Documents/ZURICH/PROJECTS/UPMEM/upmem-workloads/Microbenchmarks/AI/[ai_output.xlsx]ai_output (4)'!$J$102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4-051A-7C4B-8DA7-A6CA2798094A}"/>
                </c:ext>
              </c:extLst>
            </c:dLbl>
            <c:dLbl>
              <c:idx val="101"/>
              <c:tx>
                <c:strRef>
                  <c:f>'/Users/el1goluj/Documents/ZURICH/PROJECTS/UPMEM/upmem-workloads/Microbenchmarks/AI/[ai_output.xlsx]ai_output (4)'!$J$103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{F75344E6-7972-44B6-B698-0579C06EAC3C}</c15:txfldGUID>
                      <c15:f>'/Users/el1goluj/Documents/ZURICH/PROJECTS/UPMEM/upmem-workloads/Microbenchmarks/AI/[ai_output.xlsx]ai_output (4)'!$J$103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5-051A-7C4B-8DA7-A6CA2798094A}"/>
                </c:ext>
              </c:extLst>
            </c:dLbl>
            <c:dLbl>
              <c:idx val="102"/>
              <c:tx>
                <c:strRef>
                  <c:f>'/Users/el1goluj/Documents/ZURICH/PROJECTS/UPMEM/upmem-workloads/Microbenchmarks/AI/[ai_output.xlsx]ai_output (4)'!$J$104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{CC825205-D60B-4919-A8E5-5ADDFC30BA37}</c15:txfldGUID>
                      <c15:f>'/Users/el1goluj/Documents/ZURICH/PROJECTS/UPMEM/upmem-workloads/Microbenchmarks/AI/[ai_output.xlsx]ai_output (4)'!$J$104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6-051A-7C4B-8DA7-A6CA2798094A}"/>
                </c:ext>
              </c:extLst>
            </c:dLbl>
            <c:dLbl>
              <c:idx val="103"/>
              <c:tx>
                <c:strRef>
                  <c:f>'/Users/el1goluj/Documents/ZURICH/PROJECTS/UPMEM/upmem-workloads/Microbenchmarks/AI/[ai_output.xlsx]ai_output (4)'!$J$105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{6E3DEF5C-C103-4437-B5F4-4853EC68F3B7}</c15:txfldGUID>
                      <c15:f>'/Users/el1goluj/Documents/ZURICH/PROJECTS/UPMEM/upmem-workloads/Microbenchmarks/AI/[ai_output.xlsx]ai_output (4)'!$J$105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7-051A-7C4B-8DA7-A6CA2798094A}"/>
                </c:ext>
              </c:extLst>
            </c:dLbl>
            <c:dLbl>
              <c:idx val="104"/>
              <c:tx>
                <c:strRef>
                  <c:f>'/Users/el1goluj/Documents/ZURICH/PROJECTS/UPMEM/upmem-workloads/Microbenchmarks/AI/[ai_output.xlsx]ai_output (4)'!$J$106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{9B5864B4-03F7-4D47-9029-F98D45406C8A}</c15:txfldGUID>
                      <c15:f>'/Users/el1goluj/Documents/ZURICH/PROJECTS/UPMEM/upmem-workloads/Microbenchmarks/AI/[ai_output.xlsx]ai_output (4)'!$J$106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8-051A-7C4B-8DA7-A6CA2798094A}"/>
                </c:ext>
              </c:extLst>
            </c:dLbl>
            <c:dLbl>
              <c:idx val="105"/>
              <c:tx>
                <c:strRef>
                  <c:f>'/Users/el1goluj/Documents/ZURICH/PROJECTS/UPMEM/upmem-workloads/Microbenchmarks/AI/[ai_output.xlsx]ai_output (4)'!$J$107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{2A2158B5-E239-4D44-80D2-BDB8AEB275CF}</c15:txfldGUID>
                      <c15:f>'/Users/el1goluj/Documents/ZURICH/PROJECTS/UPMEM/upmem-workloads/Microbenchmarks/AI/[ai_output.xlsx]ai_output (4)'!$J$107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9-051A-7C4B-8DA7-A6CA2798094A}"/>
                </c:ext>
              </c:extLst>
            </c:dLbl>
            <c:dLbl>
              <c:idx val="106"/>
              <c:tx>
                <c:strRef>
                  <c:f>'/Users/el1goluj/Documents/ZURICH/PROJECTS/UPMEM/upmem-workloads/Microbenchmarks/AI/[ai_output.xlsx]ai_output (4)'!$J$108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{B03401EF-5091-4702-BCB5-5F05C76E8CD7}</c15:txfldGUID>
                      <c15:f>'/Users/el1goluj/Documents/ZURICH/PROJECTS/UPMEM/upmem-workloads/Microbenchmarks/AI/[ai_output.xlsx]ai_output (4)'!$J$108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A-051A-7C4B-8DA7-A6CA2798094A}"/>
                </c:ext>
              </c:extLst>
            </c:dLbl>
            <c:dLbl>
              <c:idx val="107"/>
              <c:tx>
                <c:strRef>
                  <c:f>'/Users/el1goluj/Documents/ZURICH/PROJECTS/UPMEM/upmem-workloads/Microbenchmarks/AI/[ai_output.xlsx]ai_output (4)'!$J$109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{B32695B2-E2B4-41FA-BF38-EEA18DD38138}</c15:txfldGUID>
                      <c15:f>'/Users/el1goluj/Documents/ZURICH/PROJECTS/UPMEM/upmem-workloads/Microbenchmarks/AI/[ai_output.xlsx]ai_output (4)'!$J$109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B-051A-7C4B-8DA7-A6CA2798094A}"/>
                </c:ext>
              </c:extLst>
            </c:dLbl>
            <c:dLbl>
              <c:idx val="108"/>
              <c:tx>
                <c:strRef>
                  <c:f>'/Users/el1goluj/Documents/ZURICH/PROJECTS/UPMEM/upmem-workloads/Microbenchmarks/AI/[ai_output.xlsx]ai_output (4)'!$J$110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{484C3695-D722-4B97-8DB8-83B673E5C01E}</c15:txfldGUID>
                      <c15:f>'/Users/el1goluj/Documents/ZURICH/PROJECTS/UPMEM/upmem-workloads/Microbenchmarks/AI/[ai_output.xlsx]ai_output (4)'!$J$110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C-051A-7C4B-8DA7-A6CA2798094A}"/>
                </c:ext>
              </c:extLst>
            </c:dLbl>
            <c:dLbl>
              <c:idx val="109"/>
              <c:tx>
                <c:strRef>
                  <c:f>'/Users/el1goluj/Documents/ZURICH/PROJECTS/UPMEM/upmem-workloads/Microbenchmarks/AI/[ai_output.xlsx]ai_output (4)'!$J$111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{8633BC45-D371-4095-96E1-E177A22BA720}</c15:txfldGUID>
                      <c15:f>'/Users/el1goluj/Documents/ZURICH/PROJECTS/UPMEM/upmem-workloads/Microbenchmarks/AI/[ai_output.xlsx]ai_output (4)'!$J$111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D-051A-7C4B-8DA7-A6CA2798094A}"/>
                </c:ext>
              </c:extLst>
            </c:dLbl>
            <c:dLbl>
              <c:idx val="110"/>
              <c:tx>
                <c:strRef>
                  <c:f>'/Users/el1goluj/Documents/ZURICH/PROJECTS/UPMEM/upmem-workloads/Microbenchmarks/AI/[ai_output.xlsx]ai_output (4)'!$J$112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{89E56B13-F773-4B23-9F8D-DD58AC86BA75}</c15:txfldGUID>
                      <c15:f>'/Users/el1goluj/Documents/ZURICH/PROJECTS/UPMEM/upmem-workloads/Microbenchmarks/AI/[ai_output.xlsx]ai_output (4)'!$J$112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E-051A-7C4B-8DA7-A6CA2798094A}"/>
                </c:ext>
              </c:extLst>
            </c:dLbl>
            <c:dLbl>
              <c:idx val="111"/>
              <c:tx>
                <c:strRef>
                  <c:f>'/Users/el1goluj/Documents/ZURICH/PROJECTS/UPMEM/upmem-workloads/Microbenchmarks/AI/[ai_output.xlsx]ai_output (4)'!$J$113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{EA9FD9EA-054C-4CE6-A389-D91F967D30AE}</c15:txfldGUID>
                      <c15:f>'/Users/el1goluj/Documents/ZURICH/PROJECTS/UPMEM/upmem-workloads/Microbenchmarks/AI/[ai_output.xlsx]ai_output (4)'!$J$113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F-051A-7C4B-8DA7-A6CA2798094A}"/>
                </c:ext>
              </c:extLst>
            </c:dLbl>
            <c:dLbl>
              <c:idx val="112"/>
              <c:tx>
                <c:strRef>
                  <c:f>'/Users/el1goluj/Documents/ZURICH/PROJECTS/UPMEM/upmem-workloads/Microbenchmarks/AI/[ai_output.xlsx]ai_output (4)'!$J$114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{AE0C0CB5-1504-4AD9-8E76-4E6988B3D6F4}</c15:txfldGUID>
                      <c15:f>'/Users/el1goluj/Documents/ZURICH/PROJECTS/UPMEM/upmem-workloads/Microbenchmarks/AI/[ai_output.xlsx]ai_output (4)'!$J$114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0-051A-7C4B-8DA7-A6CA2798094A}"/>
                </c:ext>
              </c:extLst>
            </c:dLbl>
            <c:dLbl>
              <c:idx val="113"/>
              <c:tx>
                <c:strRef>
                  <c:f>'/Users/el1goluj/Documents/ZURICH/PROJECTS/UPMEM/upmem-workloads/Microbenchmarks/AI/[ai_output.xlsx]ai_output (4)'!$J$115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{3616FBD5-B81F-469E-8C49-B683F594A691}</c15:txfldGUID>
                      <c15:f>'/Users/el1goluj/Documents/ZURICH/PROJECTS/UPMEM/upmem-workloads/Microbenchmarks/AI/[ai_output.xlsx]ai_output (4)'!$J$115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1-051A-7C4B-8DA7-A6CA2798094A}"/>
                </c:ext>
              </c:extLst>
            </c:dLbl>
            <c:dLbl>
              <c:idx val="114"/>
              <c:tx>
                <c:strRef>
                  <c:f>'/Users/el1goluj/Documents/ZURICH/PROJECTS/UPMEM/upmem-workloads/Microbenchmarks/AI/[ai_output.xlsx]ai_output (4)'!$J$116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{FBAB6906-EA54-4A31-8450-84D5D13EA664}</c15:txfldGUID>
                      <c15:f>'/Users/el1goluj/Documents/ZURICH/PROJECTS/UPMEM/upmem-workloads/Microbenchmarks/AI/[ai_output.xlsx]ai_output (4)'!$J$116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2-051A-7C4B-8DA7-A6CA2798094A}"/>
                </c:ext>
              </c:extLst>
            </c:dLbl>
            <c:dLbl>
              <c:idx val="115"/>
              <c:tx>
                <c:strRef>
                  <c:f>'/Users/el1goluj/Documents/ZURICH/PROJECTS/UPMEM/upmem-workloads/Microbenchmarks/AI/[ai_output.xlsx]ai_output (4)'!$J$117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{87B9700C-7BF3-4A2C-8DC5-738FDEFA285B}</c15:txfldGUID>
                      <c15:f>'/Users/el1goluj/Documents/ZURICH/PROJECTS/UPMEM/upmem-workloads/Microbenchmarks/AI/[ai_output.xlsx]ai_output (4)'!$J$117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3-051A-7C4B-8DA7-A6CA2798094A}"/>
                </c:ext>
              </c:extLst>
            </c:dLbl>
            <c:dLbl>
              <c:idx val="116"/>
              <c:tx>
                <c:strRef>
                  <c:f>'/Users/el1goluj/Documents/ZURICH/PROJECTS/UPMEM/upmem-workloads/Microbenchmarks/AI/[ai_output.xlsx]ai_output (4)'!$J$118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{77D2ED32-5CB3-429D-8168-7C0EB1678037}</c15:txfldGUID>
                      <c15:f>'/Users/el1goluj/Documents/ZURICH/PROJECTS/UPMEM/upmem-workloads/Microbenchmarks/AI/[ai_output.xlsx]ai_output (4)'!$J$118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4-051A-7C4B-8DA7-A6CA2798094A}"/>
                </c:ext>
              </c:extLst>
            </c:dLbl>
            <c:dLbl>
              <c:idx val="117"/>
              <c:tx>
                <c:strRef>
                  <c:f>'/Users/el1goluj/Documents/ZURICH/PROJECTS/UPMEM/upmem-workloads/Microbenchmarks/AI/[ai_output.xlsx]ai_output (4)'!$J$119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{D2DA3843-2AEA-4D30-9E85-CF54FE864FBE}</c15:txfldGUID>
                      <c15:f>'/Users/el1goluj/Documents/ZURICH/PROJECTS/UPMEM/upmem-workloads/Microbenchmarks/AI/[ai_output.xlsx]ai_output (4)'!$J$119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5-051A-7C4B-8DA7-A6CA2798094A}"/>
                </c:ext>
              </c:extLst>
            </c:dLbl>
            <c:dLbl>
              <c:idx val="118"/>
              <c:tx>
                <c:strRef>
                  <c:f>'/Users/el1goluj/Documents/ZURICH/PROJECTS/UPMEM/upmem-workloads/Microbenchmarks/AI/[ai_output.xlsx]ai_output (4)'!$J$120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{B6C921D1-980E-4D86-9E09-3355D6E1B0D5}</c15:txfldGUID>
                      <c15:f>'/Users/el1goluj/Documents/ZURICH/PROJECTS/UPMEM/upmem-workloads/Microbenchmarks/AI/[ai_output.xlsx]ai_output (4)'!$J$120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6-051A-7C4B-8DA7-A6CA2798094A}"/>
                </c:ext>
              </c:extLst>
            </c:dLbl>
            <c:dLbl>
              <c:idx val="119"/>
              <c:tx>
                <c:strRef>
                  <c:f>'/Users/el1goluj/Documents/ZURICH/PROJECTS/UPMEM/upmem-workloads/Microbenchmarks/AI/[ai_output.xlsx]ai_output (4)'!$J$121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{A9818B57-E022-4BD7-A0E4-EAA7622DB591}</c15:txfldGUID>
                      <c15:f>'/Users/el1goluj/Documents/ZURICH/PROJECTS/UPMEM/upmem-workloads/Microbenchmarks/AI/[ai_output.xlsx]ai_output (4)'!$J$121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7-051A-7C4B-8DA7-A6CA2798094A}"/>
                </c:ext>
              </c:extLst>
            </c:dLbl>
            <c:dLbl>
              <c:idx val="120"/>
              <c:tx>
                <c:strRef>
                  <c:f>'/Users/el1goluj/Documents/ZURICH/PROJECTS/UPMEM/upmem-workloads/Microbenchmarks/AI/[ai_output.xlsx]ai_output (4)'!$J$122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{94DD09A4-A26C-4AEA-8714-9BAD13BB721D}</c15:txfldGUID>
                      <c15:f>'/Users/el1goluj/Documents/ZURICH/PROJECTS/UPMEM/upmem-workloads/Microbenchmarks/AI/[ai_output.xlsx]ai_output (4)'!$J$122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8-051A-7C4B-8DA7-A6CA2798094A}"/>
                </c:ext>
              </c:extLst>
            </c:dLbl>
            <c:dLbl>
              <c:idx val="121"/>
              <c:tx>
                <c:strRef>
                  <c:f>'/Users/el1goluj/Documents/ZURICH/PROJECTS/UPMEM/upmem-workloads/Microbenchmarks/AI/[ai_output.xlsx]ai_output (4)'!$J$123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{0F510AC1-51BD-4678-9810-73C49DC36230}</c15:txfldGUID>
                      <c15:f>'/Users/el1goluj/Documents/ZURICH/PROJECTS/UPMEM/upmem-workloads/Microbenchmarks/AI/[ai_output.xlsx]ai_output (4)'!$J$123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9-051A-7C4B-8DA7-A6CA2798094A}"/>
                </c:ext>
              </c:extLst>
            </c:dLbl>
            <c:dLbl>
              <c:idx val="122"/>
              <c:tx>
                <c:strRef>
                  <c:f>'/Users/el1goluj/Documents/ZURICH/PROJECTS/UPMEM/upmem-workloads/Microbenchmarks/AI/[ai_output.xlsx]ai_output (4)'!$J$124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{7588E73E-38C6-470F-917F-4A2094A33D59}</c15:txfldGUID>
                      <c15:f>'/Users/el1goluj/Documents/ZURICH/PROJECTS/UPMEM/upmem-workloads/Microbenchmarks/AI/[ai_output.xlsx]ai_output (4)'!$J$124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A-051A-7C4B-8DA7-A6CA2798094A}"/>
                </c:ext>
              </c:extLst>
            </c:dLbl>
            <c:dLbl>
              <c:idx val="123"/>
              <c:tx>
                <c:strRef>
                  <c:f>'/Users/el1goluj/Documents/ZURICH/PROJECTS/UPMEM/upmem-workloads/Microbenchmarks/AI/[ai_output.xlsx]ai_output (4)'!$J$125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{6D3E1FDC-C8CF-4003-B7BA-E0A75C6663DE}</c15:txfldGUID>
                      <c15:f>'/Users/el1goluj/Documents/ZURICH/PROJECTS/UPMEM/upmem-workloads/Microbenchmarks/AI/[ai_output.xlsx]ai_output (4)'!$J$125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B-051A-7C4B-8DA7-A6CA2798094A}"/>
                </c:ext>
              </c:extLst>
            </c:dLbl>
            <c:dLbl>
              <c:idx val="124"/>
              <c:tx>
                <c:strRef>
                  <c:f>'/Users/el1goluj/Documents/ZURICH/PROJECTS/UPMEM/upmem-workloads/Microbenchmarks/AI/[ai_output.xlsx]ai_output (4)'!$J$126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{CC8885DC-9B32-4DD1-85D3-9A85AD0FE190}</c15:txfldGUID>
                      <c15:f>'/Users/el1goluj/Documents/ZURICH/PROJECTS/UPMEM/upmem-workloads/Microbenchmarks/AI/[ai_output.xlsx]ai_output (4)'!$J$126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C-051A-7C4B-8DA7-A6CA2798094A}"/>
                </c:ext>
              </c:extLst>
            </c:dLbl>
            <c:dLbl>
              <c:idx val="125"/>
              <c:tx>
                <c:strRef>
                  <c:f>'/Users/el1goluj/Documents/ZURICH/PROJECTS/UPMEM/upmem-workloads/Microbenchmarks/AI/[ai_output.xlsx]ai_output (4)'!$J$127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{3C298386-6AC7-4064-844F-FD7CFB5C3348}</c15:txfldGUID>
                      <c15:f>'/Users/el1goluj/Documents/ZURICH/PROJECTS/UPMEM/upmem-workloads/Microbenchmarks/AI/[ai_output.xlsx]ai_output (4)'!$J$127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D-051A-7C4B-8DA7-A6CA2798094A}"/>
                </c:ext>
              </c:extLst>
            </c:dLbl>
            <c:dLbl>
              <c:idx val="126"/>
              <c:tx>
                <c:strRef>
                  <c:f>'/Users/el1goluj/Documents/ZURICH/PROJECTS/UPMEM/upmem-workloads/Microbenchmarks/AI/[ai_output.xlsx]ai_output (4)'!$J$128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{40CD2319-5549-4683-9727-D085FB8358A8}</c15:txfldGUID>
                      <c15:f>'/Users/el1goluj/Documents/ZURICH/PROJECTS/UPMEM/upmem-workloads/Microbenchmarks/AI/[ai_output.xlsx]ai_output (4)'!$J$128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E-051A-7C4B-8DA7-A6CA2798094A}"/>
                </c:ext>
              </c:extLst>
            </c:dLbl>
            <c:dLbl>
              <c:idx val="127"/>
              <c:tx>
                <c:strRef>
                  <c:f>'/Users/el1goluj/Documents/ZURICH/PROJECTS/UPMEM/upmem-workloads/Microbenchmarks/AI/[ai_output.xlsx]ai_output (4)'!$J$129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{2DC4F10A-41CF-4EAA-A85A-ED51ED5D01E9}</c15:txfldGUID>
                      <c15:f>'/Users/el1goluj/Documents/ZURICH/PROJECTS/UPMEM/upmem-workloads/Microbenchmarks/AI/[ai_output.xlsx]ai_output (4)'!$J$129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F-051A-7C4B-8DA7-A6CA2798094A}"/>
                </c:ext>
              </c:extLst>
            </c:dLbl>
            <c:dLbl>
              <c:idx val="128"/>
              <c:tx>
                <c:strRef>
                  <c:f>'/Users/el1goluj/Documents/ZURICH/PROJECTS/UPMEM/upmem-workloads/Microbenchmarks/AI/[ai_output.xlsx]ai_output (4)'!$J$130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{D90CE2B4-B6D3-48B3-9EB1-1C513961D17B}</c15:txfldGUID>
                      <c15:f>'/Users/el1goluj/Documents/ZURICH/PROJECTS/UPMEM/upmem-workloads/Microbenchmarks/AI/[ai_output.xlsx]ai_output (4)'!$J$130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0-051A-7C4B-8DA7-A6CA2798094A}"/>
                </c:ext>
              </c:extLst>
            </c:dLbl>
            <c:dLbl>
              <c:idx val="129"/>
              <c:tx>
                <c:strRef>
                  <c:f>'/Users/el1goluj/Documents/ZURICH/PROJECTS/UPMEM/upmem-workloads/Microbenchmarks/AI/[ai_output.xlsx]ai_output (4)'!$J$131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{3A7BCDEA-6E00-48BF-9577-B6462B470731}</c15:txfldGUID>
                      <c15:f>'/Users/el1goluj/Documents/ZURICH/PROJECTS/UPMEM/upmem-workloads/Microbenchmarks/AI/[ai_output.xlsx]ai_output (4)'!$J$131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1-051A-7C4B-8DA7-A6CA2798094A}"/>
                </c:ext>
              </c:extLst>
            </c:dLbl>
            <c:dLbl>
              <c:idx val="130"/>
              <c:tx>
                <c:strRef>
                  <c:f>'/Users/el1goluj/Documents/ZURICH/PROJECTS/UPMEM/upmem-workloads/Microbenchmarks/AI/[ai_output.xlsx]ai_output (4)'!$J$132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{889ADC78-5472-484B-8613-51C6A93DDA9E}</c15:txfldGUID>
                      <c15:f>'/Users/el1goluj/Documents/ZURICH/PROJECTS/UPMEM/upmem-workloads/Microbenchmarks/AI/[ai_output.xlsx]ai_output (4)'!$J$132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2-051A-7C4B-8DA7-A6CA2798094A}"/>
                </c:ext>
              </c:extLst>
            </c:dLbl>
            <c:dLbl>
              <c:idx val="131"/>
              <c:tx>
                <c:strRef>
                  <c:f>'/Users/el1goluj/Documents/ZURICH/PROJECTS/UPMEM/upmem-workloads/Microbenchmarks/AI/[ai_output.xlsx]ai_output (4)'!$J$133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{CFCC15A6-CBC9-403B-BD59-38E6F962EF0D}</c15:txfldGUID>
                      <c15:f>'/Users/el1goluj/Documents/ZURICH/PROJECTS/UPMEM/upmem-workloads/Microbenchmarks/AI/[ai_output.xlsx]ai_output (4)'!$J$133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3-051A-7C4B-8DA7-A6CA2798094A}"/>
                </c:ext>
              </c:extLst>
            </c:dLbl>
            <c:dLbl>
              <c:idx val="132"/>
              <c:tx>
                <c:strRef>
                  <c:f>'/Users/el1goluj/Documents/ZURICH/PROJECTS/UPMEM/upmem-workloads/Microbenchmarks/AI/[ai_output.xlsx]ai_output (4)'!$J$134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{7C53C477-8085-4429-A687-659EC7296A23}</c15:txfldGUID>
                      <c15:f>'/Users/el1goluj/Documents/ZURICH/PROJECTS/UPMEM/upmem-workloads/Microbenchmarks/AI/[ai_output.xlsx]ai_output (4)'!$J$134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4-051A-7C4B-8DA7-A6CA2798094A}"/>
                </c:ext>
              </c:extLst>
            </c:dLbl>
            <c:dLbl>
              <c:idx val="133"/>
              <c:tx>
                <c:strRef>
                  <c:f>'/Users/el1goluj/Documents/ZURICH/PROJECTS/UPMEM/upmem-workloads/Microbenchmarks/AI/[ai_output.xlsx]ai_output (4)'!$J$135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{34843446-A5A7-4F78-8B40-AD4869222BA3}</c15:txfldGUID>
                      <c15:f>'/Users/el1goluj/Documents/ZURICH/PROJECTS/UPMEM/upmem-workloads/Microbenchmarks/AI/[ai_output.xlsx]ai_output (4)'!$J$135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5-051A-7C4B-8DA7-A6CA2798094A}"/>
                </c:ext>
              </c:extLst>
            </c:dLbl>
            <c:dLbl>
              <c:idx val="134"/>
              <c:tx>
                <c:strRef>
                  <c:f>'/Users/el1goluj/Documents/ZURICH/PROJECTS/UPMEM/upmem-workloads/Microbenchmarks/AI/[ai_output.xlsx]ai_output (4)'!$J$136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{F2522549-E4BD-4616-B366-1D657EDE37E5}</c15:txfldGUID>
                      <c15:f>'/Users/el1goluj/Documents/ZURICH/PROJECTS/UPMEM/upmem-workloads/Microbenchmarks/AI/[ai_output.xlsx]ai_output (4)'!$J$136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6-051A-7C4B-8DA7-A6CA2798094A}"/>
                </c:ext>
              </c:extLst>
            </c:dLbl>
            <c:dLbl>
              <c:idx val="135"/>
              <c:tx>
                <c:strRef>
                  <c:f>'/Users/el1goluj/Documents/ZURICH/PROJECTS/UPMEM/upmem-workloads/Microbenchmarks/AI/[ai_output.xlsx]ai_output (4)'!$J$137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{D401601C-C02F-4271-8FCD-0FCA236F5C8A}</c15:txfldGUID>
                      <c15:f>'/Users/el1goluj/Documents/ZURICH/PROJECTS/UPMEM/upmem-workloads/Microbenchmarks/AI/[ai_output.xlsx]ai_output (4)'!$J$137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7-051A-7C4B-8DA7-A6CA2798094A}"/>
                </c:ext>
              </c:extLst>
            </c:dLbl>
            <c:dLbl>
              <c:idx val="136"/>
              <c:tx>
                <c:strRef>
                  <c:f>'/Users/el1goluj/Documents/ZURICH/PROJECTS/UPMEM/upmem-workloads/Microbenchmarks/AI/[ai_output.xlsx]ai_output (4)'!$J$138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{215EDE17-43EA-47FA-A8C1-624C761D50AE}</c15:txfldGUID>
                      <c15:f>'/Users/el1goluj/Documents/ZURICH/PROJECTS/UPMEM/upmem-workloads/Microbenchmarks/AI/[ai_output.xlsx]ai_output (4)'!$J$138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8-051A-7C4B-8DA7-A6CA2798094A}"/>
                </c:ext>
              </c:extLst>
            </c:dLbl>
            <c:dLbl>
              <c:idx val="137"/>
              <c:tx>
                <c:strRef>
                  <c:f>'/Users/el1goluj/Documents/ZURICH/PROJECTS/UPMEM/upmem-workloads/Microbenchmarks/AI/[ai_output.xlsx]ai_output (4)'!$J$139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{FC699F48-A85F-4558-A22F-3492A4BA8DD3}</c15:txfldGUID>
                      <c15:f>'/Users/el1goluj/Documents/ZURICH/PROJECTS/UPMEM/upmem-workloads/Microbenchmarks/AI/[ai_output.xlsx]ai_output (4)'!$J$139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9-051A-7C4B-8DA7-A6CA2798094A}"/>
                </c:ext>
              </c:extLst>
            </c:dLbl>
            <c:dLbl>
              <c:idx val="138"/>
              <c:tx>
                <c:strRef>
                  <c:f>'/Users/el1goluj/Documents/ZURICH/PROJECTS/UPMEM/upmem-workloads/Microbenchmarks/AI/[ai_output.xlsx]ai_output (4)'!$J$140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{3A0A1861-719A-4BC6-81A1-1B32387E3351}</c15:txfldGUID>
                      <c15:f>'/Users/el1goluj/Documents/ZURICH/PROJECTS/UPMEM/upmem-workloads/Microbenchmarks/AI/[ai_output.xlsx]ai_output (4)'!$J$140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A-051A-7C4B-8DA7-A6CA2798094A}"/>
                </c:ext>
              </c:extLst>
            </c:dLbl>
            <c:dLbl>
              <c:idx val="139"/>
              <c:tx>
                <c:strRef>
                  <c:f>'/Users/el1goluj/Documents/ZURICH/PROJECTS/UPMEM/upmem-workloads/Microbenchmarks/AI/[ai_output.xlsx]ai_output (4)'!$J$141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{568267A4-209F-4183-AED0-E7458CAAA65E}</c15:txfldGUID>
                      <c15:f>'/Users/el1goluj/Documents/ZURICH/PROJECTS/UPMEM/upmem-workloads/Microbenchmarks/AI/[ai_output.xlsx]ai_output (4)'!$J$141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B-051A-7C4B-8DA7-A6CA2798094A}"/>
                </c:ext>
              </c:extLst>
            </c:dLbl>
            <c:dLbl>
              <c:idx val="140"/>
              <c:tx>
                <c:strRef>
                  <c:f>'/Users/el1goluj/Documents/ZURICH/PROJECTS/UPMEM/upmem-workloads/Microbenchmarks/AI/[ai_output.xlsx]ai_output (4)'!$J$142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{CA56A71B-680D-4507-8D0F-CAF965F6E9F3}</c15:txfldGUID>
                      <c15:f>'/Users/el1goluj/Documents/ZURICH/PROJECTS/UPMEM/upmem-workloads/Microbenchmarks/AI/[ai_output.xlsx]ai_output (4)'!$J$142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C-051A-7C4B-8DA7-A6CA2798094A}"/>
                </c:ext>
              </c:extLst>
            </c:dLbl>
            <c:dLbl>
              <c:idx val="141"/>
              <c:tx>
                <c:strRef>
                  <c:f>'/Users/el1goluj/Documents/ZURICH/PROJECTS/UPMEM/upmem-workloads/Microbenchmarks/AI/[ai_output.xlsx]ai_output (4)'!$J$143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{BF062471-379F-486D-8F3A-BE6DB2F14504}</c15:txfldGUID>
                      <c15:f>'/Users/el1goluj/Documents/ZURICH/PROJECTS/UPMEM/upmem-workloads/Microbenchmarks/AI/[ai_output.xlsx]ai_output (4)'!$J$143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D-051A-7C4B-8DA7-A6CA2798094A}"/>
                </c:ext>
              </c:extLst>
            </c:dLbl>
            <c:dLbl>
              <c:idx val="142"/>
              <c:tx>
                <c:strRef>
                  <c:f>'/Users/el1goluj/Documents/ZURICH/PROJECTS/UPMEM/upmem-workloads/Microbenchmarks/AI/[ai_output.xlsx]ai_output (4)'!$J$144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{F1F208BA-CB16-4FB7-A81E-253D1674298F}</c15:txfldGUID>
                      <c15:f>'/Users/el1goluj/Documents/ZURICH/PROJECTS/UPMEM/upmem-workloads/Microbenchmarks/AI/[ai_output.xlsx]ai_output (4)'!$J$144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E-051A-7C4B-8DA7-A6CA2798094A}"/>
                </c:ext>
              </c:extLst>
            </c:dLbl>
            <c:dLbl>
              <c:idx val="143"/>
              <c:tx>
                <c:strRef>
                  <c:f>'/Users/el1goluj/Documents/ZURICH/PROJECTS/UPMEM/upmem-workloads/Microbenchmarks/AI/[ai_output.xlsx]ai_output (4)'!$J$145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{31B12E09-D981-4B5F-B245-C6DD9A27DCE6}</c15:txfldGUID>
                      <c15:f>'/Users/el1goluj/Documents/ZURICH/PROJECTS/UPMEM/upmem-workloads/Microbenchmarks/AI/[ai_output.xlsx]ai_output (4)'!$J$145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F-051A-7C4B-8DA7-A6CA2798094A}"/>
                </c:ext>
              </c:extLst>
            </c:dLbl>
            <c:dLbl>
              <c:idx val="144"/>
              <c:tx>
                <c:strRef>
                  <c:f>'/Users/el1goluj/Documents/ZURICH/PROJECTS/UPMEM/upmem-workloads/Microbenchmarks/AI/[ai_output.xlsx]ai_output (4)'!$J$146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{776238EC-DAEC-47B5-86E1-FAE32562DDB9}</c15:txfldGUID>
                      <c15:f>'/Users/el1goluj/Documents/ZURICH/PROJECTS/UPMEM/upmem-workloads/Microbenchmarks/AI/[ai_output.xlsx]ai_output (4)'!$J$146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0-051A-7C4B-8DA7-A6CA2798094A}"/>
                </c:ext>
              </c:extLst>
            </c:dLbl>
            <c:dLbl>
              <c:idx val="145"/>
              <c:tx>
                <c:strRef>
                  <c:f>'/Users/el1goluj/Documents/ZURICH/PROJECTS/UPMEM/upmem-workloads/Microbenchmarks/AI/[ai_output.xlsx]ai_output (4)'!$J$147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{D9F644CA-C5D7-4B11-82A2-768AB51C3618}</c15:txfldGUID>
                      <c15:f>'/Users/el1goluj/Documents/ZURICH/PROJECTS/UPMEM/upmem-workloads/Microbenchmarks/AI/[ai_output.xlsx]ai_output (4)'!$J$147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1-051A-7C4B-8DA7-A6CA2798094A}"/>
                </c:ext>
              </c:extLst>
            </c:dLbl>
            <c:dLbl>
              <c:idx val="146"/>
              <c:tx>
                <c:strRef>
                  <c:f>'/Users/el1goluj/Documents/ZURICH/PROJECTS/UPMEM/upmem-workloads/Microbenchmarks/AI/[ai_output.xlsx]ai_output (4)'!$J$148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{085EC7D9-2470-4752-ACA5-FC5D75B23C1A}</c15:txfldGUID>
                      <c15:f>'/Users/el1goluj/Documents/ZURICH/PROJECTS/UPMEM/upmem-workloads/Microbenchmarks/AI/[ai_output.xlsx]ai_output (4)'!$J$148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2-051A-7C4B-8DA7-A6CA2798094A}"/>
                </c:ext>
              </c:extLst>
            </c:dLbl>
            <c:dLbl>
              <c:idx val="147"/>
              <c:tx>
                <c:strRef>
                  <c:f>'/Users/el1goluj/Documents/ZURICH/PROJECTS/UPMEM/upmem-workloads/Microbenchmarks/AI/[ai_output.xlsx]ai_output (4)'!$J$149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{B8707CA3-E2E9-4B19-BEE7-F695AACC0842}</c15:txfldGUID>
                      <c15:f>'/Users/el1goluj/Documents/ZURICH/PROJECTS/UPMEM/upmem-workloads/Microbenchmarks/AI/[ai_output.xlsx]ai_output (4)'!$J$149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3-051A-7C4B-8DA7-A6CA2798094A}"/>
                </c:ext>
              </c:extLst>
            </c:dLbl>
            <c:dLbl>
              <c:idx val="148"/>
              <c:tx>
                <c:strRef>
                  <c:f>'/Users/el1goluj/Documents/ZURICH/PROJECTS/UPMEM/upmem-workloads/Microbenchmarks/AI/[ai_output.xlsx]ai_output (4)'!$J$150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{4290239E-2F60-454C-9F26-FBEFEC74BF54}</c15:txfldGUID>
                      <c15:f>'/Users/el1goluj/Documents/ZURICH/PROJECTS/UPMEM/upmem-workloads/Microbenchmarks/AI/[ai_output.xlsx]ai_output (4)'!$J$150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4-051A-7C4B-8DA7-A6CA2798094A}"/>
                </c:ext>
              </c:extLst>
            </c:dLbl>
            <c:dLbl>
              <c:idx val="149"/>
              <c:tx>
                <c:strRef>
                  <c:f>'/Users/el1goluj/Documents/ZURICH/PROJECTS/UPMEM/upmem-workloads/Microbenchmarks/AI/[ai_output.xlsx]ai_output (4)'!$J$151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{07933DA2-CDD9-4C3E-912B-6198793CC782}</c15:txfldGUID>
                      <c15:f>'/Users/el1goluj/Documents/ZURICH/PROJECTS/UPMEM/upmem-workloads/Microbenchmarks/AI/[ai_output.xlsx]ai_output (4)'!$J$151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5-051A-7C4B-8DA7-A6CA2798094A}"/>
                </c:ext>
              </c:extLst>
            </c:dLbl>
            <c:dLbl>
              <c:idx val="150"/>
              <c:tx>
                <c:strRef>
                  <c:f>'/Users/el1goluj/Documents/ZURICH/PROJECTS/UPMEM/upmem-workloads/Microbenchmarks/AI/[ai_output.xlsx]ai_output (4)'!$J$152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{AE8695B5-700B-48A4-B93A-7FDB2DE5FE1D}</c15:txfldGUID>
                      <c15:f>'/Users/el1goluj/Documents/ZURICH/PROJECTS/UPMEM/upmem-workloads/Microbenchmarks/AI/[ai_output.xlsx]ai_output (4)'!$J$152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6-051A-7C4B-8DA7-A6CA2798094A}"/>
                </c:ext>
              </c:extLst>
            </c:dLbl>
            <c:dLbl>
              <c:idx val="151"/>
              <c:tx>
                <c:strRef>
                  <c:f>'/Users/el1goluj/Documents/ZURICH/PROJECTS/UPMEM/upmem-workloads/Microbenchmarks/AI/[ai_output.xlsx]ai_output (4)'!$J$153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{B37B71B4-F639-4B8B-9701-331C67952F65}</c15:txfldGUID>
                      <c15:f>'/Users/el1goluj/Documents/ZURICH/PROJECTS/UPMEM/upmem-workloads/Microbenchmarks/AI/[ai_output.xlsx]ai_output (4)'!$J$153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7-051A-7C4B-8DA7-A6CA2798094A}"/>
                </c:ext>
              </c:extLst>
            </c:dLbl>
            <c:dLbl>
              <c:idx val="152"/>
              <c:tx>
                <c:strRef>
                  <c:f>'/Users/el1goluj/Documents/ZURICH/PROJECTS/UPMEM/upmem-workloads/Microbenchmarks/AI/[ai_output.xlsx]ai_output (4)'!$J$154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{008747A5-ABB8-4F5F-87FD-89F86C532B7B}</c15:txfldGUID>
                      <c15:f>'/Users/el1goluj/Documents/ZURICH/PROJECTS/UPMEM/upmem-workloads/Microbenchmarks/AI/[ai_output.xlsx]ai_output (4)'!$J$154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8-051A-7C4B-8DA7-A6CA2798094A}"/>
                </c:ext>
              </c:extLst>
            </c:dLbl>
            <c:dLbl>
              <c:idx val="153"/>
              <c:tx>
                <c:strRef>
                  <c:f>'/Users/el1goluj/Documents/ZURICH/PROJECTS/UPMEM/upmem-workloads/Microbenchmarks/AI/[ai_output.xlsx]ai_output (4)'!$J$155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{95379996-13A4-406C-8F6D-7EF796B771CE}</c15:txfldGUID>
                      <c15:f>'/Users/el1goluj/Documents/ZURICH/PROJECTS/UPMEM/upmem-workloads/Microbenchmarks/AI/[ai_output.xlsx]ai_output (4)'!$J$155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9-051A-7C4B-8DA7-A6CA2798094A}"/>
                </c:ext>
              </c:extLst>
            </c:dLbl>
            <c:dLbl>
              <c:idx val="154"/>
              <c:tx>
                <c:strRef>
                  <c:f>'/Users/el1goluj/Documents/ZURICH/PROJECTS/UPMEM/upmem-workloads/Microbenchmarks/AI/[ai_output.xlsx]ai_output (4)'!$J$156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{CE0C7EB7-E6EE-4B6F-8BC4-08E51AE74370}</c15:txfldGUID>
                      <c15:f>'/Users/el1goluj/Documents/ZURICH/PROJECTS/UPMEM/upmem-workloads/Microbenchmarks/AI/[ai_output.xlsx]ai_output (4)'!$J$156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A-051A-7C4B-8DA7-A6CA2798094A}"/>
                </c:ext>
              </c:extLst>
            </c:dLbl>
            <c:dLbl>
              <c:idx val="155"/>
              <c:tx>
                <c:strRef>
                  <c:f>'/Users/el1goluj/Documents/ZURICH/PROJECTS/UPMEM/upmem-workloads/Microbenchmarks/AI/[ai_output.xlsx]ai_output (4)'!$J$157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{5736F794-295E-4F4D-B41B-1624E621FC48}</c15:txfldGUID>
                      <c15:f>'/Users/el1goluj/Documents/ZURICH/PROJECTS/UPMEM/upmem-workloads/Microbenchmarks/AI/[ai_output.xlsx]ai_output (4)'!$J$157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B-051A-7C4B-8DA7-A6CA2798094A}"/>
                </c:ext>
              </c:extLst>
            </c:dLbl>
            <c:dLbl>
              <c:idx val="156"/>
              <c:tx>
                <c:strRef>
                  <c:f>'/Users/el1goluj/Documents/ZURICH/PROJECTS/UPMEM/upmem-workloads/Microbenchmarks/AI/[ai_output.xlsx]ai_output (4)'!$J$158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{4BED21BC-9FCF-4231-A526-517B25C5942B}</c15:txfldGUID>
                      <c15:f>'/Users/el1goluj/Documents/ZURICH/PROJECTS/UPMEM/upmem-workloads/Microbenchmarks/AI/[ai_output.xlsx]ai_output (4)'!$J$158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C-051A-7C4B-8DA7-A6CA2798094A}"/>
                </c:ext>
              </c:extLst>
            </c:dLbl>
            <c:dLbl>
              <c:idx val="157"/>
              <c:tx>
                <c:strRef>
                  <c:f>'/Users/el1goluj/Documents/ZURICH/PROJECTS/UPMEM/upmem-workloads/Microbenchmarks/AI/[ai_output.xlsx]ai_output (4)'!$J$159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{726B202C-0104-45A7-8116-F3B82889CAF6}</c15:txfldGUID>
                      <c15:f>'/Users/el1goluj/Documents/ZURICH/PROJECTS/UPMEM/upmem-workloads/Microbenchmarks/AI/[ai_output.xlsx]ai_output (4)'!$J$159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D-051A-7C4B-8DA7-A6CA2798094A}"/>
                </c:ext>
              </c:extLst>
            </c:dLbl>
            <c:dLbl>
              <c:idx val="158"/>
              <c:tx>
                <c:strRef>
                  <c:f>'/Users/el1goluj/Documents/ZURICH/PROJECTS/UPMEM/upmem-workloads/Microbenchmarks/AI/[ai_output.xlsx]ai_output (4)'!$J$160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{3E5631E2-C9BF-40DA-8AB9-68382327ADA7}</c15:txfldGUID>
                      <c15:f>'/Users/el1goluj/Documents/ZURICH/PROJECTS/UPMEM/upmem-workloads/Microbenchmarks/AI/[ai_output.xlsx]ai_output (4)'!$J$160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E-051A-7C4B-8DA7-A6CA2798094A}"/>
                </c:ext>
              </c:extLst>
            </c:dLbl>
            <c:dLbl>
              <c:idx val="159"/>
              <c:tx>
                <c:strRef>
                  <c:f>'/Users/el1goluj/Documents/ZURICH/PROJECTS/UPMEM/upmem-workloads/Microbenchmarks/AI/[ai_output.xlsx]ai_output (4)'!$J$161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{301D5205-8AB0-42CF-8D03-81110A350B38}</c15:txfldGUID>
                      <c15:f>'/Users/el1goluj/Documents/ZURICH/PROJECTS/UPMEM/upmem-workloads/Microbenchmarks/AI/[ai_output.xlsx]ai_output (4)'!$J$161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F-051A-7C4B-8DA7-A6CA2798094A}"/>
                </c:ext>
              </c:extLst>
            </c:dLbl>
            <c:dLbl>
              <c:idx val="160"/>
              <c:tx>
                <c:strRef>
                  <c:f>'/Users/el1goluj/Documents/ZURICH/PROJECTS/UPMEM/upmem-workloads/Microbenchmarks/AI/[ai_output.xlsx]ai_output (4)'!$J$162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{6BA29347-6561-4A9A-8AA9-FBB4CD8713C2}</c15:txfldGUID>
                      <c15:f>'/Users/el1goluj/Documents/ZURICH/PROJECTS/UPMEM/upmem-workloads/Microbenchmarks/AI/[ai_output.xlsx]ai_output (4)'!$J$162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0-051A-7C4B-8DA7-A6CA2798094A}"/>
                </c:ext>
              </c:extLst>
            </c:dLbl>
            <c:dLbl>
              <c:idx val="161"/>
              <c:tx>
                <c:strRef>
                  <c:f>'/Users/el1goluj/Documents/ZURICH/PROJECTS/UPMEM/upmem-workloads/Microbenchmarks/AI/[ai_output.xlsx]ai_output (4)'!$J$163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{BBF3BA0A-3CAD-4AF2-9DE8-0D4895F67C1C}</c15:txfldGUID>
                      <c15:f>'/Users/el1goluj/Documents/ZURICH/PROJECTS/UPMEM/upmem-workloads/Microbenchmarks/AI/[ai_output.xlsx]ai_output (4)'!$J$163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1-051A-7C4B-8DA7-A6CA2798094A}"/>
                </c:ext>
              </c:extLst>
            </c:dLbl>
            <c:dLbl>
              <c:idx val="162"/>
              <c:tx>
                <c:strRef>
                  <c:f>'/Users/el1goluj/Documents/ZURICH/PROJECTS/UPMEM/upmem-workloads/Microbenchmarks/AI/[ai_output.xlsx]ai_output (4)'!$J$164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{DBFCC0DC-4F23-4888-BFB0-63D8A794A9E5}</c15:txfldGUID>
                      <c15:f>'/Users/el1goluj/Documents/ZURICH/PROJECTS/UPMEM/upmem-workloads/Microbenchmarks/AI/[ai_output.xlsx]ai_output (4)'!$J$164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2-051A-7C4B-8DA7-A6CA2798094A}"/>
                </c:ext>
              </c:extLst>
            </c:dLbl>
            <c:dLbl>
              <c:idx val="163"/>
              <c:tx>
                <c:strRef>
                  <c:f>'/Users/el1goluj/Documents/ZURICH/PROJECTS/UPMEM/upmem-workloads/Microbenchmarks/AI/[ai_output.xlsx]ai_output (4)'!$J$165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{F088F127-BC29-4BCC-9EC7-CBB1C5E30DC6}</c15:txfldGUID>
                      <c15:f>'/Users/el1goluj/Documents/ZURICH/PROJECTS/UPMEM/upmem-workloads/Microbenchmarks/AI/[ai_output.xlsx]ai_output (4)'!$J$165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3-051A-7C4B-8DA7-A6CA2798094A}"/>
                </c:ext>
              </c:extLst>
            </c:dLbl>
            <c:dLbl>
              <c:idx val="164"/>
              <c:tx>
                <c:strRef>
                  <c:f>'/Users/el1goluj/Documents/ZURICH/PROJECTS/UPMEM/upmem-workloads/Microbenchmarks/AI/[ai_output.xlsx]ai_output (4)'!$J$166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{696CF971-FBA0-4DB4-8379-A04F9DD91E9D}</c15:txfldGUID>
                      <c15:f>'/Users/el1goluj/Documents/ZURICH/PROJECTS/UPMEM/upmem-workloads/Microbenchmarks/AI/[ai_output.xlsx]ai_output (4)'!$J$166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4-051A-7C4B-8DA7-A6CA2798094A}"/>
                </c:ext>
              </c:extLst>
            </c:dLbl>
            <c:dLbl>
              <c:idx val="165"/>
              <c:tx>
                <c:strRef>
                  <c:f>'/Users/el1goluj/Documents/ZURICH/PROJECTS/UPMEM/upmem-workloads/Microbenchmarks/AI/[ai_output.xlsx]ai_output (4)'!$J$167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{2AD36E7E-F53B-4DC1-B4BE-554B1BDE73E5}</c15:txfldGUID>
                      <c15:f>'/Users/el1goluj/Documents/ZURICH/PROJECTS/UPMEM/upmem-workloads/Microbenchmarks/AI/[ai_output.xlsx]ai_output (4)'!$J$167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5-051A-7C4B-8DA7-A6CA2798094A}"/>
                </c:ext>
              </c:extLst>
            </c:dLbl>
            <c:dLbl>
              <c:idx val="166"/>
              <c:tx>
                <c:strRef>
                  <c:f>'/Users/el1goluj/Documents/ZURICH/PROJECTS/UPMEM/upmem-workloads/Microbenchmarks/AI/[ai_output.xlsx]ai_output (4)'!$J$168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{DA5CE1D6-D159-4856-9A2D-4C02B5924B17}</c15:txfldGUID>
                      <c15:f>'/Users/el1goluj/Documents/ZURICH/PROJECTS/UPMEM/upmem-workloads/Microbenchmarks/AI/[ai_output.xlsx]ai_output (4)'!$J$168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6-051A-7C4B-8DA7-A6CA2798094A}"/>
                </c:ext>
              </c:extLst>
            </c:dLbl>
            <c:dLbl>
              <c:idx val="167"/>
              <c:tx>
                <c:strRef>
                  <c:f>'/Users/el1goluj/Documents/ZURICH/PROJECTS/UPMEM/upmem-workloads/Microbenchmarks/AI/[ai_output.xlsx]ai_output (4)'!$J$169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{9341B36B-FF24-452B-B517-BF0454D2A8AB}</c15:txfldGUID>
                      <c15:f>'/Users/el1goluj/Documents/ZURICH/PROJECTS/UPMEM/upmem-workloads/Microbenchmarks/AI/[ai_output.xlsx]ai_output (4)'!$J$169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7-051A-7C4B-8DA7-A6CA2798094A}"/>
                </c:ext>
              </c:extLst>
            </c:dLbl>
            <c:dLbl>
              <c:idx val="168"/>
              <c:tx>
                <c:strRef>
                  <c:f>'/Users/el1goluj/Documents/ZURICH/PROJECTS/UPMEM/upmem-workloads/Microbenchmarks/AI/[ai_output.xlsx]ai_output (4)'!$J$170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{ABC91DA6-A645-4616-A7FC-4A600896EC1D}</c15:txfldGUID>
                      <c15:f>'/Users/el1goluj/Documents/ZURICH/PROJECTS/UPMEM/upmem-workloads/Microbenchmarks/AI/[ai_output.xlsx]ai_output (4)'!$J$170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8-051A-7C4B-8DA7-A6CA2798094A}"/>
                </c:ext>
              </c:extLst>
            </c:dLbl>
            <c:dLbl>
              <c:idx val="169"/>
              <c:tx>
                <c:strRef>
                  <c:f>'/Users/el1goluj/Documents/ZURICH/PROJECTS/UPMEM/upmem-workloads/Microbenchmarks/AI/[ai_output.xlsx]ai_output (4)'!$J$171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{EEA680E5-4F95-4530-A959-9A8D20EA5C24}</c15:txfldGUID>
                      <c15:f>'/Users/el1goluj/Documents/ZURICH/PROJECTS/UPMEM/upmem-workloads/Microbenchmarks/AI/[ai_output.xlsx]ai_output (4)'!$J$171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9-051A-7C4B-8DA7-A6CA2798094A}"/>
                </c:ext>
              </c:extLst>
            </c:dLbl>
            <c:dLbl>
              <c:idx val="170"/>
              <c:tx>
                <c:strRef>
                  <c:f>'/Users/el1goluj/Documents/ZURICH/PROJECTS/UPMEM/upmem-workloads/Microbenchmarks/AI/[ai_output.xlsx]ai_output (4)'!$J$172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{815A58A3-A398-43EB-95D5-F202D60D68B1}</c15:txfldGUID>
                      <c15:f>'/Users/el1goluj/Documents/ZURICH/PROJECTS/UPMEM/upmem-workloads/Microbenchmarks/AI/[ai_output.xlsx]ai_output (4)'!$J$172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A-051A-7C4B-8DA7-A6CA2798094A}"/>
                </c:ext>
              </c:extLst>
            </c:dLbl>
            <c:dLbl>
              <c:idx val="171"/>
              <c:tx>
                <c:strRef>
                  <c:f>'/Users/el1goluj/Documents/ZURICH/PROJECTS/UPMEM/upmem-workloads/Microbenchmarks/AI/[ai_output.xlsx]ai_output (4)'!$J$173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{52100831-E938-4253-AE53-C515DC16161E}</c15:txfldGUID>
                      <c15:f>'/Users/el1goluj/Documents/ZURICH/PROJECTS/UPMEM/upmem-workloads/Microbenchmarks/AI/[ai_output.xlsx]ai_output (4)'!$J$173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B-051A-7C4B-8DA7-A6CA2798094A}"/>
                </c:ext>
              </c:extLst>
            </c:dLbl>
            <c:dLbl>
              <c:idx val="172"/>
              <c:tx>
                <c:strRef>
                  <c:f>'/Users/el1goluj/Documents/ZURICH/PROJECTS/UPMEM/upmem-workloads/Microbenchmarks/AI/[ai_output.xlsx]ai_output (4)'!$J$174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{2BCF33AF-55EF-473B-A499-79D2A8642CC5}</c15:txfldGUID>
                      <c15:f>'/Users/el1goluj/Documents/ZURICH/PROJECTS/UPMEM/upmem-workloads/Microbenchmarks/AI/[ai_output.xlsx]ai_output (4)'!$J$174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C-051A-7C4B-8DA7-A6CA2798094A}"/>
                </c:ext>
              </c:extLst>
            </c:dLbl>
            <c:dLbl>
              <c:idx val="173"/>
              <c:tx>
                <c:strRef>
                  <c:f>'/Users/el1goluj/Documents/ZURICH/PROJECTS/UPMEM/upmem-workloads/Microbenchmarks/AI/[ai_output.xlsx]ai_output (4)'!$J$175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{3D83110B-04E2-481F-8814-8293455F4E05}</c15:txfldGUID>
                      <c15:f>'/Users/el1goluj/Documents/ZURICH/PROJECTS/UPMEM/upmem-workloads/Microbenchmarks/AI/[ai_output.xlsx]ai_output (4)'!$J$175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D-051A-7C4B-8DA7-A6CA2798094A}"/>
                </c:ext>
              </c:extLst>
            </c:dLbl>
            <c:dLbl>
              <c:idx val="174"/>
              <c:tx>
                <c:strRef>
                  <c:f>'/Users/el1goluj/Documents/ZURICH/PROJECTS/UPMEM/upmem-workloads/Microbenchmarks/AI/[ai_output.xlsx]ai_output (4)'!$J$176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{7AF41F4A-0D8F-4683-B68E-0796EA5FD619}</c15:txfldGUID>
                      <c15:f>'/Users/el1goluj/Documents/ZURICH/PROJECTS/UPMEM/upmem-workloads/Microbenchmarks/AI/[ai_output.xlsx]ai_output (4)'!$J$176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E-051A-7C4B-8DA7-A6CA2798094A}"/>
                </c:ext>
              </c:extLst>
            </c:dLbl>
            <c:dLbl>
              <c:idx val="175"/>
              <c:tx>
                <c:strRef>
                  <c:f>'/Users/el1goluj/Documents/ZURICH/PROJECTS/UPMEM/upmem-workloads/Microbenchmarks/AI/[ai_output.xlsx]ai_output (4)'!$J$177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{DE91BF74-C832-4377-95A7-41D94EBDD0F9}</c15:txfldGUID>
                      <c15:f>'/Users/el1goluj/Documents/ZURICH/PROJECTS/UPMEM/upmem-workloads/Microbenchmarks/AI/[ai_output.xlsx]ai_output (4)'!$J$177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F-051A-7C4B-8DA7-A6CA2798094A}"/>
                </c:ext>
              </c:extLst>
            </c:dLbl>
            <c:dLbl>
              <c:idx val="176"/>
              <c:tx>
                <c:strRef>
                  <c:f>'/Users/el1goluj/Documents/ZURICH/PROJECTS/UPMEM/upmem-workloads/Microbenchmarks/AI/[ai_output.xlsx]ai_output (4)'!$J$178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{2BCE9E02-FF6C-4954-A402-66ED46F25DA8}</c15:txfldGUID>
                      <c15:f>'/Users/el1goluj/Documents/ZURICH/PROJECTS/UPMEM/upmem-workloads/Microbenchmarks/AI/[ai_output.xlsx]ai_output (4)'!$J$178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0-051A-7C4B-8DA7-A6CA2798094A}"/>
                </c:ext>
              </c:extLst>
            </c:dLbl>
            <c:dLbl>
              <c:idx val="177"/>
              <c:tx>
                <c:strRef>
                  <c:f>'/Users/el1goluj/Documents/ZURICH/PROJECTS/UPMEM/upmem-workloads/Microbenchmarks/AI/[ai_output.xlsx]ai_output (4)'!$J$179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{A1455931-178A-4A8F-A4CA-DCA1EA720DE0}</c15:txfldGUID>
                      <c15:f>'/Users/el1goluj/Documents/ZURICH/PROJECTS/UPMEM/upmem-workloads/Microbenchmarks/AI/[ai_output.xlsx]ai_output (4)'!$J$179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1-051A-7C4B-8DA7-A6CA2798094A}"/>
                </c:ext>
              </c:extLst>
            </c:dLbl>
            <c:dLbl>
              <c:idx val="178"/>
              <c:tx>
                <c:strRef>
                  <c:f>'/Users/el1goluj/Documents/ZURICH/PROJECTS/UPMEM/upmem-workloads/Microbenchmarks/AI/[ai_output.xlsx]ai_output (4)'!$J$180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{093C9258-7A00-4A02-8DCE-D6EA744CC520}</c15:txfldGUID>
                      <c15:f>'/Users/el1goluj/Documents/ZURICH/PROJECTS/UPMEM/upmem-workloads/Microbenchmarks/AI/[ai_output.xlsx]ai_output (4)'!$J$180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2-051A-7C4B-8DA7-A6CA2798094A}"/>
                </c:ext>
              </c:extLst>
            </c:dLbl>
            <c:dLbl>
              <c:idx val="179"/>
              <c:tx>
                <c:strRef>
                  <c:f>'/Users/el1goluj/Documents/ZURICH/PROJECTS/UPMEM/upmem-workloads/Microbenchmarks/AI/[ai_output.xlsx]ai_output (4)'!$J$181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{58AB3B99-CAFB-40D4-BC2F-20B90685F469}</c15:txfldGUID>
                      <c15:f>'/Users/el1goluj/Documents/ZURICH/PROJECTS/UPMEM/upmem-workloads/Microbenchmarks/AI/[ai_output.xlsx]ai_output (4)'!$J$181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3-051A-7C4B-8DA7-A6CA2798094A}"/>
                </c:ext>
              </c:extLst>
            </c:dLbl>
            <c:dLbl>
              <c:idx val="180"/>
              <c:tx>
                <c:strRef>
                  <c:f>'/Users/el1goluj/Documents/ZURICH/PROJECTS/UPMEM/upmem-workloads/Microbenchmarks/AI/[ai_output.xlsx]ai_output (4)'!$J$182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{FF9B6C2A-A53A-4AAA-BC2B-34D472938F47}</c15:txfldGUID>
                      <c15:f>'/Users/el1goluj/Documents/ZURICH/PROJECTS/UPMEM/upmem-workloads/Microbenchmarks/AI/[ai_output.xlsx]ai_output (4)'!$J$182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4-051A-7C4B-8DA7-A6CA2798094A}"/>
                </c:ext>
              </c:extLst>
            </c:dLbl>
            <c:dLbl>
              <c:idx val="181"/>
              <c:tx>
                <c:strRef>
                  <c:f>'/Users/el1goluj/Documents/ZURICH/PROJECTS/UPMEM/upmem-workloads/Microbenchmarks/AI/[ai_output.xlsx]ai_output (4)'!$J$183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{248A8DFE-FD14-4455-8AE1-E67CD9C3D15B}</c15:txfldGUID>
                      <c15:f>'/Users/el1goluj/Documents/ZURICH/PROJECTS/UPMEM/upmem-workloads/Microbenchmarks/AI/[ai_output.xlsx]ai_output (4)'!$J$183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5-051A-7C4B-8DA7-A6CA2798094A}"/>
                </c:ext>
              </c:extLst>
            </c:dLbl>
            <c:dLbl>
              <c:idx val="182"/>
              <c:tx>
                <c:strRef>
                  <c:f>'/Users/el1goluj/Documents/ZURICH/PROJECTS/UPMEM/upmem-workloads/Microbenchmarks/AI/[ai_output.xlsx]ai_output (4)'!$J$184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{F2D34858-2199-4905-8242-D7C2BEB1D7BB}</c15:txfldGUID>
                      <c15:f>'/Users/el1goluj/Documents/ZURICH/PROJECTS/UPMEM/upmem-workloads/Microbenchmarks/AI/[ai_output.xlsx]ai_output (4)'!$J$184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6-051A-7C4B-8DA7-A6CA2798094A}"/>
                </c:ext>
              </c:extLst>
            </c:dLbl>
            <c:dLbl>
              <c:idx val="183"/>
              <c:tx>
                <c:strRef>
                  <c:f>'/Users/el1goluj/Documents/ZURICH/PROJECTS/UPMEM/upmem-workloads/Microbenchmarks/AI/[ai_output.xlsx]ai_output (4)'!$J$185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{CB06B7A0-21CE-43EC-A8C7-8D2D0E1AF0F6}</c15:txfldGUID>
                      <c15:f>'/Users/el1goluj/Documents/ZURICH/PROJECTS/UPMEM/upmem-workloads/Microbenchmarks/AI/[ai_output.xlsx]ai_output (4)'!$J$185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7-051A-7C4B-8DA7-A6CA2798094A}"/>
                </c:ext>
              </c:extLst>
            </c:dLbl>
            <c:dLbl>
              <c:idx val="184"/>
              <c:tx>
                <c:strRef>
                  <c:f>'/Users/el1goluj/Documents/ZURICH/PROJECTS/UPMEM/upmem-workloads/Microbenchmarks/AI/[ai_output.xlsx]ai_output (4)'!$J$186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{67826812-8B1F-48B6-BE6A-4FEBFCEA6EB1}</c15:txfldGUID>
                      <c15:f>'/Users/el1goluj/Documents/ZURICH/PROJECTS/UPMEM/upmem-workloads/Microbenchmarks/AI/[ai_output.xlsx]ai_output (4)'!$J$186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8-051A-7C4B-8DA7-A6CA2798094A}"/>
                </c:ext>
              </c:extLst>
            </c:dLbl>
            <c:dLbl>
              <c:idx val="185"/>
              <c:tx>
                <c:strRef>
                  <c:f>'/Users/el1goluj/Documents/ZURICH/PROJECTS/UPMEM/upmem-workloads/Microbenchmarks/AI/[ai_output.xlsx]ai_output (4)'!$J$187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{4A4BC4DD-5099-455E-AF13-ACECACBE3B37}</c15:txfldGUID>
                      <c15:f>'/Users/el1goluj/Documents/ZURICH/PROJECTS/UPMEM/upmem-workloads/Microbenchmarks/AI/[ai_output.xlsx]ai_output (4)'!$J$187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9-051A-7C4B-8DA7-A6CA2798094A}"/>
                </c:ext>
              </c:extLst>
            </c:dLbl>
            <c:dLbl>
              <c:idx val="186"/>
              <c:tx>
                <c:strRef>
                  <c:f>'/Users/el1goluj/Documents/ZURICH/PROJECTS/UPMEM/upmem-workloads/Microbenchmarks/AI/[ai_output.xlsx]ai_output (4)'!$J$188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{2B69CCA9-DBD0-4E33-9C56-EF5D18C4FBFB}</c15:txfldGUID>
                      <c15:f>'/Users/el1goluj/Documents/ZURICH/PROJECTS/UPMEM/upmem-workloads/Microbenchmarks/AI/[ai_output.xlsx]ai_output (4)'!$J$188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A-051A-7C4B-8DA7-A6CA2798094A}"/>
                </c:ext>
              </c:extLst>
            </c:dLbl>
            <c:dLbl>
              <c:idx val="187"/>
              <c:tx>
                <c:strRef>
                  <c:f>'/Users/el1goluj/Documents/ZURICH/PROJECTS/UPMEM/upmem-workloads/Microbenchmarks/AI/[ai_output.xlsx]ai_output (4)'!$J$189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{968B75F9-98F6-436D-AA8F-91960A3253B1}</c15:txfldGUID>
                      <c15:f>'/Users/el1goluj/Documents/ZURICH/PROJECTS/UPMEM/upmem-workloads/Microbenchmarks/AI/[ai_output.xlsx]ai_output (4)'!$J$189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B-051A-7C4B-8DA7-A6CA2798094A}"/>
                </c:ext>
              </c:extLst>
            </c:dLbl>
            <c:dLbl>
              <c:idx val="188"/>
              <c:tx>
                <c:strRef>
                  <c:f>'/Users/el1goluj/Documents/ZURICH/PROJECTS/UPMEM/upmem-workloads/Microbenchmarks/AI/[ai_output.xlsx]ai_output (4)'!$J$190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{A8FECA70-671B-4CCC-A2AD-A5AE7CC0A524}</c15:txfldGUID>
                      <c15:f>'/Users/el1goluj/Documents/ZURICH/PROJECTS/UPMEM/upmem-workloads/Microbenchmarks/AI/[ai_output.xlsx]ai_output (4)'!$J$190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C-051A-7C4B-8DA7-A6CA2798094A}"/>
                </c:ext>
              </c:extLst>
            </c:dLbl>
            <c:dLbl>
              <c:idx val="189"/>
              <c:tx>
                <c:strRef>
                  <c:f>'/Users/el1goluj/Documents/ZURICH/PROJECTS/UPMEM/upmem-workloads/Microbenchmarks/AI/[ai_output.xlsx]ai_output (4)'!$J$191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{FDCB1898-A88D-4ADB-BB40-E08CDE8D1728}</c15:txfldGUID>
                      <c15:f>'/Users/el1goluj/Documents/ZURICH/PROJECTS/UPMEM/upmem-workloads/Microbenchmarks/AI/[ai_output.xlsx]ai_output (4)'!$J$191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D-051A-7C4B-8DA7-A6CA2798094A}"/>
                </c:ext>
              </c:extLst>
            </c:dLbl>
            <c:dLbl>
              <c:idx val="190"/>
              <c:tx>
                <c:strRef>
                  <c:f>'/Users/el1goluj/Documents/ZURICH/PROJECTS/UPMEM/upmem-workloads/Microbenchmarks/AI/[ai_output.xlsx]ai_output (4)'!$J$192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{659B30CF-0D3D-438B-B8A2-D79EE7E8BF45}</c15:txfldGUID>
                      <c15:f>'/Users/el1goluj/Documents/ZURICH/PROJECTS/UPMEM/upmem-workloads/Microbenchmarks/AI/[ai_output.xlsx]ai_output (4)'!$J$192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E-051A-7C4B-8DA7-A6CA2798094A}"/>
                </c:ext>
              </c:extLst>
            </c:dLbl>
            <c:dLbl>
              <c:idx val="191"/>
              <c:tx>
                <c:strRef>
                  <c:f>'/Users/el1goluj/Documents/ZURICH/PROJECTS/UPMEM/upmem-workloads/Microbenchmarks/AI/[ai_output.xlsx]ai_output (4)'!$J$193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{49EA4147-5B35-4D76-8629-D682AF499E63}</c15:txfldGUID>
                      <c15:f>'/Users/el1goluj/Documents/ZURICH/PROJECTS/UPMEM/upmem-workloads/Microbenchmarks/AI/[ai_output.xlsx]ai_output (4)'!$J$193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F-051A-7C4B-8DA7-A6CA2798094A}"/>
                </c:ext>
              </c:extLst>
            </c:dLbl>
            <c:dLbl>
              <c:idx val="192"/>
              <c:tx>
                <c:strRef>
                  <c:f>'/Users/el1goluj/Documents/ZURICH/PROJECTS/UPMEM/upmem-workloads/Microbenchmarks/AI/[ai_output.xlsx]ai_output (4)'!$J$194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{DE175E7B-5B05-4487-A70C-5CB2966C7F8B}</c15:txfldGUID>
                      <c15:f>'/Users/el1goluj/Documents/ZURICH/PROJECTS/UPMEM/upmem-workloads/Microbenchmarks/AI/[ai_output.xlsx]ai_output (4)'!$J$194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0-051A-7C4B-8DA7-A6CA2798094A}"/>
                </c:ext>
              </c:extLst>
            </c:dLbl>
            <c:dLbl>
              <c:idx val="193"/>
              <c:tx>
                <c:strRef>
                  <c:f>'/Users/el1goluj/Documents/ZURICH/PROJECTS/UPMEM/upmem-workloads/Microbenchmarks/AI/[ai_output.xlsx]ai_output (4)'!$J$195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{D57D3BD6-ADAB-4396-A605-5C4141E48443}</c15:txfldGUID>
                      <c15:f>'/Users/el1goluj/Documents/ZURICH/PROJECTS/UPMEM/upmem-workloads/Microbenchmarks/AI/[ai_output.xlsx]ai_output (4)'!$J$195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1-051A-7C4B-8DA7-A6CA2798094A}"/>
                </c:ext>
              </c:extLst>
            </c:dLbl>
            <c:dLbl>
              <c:idx val="194"/>
              <c:tx>
                <c:strRef>
                  <c:f>'/Users/el1goluj/Documents/ZURICH/PROJECTS/UPMEM/upmem-workloads/Microbenchmarks/AI/[ai_output.xlsx]ai_output (4)'!$J$196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{16B66089-727C-4406-B981-C5A397C01A40}</c15:txfldGUID>
                      <c15:f>'/Users/el1goluj/Documents/ZURICH/PROJECTS/UPMEM/upmem-workloads/Microbenchmarks/AI/[ai_output.xlsx]ai_output (4)'!$J$196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2-051A-7C4B-8DA7-A6CA2798094A}"/>
                </c:ext>
              </c:extLst>
            </c:dLbl>
            <c:dLbl>
              <c:idx val="195"/>
              <c:tx>
                <c:strRef>
                  <c:f>'/Users/el1goluj/Documents/ZURICH/PROJECTS/UPMEM/upmem-workloads/Microbenchmarks/AI/[ai_output.xlsx]ai_output (4)'!$J$197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{315C00D0-4EAD-424C-AE94-FAA5CC19BED2}</c15:txfldGUID>
                      <c15:f>'/Users/el1goluj/Documents/ZURICH/PROJECTS/UPMEM/upmem-workloads/Microbenchmarks/AI/[ai_output.xlsx]ai_output (4)'!$J$197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3-051A-7C4B-8DA7-A6CA2798094A}"/>
                </c:ext>
              </c:extLst>
            </c:dLbl>
            <c:dLbl>
              <c:idx val="196"/>
              <c:tx>
                <c:strRef>
                  <c:f>'/Users/el1goluj/Documents/ZURICH/PROJECTS/UPMEM/upmem-workloads/Microbenchmarks/AI/[ai_output.xlsx]ai_output (4)'!$J$198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{CC8891B1-6380-428F-BED5-5B028A63603D}</c15:txfldGUID>
                      <c15:f>'/Users/el1goluj/Documents/ZURICH/PROJECTS/UPMEM/upmem-workloads/Microbenchmarks/AI/[ai_output.xlsx]ai_output (4)'!$J$198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4-051A-7C4B-8DA7-A6CA2798094A}"/>
                </c:ext>
              </c:extLst>
            </c:dLbl>
            <c:dLbl>
              <c:idx val="197"/>
              <c:tx>
                <c:strRef>
                  <c:f>'/Users/el1goluj/Documents/ZURICH/PROJECTS/UPMEM/upmem-workloads/Microbenchmarks/AI/[ai_output.xlsx]ai_output (4)'!$J$199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{751B4CB7-4D89-4DB7-9E72-B19F94E9D15C}</c15:txfldGUID>
                      <c15:f>'/Users/el1goluj/Documents/ZURICH/PROJECTS/UPMEM/upmem-workloads/Microbenchmarks/AI/[ai_output.xlsx]ai_output (4)'!$J$199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5-051A-7C4B-8DA7-A6CA2798094A}"/>
                </c:ext>
              </c:extLst>
            </c:dLbl>
            <c:dLbl>
              <c:idx val="198"/>
              <c:tx>
                <c:strRef>
                  <c:f>'/Users/el1goluj/Documents/ZURICH/PROJECTS/UPMEM/upmem-workloads/Microbenchmarks/AI/[ai_output.xlsx]ai_output (4)'!$J$200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{61ECEC27-4946-432F-A267-11A8CC2F0848}</c15:txfldGUID>
                      <c15:f>'/Users/el1goluj/Documents/ZURICH/PROJECTS/UPMEM/upmem-workloads/Microbenchmarks/AI/[ai_output.xlsx]ai_output (4)'!$J$200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6-051A-7C4B-8DA7-A6CA2798094A}"/>
                </c:ext>
              </c:extLst>
            </c:dLbl>
            <c:dLbl>
              <c:idx val="199"/>
              <c:tx>
                <c:strRef>
                  <c:f>'/Users/el1goluj/Documents/ZURICH/PROJECTS/UPMEM/upmem-workloads/Microbenchmarks/AI/[ai_output.xlsx]ai_output (4)'!$J$201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{6D688152-DB43-4EEA-AAAC-4B6BE65413AA}</c15:txfldGUID>
                      <c15:f>'/Users/el1goluj/Documents/ZURICH/PROJECTS/UPMEM/upmem-workloads/Microbenchmarks/AI/[ai_output.xlsx]ai_output (4)'!$J$201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7-051A-7C4B-8DA7-A6CA2798094A}"/>
                </c:ext>
              </c:extLst>
            </c:dLbl>
            <c:dLbl>
              <c:idx val="200"/>
              <c:tx>
                <c:strRef>
                  <c:f>'/Users/el1goluj/Documents/ZURICH/PROJECTS/UPMEM/upmem-workloads/Microbenchmarks/AI/[ai_output.xlsx]ai_output (4)'!$J$202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{6D00E967-EC43-4C4C-9D53-466634CB0317}</c15:txfldGUID>
                      <c15:f>'/Users/el1goluj/Documents/ZURICH/PROJECTS/UPMEM/upmem-workloads/Microbenchmarks/AI/[ai_output.xlsx]ai_output (4)'!$J$202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8-051A-7C4B-8DA7-A6CA2798094A}"/>
                </c:ext>
              </c:extLst>
            </c:dLbl>
            <c:dLbl>
              <c:idx val="201"/>
              <c:tx>
                <c:strRef>
                  <c:f>'/Users/el1goluj/Documents/ZURICH/PROJECTS/UPMEM/upmem-workloads/Microbenchmarks/AI/[ai_output.xlsx]ai_output (4)'!$J$203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{52E7D920-F9AB-417E-9D84-D64C6EECF56C}</c15:txfldGUID>
                      <c15:f>'/Users/el1goluj/Documents/ZURICH/PROJECTS/UPMEM/upmem-workloads/Microbenchmarks/AI/[ai_output.xlsx]ai_output (4)'!$J$203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9-051A-7C4B-8DA7-A6CA2798094A}"/>
                </c:ext>
              </c:extLst>
            </c:dLbl>
            <c:dLbl>
              <c:idx val="202"/>
              <c:tx>
                <c:strRef>
                  <c:f>'/Users/el1goluj/Documents/ZURICH/PROJECTS/UPMEM/upmem-workloads/Microbenchmarks/AI/[ai_output.xlsx]ai_output (4)'!$J$204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{CF1E7F45-9EC0-4BD3-95E1-952A19A24FE6}</c15:txfldGUID>
                      <c15:f>'/Users/el1goluj/Documents/ZURICH/PROJECTS/UPMEM/upmem-workloads/Microbenchmarks/AI/[ai_output.xlsx]ai_output (4)'!$J$204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A-051A-7C4B-8DA7-A6CA2798094A}"/>
                </c:ext>
              </c:extLst>
            </c:dLbl>
            <c:dLbl>
              <c:idx val="203"/>
              <c:tx>
                <c:strRef>
                  <c:f>'/Users/el1goluj/Documents/ZURICH/PROJECTS/UPMEM/upmem-workloads/Microbenchmarks/AI/[ai_output.xlsx]ai_output (4)'!$J$205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{680CCE5E-7BA4-4764-A839-67AE5362E3C6}</c15:txfldGUID>
                      <c15:f>'/Users/el1goluj/Documents/ZURICH/PROJECTS/UPMEM/upmem-workloads/Microbenchmarks/AI/[ai_output.xlsx]ai_output (4)'!$J$205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B-051A-7C4B-8DA7-A6CA2798094A}"/>
                </c:ext>
              </c:extLst>
            </c:dLbl>
            <c:dLbl>
              <c:idx val="204"/>
              <c:tx>
                <c:strRef>
                  <c:f>'/Users/el1goluj/Documents/ZURICH/PROJECTS/UPMEM/upmem-workloads/Microbenchmarks/AI/[ai_output.xlsx]ai_output (4)'!$J$206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{382BB174-E663-4F4A-AB94-C4440BCB4B60}</c15:txfldGUID>
                      <c15:f>'/Users/el1goluj/Documents/ZURICH/PROJECTS/UPMEM/upmem-workloads/Microbenchmarks/AI/[ai_output.xlsx]ai_output (4)'!$J$206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C-051A-7C4B-8DA7-A6CA2798094A}"/>
                </c:ext>
              </c:extLst>
            </c:dLbl>
            <c:dLbl>
              <c:idx val="205"/>
              <c:tx>
                <c:strRef>
                  <c:f>'/Users/el1goluj/Documents/ZURICH/PROJECTS/UPMEM/upmem-workloads/Microbenchmarks/AI/[ai_output.xlsx]ai_output (4)'!$J$207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{56D77075-5ED9-4A0C-9771-D2F287D7642A}</c15:txfldGUID>
                      <c15:f>'/Users/el1goluj/Documents/ZURICH/PROJECTS/UPMEM/upmem-workloads/Microbenchmarks/AI/[ai_output.xlsx]ai_output (4)'!$J$207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D-051A-7C4B-8DA7-A6CA2798094A}"/>
                </c:ext>
              </c:extLst>
            </c:dLbl>
            <c:dLbl>
              <c:idx val="206"/>
              <c:tx>
                <c:strRef>
                  <c:f>'/Users/el1goluj/Documents/ZURICH/PROJECTS/UPMEM/upmem-workloads/Microbenchmarks/AI/[ai_output.xlsx]ai_output (4)'!$J$208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{3BFC6AB3-335F-4786-B997-B726BCD58931}</c15:txfldGUID>
                      <c15:f>'/Users/el1goluj/Documents/ZURICH/PROJECTS/UPMEM/upmem-workloads/Microbenchmarks/AI/[ai_output.xlsx]ai_output (4)'!$J$208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E-051A-7C4B-8DA7-A6CA2798094A}"/>
                </c:ext>
              </c:extLst>
            </c:dLbl>
            <c:dLbl>
              <c:idx val="207"/>
              <c:tx>
                <c:strRef>
                  <c:f>'/Users/el1goluj/Documents/ZURICH/PROJECTS/UPMEM/upmem-workloads/Microbenchmarks/AI/[ai_output.xlsx]ai_output (4)'!$J$209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{4729FF24-5DA0-46D5-B90D-D1A1638ECDA8}</c15:txfldGUID>
                      <c15:f>'/Users/el1goluj/Documents/ZURICH/PROJECTS/UPMEM/upmem-workloads/Microbenchmarks/AI/[ai_output.xlsx]ai_output (4)'!$J$209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F-051A-7C4B-8DA7-A6CA2798094A}"/>
                </c:ext>
              </c:extLst>
            </c:dLbl>
            <c:dLbl>
              <c:idx val="208"/>
              <c:tx>
                <c:strRef>
                  <c:f>'/Users/el1goluj/Documents/ZURICH/PROJECTS/UPMEM/upmem-workloads/Microbenchmarks/AI/[ai_output.xlsx]ai_output (4)'!$J$210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{9C5CF6FF-F4FC-447C-BE1B-362D68854FDF}</c15:txfldGUID>
                      <c15:f>'/Users/el1goluj/Documents/ZURICH/PROJECTS/UPMEM/upmem-workloads/Microbenchmarks/AI/[ai_output.xlsx]ai_output (4)'!$J$210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0-051A-7C4B-8DA7-A6CA2798094A}"/>
                </c:ext>
              </c:extLst>
            </c:dLbl>
            <c:dLbl>
              <c:idx val="209"/>
              <c:tx>
                <c:strRef>
                  <c:f>'/Users/el1goluj/Documents/ZURICH/PROJECTS/UPMEM/upmem-workloads/Microbenchmarks/AI/[ai_output.xlsx]ai_output (4)'!$J$211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{D947416B-5474-4685-A4A4-63592A56995B}</c15:txfldGUID>
                      <c15:f>'/Users/el1goluj/Documents/ZURICH/PROJECTS/UPMEM/upmem-workloads/Microbenchmarks/AI/[ai_output.xlsx]ai_output (4)'!$J$211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1-051A-7C4B-8DA7-A6CA2798094A}"/>
                </c:ext>
              </c:extLst>
            </c:dLbl>
            <c:dLbl>
              <c:idx val="210"/>
              <c:tx>
                <c:strRef>
                  <c:f>'/Users/el1goluj/Documents/ZURICH/PROJECTS/UPMEM/upmem-workloads/Microbenchmarks/AI/[ai_output.xlsx]ai_output (4)'!$J$212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{C3FBD7CC-AEC5-4A70-9B05-D680252EF343}</c15:txfldGUID>
                      <c15:f>'/Users/el1goluj/Documents/ZURICH/PROJECTS/UPMEM/upmem-workloads/Microbenchmarks/AI/[ai_output.xlsx]ai_output (4)'!$J$212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2-051A-7C4B-8DA7-A6CA2798094A}"/>
                </c:ext>
              </c:extLst>
            </c:dLbl>
            <c:dLbl>
              <c:idx val="211"/>
              <c:tx>
                <c:strRef>
                  <c:f>'/Users/el1goluj/Documents/ZURICH/PROJECTS/UPMEM/upmem-workloads/Microbenchmarks/AI/[ai_output.xlsx]ai_output (4)'!$J$213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{C3566A5E-14DA-45CD-B9A2-94E90EB4F88A}</c15:txfldGUID>
                      <c15:f>'/Users/el1goluj/Documents/ZURICH/PROJECTS/UPMEM/upmem-workloads/Microbenchmarks/AI/[ai_output.xlsx]ai_output (4)'!$J$213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3-051A-7C4B-8DA7-A6CA2798094A}"/>
                </c:ext>
              </c:extLst>
            </c:dLbl>
            <c:dLbl>
              <c:idx val="212"/>
              <c:tx>
                <c:strRef>
                  <c:f>'/Users/el1goluj/Documents/ZURICH/PROJECTS/UPMEM/upmem-workloads/Microbenchmarks/AI/[ai_output.xlsx]ai_output (4)'!$J$214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{DD7E0AEF-F773-45BE-BD2B-97164FBD9625}</c15:txfldGUID>
                      <c15:f>'/Users/el1goluj/Documents/ZURICH/PROJECTS/UPMEM/upmem-workloads/Microbenchmarks/AI/[ai_output.xlsx]ai_output (4)'!$J$214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4-051A-7C4B-8DA7-A6CA2798094A}"/>
                </c:ext>
              </c:extLst>
            </c:dLbl>
            <c:dLbl>
              <c:idx val="213"/>
              <c:tx>
                <c:strRef>
                  <c:f>'/Users/el1goluj/Documents/ZURICH/PROJECTS/UPMEM/upmem-workloads/Microbenchmarks/AI/[ai_output.xlsx]ai_output (4)'!$J$215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{884D0175-9A3E-4BC6-BAEC-BF0A3E8B4219}</c15:txfldGUID>
                      <c15:f>'/Users/el1goluj/Documents/ZURICH/PROJECTS/UPMEM/upmem-workloads/Microbenchmarks/AI/[ai_output.xlsx]ai_output (4)'!$J$215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5-051A-7C4B-8DA7-A6CA2798094A}"/>
                </c:ext>
              </c:extLst>
            </c:dLbl>
            <c:dLbl>
              <c:idx val="214"/>
              <c:tx>
                <c:strRef>
                  <c:f>'/Users/el1goluj/Documents/ZURICH/PROJECTS/UPMEM/upmem-workloads/Microbenchmarks/AI/[ai_output.xlsx]ai_output (4)'!$J$216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{54C844A9-47B2-4412-B290-6AC25A77F95E}</c15:txfldGUID>
                      <c15:f>'/Users/el1goluj/Documents/ZURICH/PROJECTS/UPMEM/upmem-workloads/Microbenchmarks/AI/[ai_output.xlsx]ai_output (4)'!$J$216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6-051A-7C4B-8DA7-A6CA2798094A}"/>
                </c:ext>
              </c:extLst>
            </c:dLbl>
            <c:dLbl>
              <c:idx val="215"/>
              <c:tx>
                <c:strRef>
                  <c:f>'/Users/el1goluj/Documents/ZURICH/PROJECTS/UPMEM/upmem-workloads/Microbenchmarks/AI/[ai_output.xlsx]ai_output (4)'!$J$217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{2833D8E5-8ACB-4CBF-A342-D51DF34CEF9C}</c15:txfldGUID>
                      <c15:f>'/Users/el1goluj/Documents/ZURICH/PROJECTS/UPMEM/upmem-workloads/Microbenchmarks/AI/[ai_output.xlsx]ai_output (4)'!$J$217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7-051A-7C4B-8DA7-A6CA2798094A}"/>
                </c:ext>
              </c:extLst>
            </c:dLbl>
            <c:dLbl>
              <c:idx val="216"/>
              <c:tx>
                <c:strRef>
                  <c:f>'/Users/el1goluj/Documents/ZURICH/PROJECTS/UPMEM/upmem-workloads/Microbenchmarks/AI/[ai_output.xlsx]ai_output (4)'!$J$218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{9F98B2B6-765D-4F21-B732-3C9A9504628D}</c15:txfldGUID>
                      <c15:f>'/Users/el1goluj/Documents/ZURICH/PROJECTS/UPMEM/upmem-workloads/Microbenchmarks/AI/[ai_output.xlsx]ai_output (4)'!$J$218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8-051A-7C4B-8DA7-A6CA2798094A}"/>
                </c:ext>
              </c:extLst>
            </c:dLbl>
            <c:dLbl>
              <c:idx val="217"/>
              <c:tx>
                <c:strRef>
                  <c:f>'/Users/el1goluj/Documents/ZURICH/PROJECTS/UPMEM/upmem-workloads/Microbenchmarks/AI/[ai_output.xlsx]ai_output (4)'!$J$219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{51AC907E-826A-4B60-8811-113BE48C7F19}</c15:txfldGUID>
                      <c15:f>'/Users/el1goluj/Documents/ZURICH/PROJECTS/UPMEM/upmem-workloads/Microbenchmarks/AI/[ai_output.xlsx]ai_output (4)'!$J$219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9-051A-7C4B-8DA7-A6CA2798094A}"/>
                </c:ext>
              </c:extLst>
            </c:dLbl>
            <c:dLbl>
              <c:idx val="218"/>
              <c:tx>
                <c:strRef>
                  <c:f>'/Users/el1goluj/Documents/ZURICH/PROJECTS/UPMEM/upmem-workloads/Microbenchmarks/AI/[ai_output.xlsx]ai_output (4)'!$J$220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{BD017568-FE9B-4336-81D6-C3EAEBB94F46}</c15:txfldGUID>
                      <c15:f>'/Users/el1goluj/Documents/ZURICH/PROJECTS/UPMEM/upmem-workloads/Microbenchmarks/AI/[ai_output.xlsx]ai_output (4)'!$J$220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A-051A-7C4B-8DA7-A6CA2798094A}"/>
                </c:ext>
              </c:extLst>
            </c:dLbl>
            <c:dLbl>
              <c:idx val="219"/>
              <c:tx>
                <c:strRef>
                  <c:f>'/Users/el1goluj/Documents/ZURICH/PROJECTS/UPMEM/upmem-workloads/Microbenchmarks/AI/[ai_output.xlsx]ai_output (4)'!$J$221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{BAAFF15B-2C70-4FC2-A89A-8C661A3BFD9A}</c15:txfldGUID>
                      <c15:f>'/Users/el1goluj/Documents/ZURICH/PROJECTS/UPMEM/upmem-workloads/Microbenchmarks/AI/[ai_output.xlsx]ai_output (4)'!$J$221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B-051A-7C4B-8DA7-A6CA2798094A}"/>
                </c:ext>
              </c:extLst>
            </c:dLbl>
            <c:dLbl>
              <c:idx val="220"/>
              <c:tx>
                <c:strRef>
                  <c:f>'/Users/el1goluj/Documents/ZURICH/PROJECTS/UPMEM/upmem-workloads/Microbenchmarks/AI/[ai_output.xlsx]ai_output (4)'!$J$222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{11662DEE-95A2-46E4-800D-590C2A116535}</c15:txfldGUID>
                      <c15:f>'/Users/el1goluj/Documents/ZURICH/PROJECTS/UPMEM/upmem-workloads/Microbenchmarks/AI/[ai_output.xlsx]ai_output (4)'!$J$222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C-051A-7C4B-8DA7-A6CA2798094A}"/>
                </c:ext>
              </c:extLst>
            </c:dLbl>
            <c:dLbl>
              <c:idx val="221"/>
              <c:tx>
                <c:strRef>
                  <c:f>'/Users/el1goluj/Documents/ZURICH/PROJECTS/UPMEM/upmem-workloads/Microbenchmarks/AI/[ai_output.xlsx]ai_output (4)'!$J$223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{723AE068-B2F1-4BFC-97E0-5F83918598BA}</c15:txfldGUID>
                      <c15:f>'/Users/el1goluj/Documents/ZURICH/PROJECTS/UPMEM/upmem-workloads/Microbenchmarks/AI/[ai_output.xlsx]ai_output (4)'!$J$223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D-051A-7C4B-8DA7-A6CA2798094A}"/>
                </c:ext>
              </c:extLst>
            </c:dLbl>
            <c:dLbl>
              <c:idx val="222"/>
              <c:tx>
                <c:strRef>
                  <c:f>'/Users/el1goluj/Documents/ZURICH/PROJECTS/UPMEM/upmem-workloads/Microbenchmarks/AI/[ai_output.xlsx]ai_output (4)'!$J$224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{EB10C5F7-8849-445E-BB1F-29153D4D03AC}</c15:txfldGUID>
                      <c15:f>'/Users/el1goluj/Documents/ZURICH/PROJECTS/UPMEM/upmem-workloads/Microbenchmarks/AI/[ai_output.xlsx]ai_output (4)'!$J$224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E-051A-7C4B-8DA7-A6CA2798094A}"/>
                </c:ext>
              </c:extLst>
            </c:dLbl>
            <c:dLbl>
              <c:idx val="223"/>
              <c:tx>
                <c:strRef>
                  <c:f>'/Users/el1goluj/Documents/ZURICH/PROJECTS/UPMEM/upmem-workloads/Microbenchmarks/AI/[ai_output.xlsx]ai_output (4)'!$J$225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{BB27E1D7-C4AA-446A-8F62-E5AE2BEE614E}</c15:txfldGUID>
                      <c15:f>'/Users/el1goluj/Documents/ZURICH/PROJECTS/UPMEM/upmem-workloads/Microbenchmarks/AI/[ai_output.xlsx]ai_output (4)'!$J$225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F-051A-7C4B-8DA7-A6CA2798094A}"/>
                </c:ext>
              </c:extLst>
            </c:dLbl>
            <c:dLbl>
              <c:idx val="224"/>
              <c:tx>
                <c:strRef>
                  <c:f>'/Users/el1goluj/Documents/ZURICH/PROJECTS/UPMEM/upmem-workloads/Microbenchmarks/AI/[ai_output.xlsx]ai_output (4)'!$J$226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{585E6003-8302-496E-A1D8-E65E88823D3D}</c15:txfldGUID>
                      <c15:f>'/Users/el1goluj/Documents/ZURICH/PROJECTS/UPMEM/upmem-workloads/Microbenchmarks/AI/[ai_output.xlsx]ai_output (4)'!$J$226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0-051A-7C4B-8DA7-A6CA2798094A}"/>
                </c:ext>
              </c:extLst>
            </c:dLbl>
            <c:dLbl>
              <c:idx val="225"/>
              <c:tx>
                <c:strRef>
                  <c:f>'/Users/el1goluj/Documents/ZURICH/PROJECTS/UPMEM/upmem-workloads/Microbenchmarks/AI/[ai_output.xlsx]ai_output (4)'!$J$227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{03793BC6-514D-4F26-8ED5-4B3C93433980}</c15:txfldGUID>
                      <c15:f>'/Users/el1goluj/Documents/ZURICH/PROJECTS/UPMEM/upmem-workloads/Microbenchmarks/AI/[ai_output.xlsx]ai_output (4)'!$J$227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1-051A-7C4B-8DA7-A6CA2798094A}"/>
                </c:ext>
              </c:extLst>
            </c:dLbl>
            <c:dLbl>
              <c:idx val="226"/>
              <c:tx>
                <c:strRef>
                  <c:f>'/Users/el1goluj/Documents/ZURICH/PROJECTS/UPMEM/upmem-workloads/Microbenchmarks/AI/[ai_output.xlsx]ai_output (4)'!$J$228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{31C8D72F-E91A-49C0-9430-32A6EE89A1AC}</c15:txfldGUID>
                      <c15:f>'/Users/el1goluj/Documents/ZURICH/PROJECTS/UPMEM/upmem-workloads/Microbenchmarks/AI/[ai_output.xlsx]ai_output (4)'!$J$228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2-051A-7C4B-8DA7-A6CA2798094A}"/>
                </c:ext>
              </c:extLst>
            </c:dLbl>
            <c:dLbl>
              <c:idx val="227"/>
              <c:tx>
                <c:strRef>
                  <c:f>'/Users/el1goluj/Documents/ZURICH/PROJECTS/UPMEM/upmem-workloads/Microbenchmarks/AI/[ai_output.xlsx]ai_output (4)'!$J$229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{8887973F-2CC8-46CC-842D-BEC0807FC914}</c15:txfldGUID>
                      <c15:f>'/Users/el1goluj/Documents/ZURICH/PROJECTS/UPMEM/upmem-workloads/Microbenchmarks/AI/[ai_output.xlsx]ai_output (4)'!$J$229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3-051A-7C4B-8DA7-A6CA2798094A}"/>
                </c:ext>
              </c:extLst>
            </c:dLbl>
            <c:dLbl>
              <c:idx val="228"/>
              <c:tx>
                <c:strRef>
                  <c:f>'/Users/el1goluj/Documents/ZURICH/PROJECTS/UPMEM/upmem-workloads/Microbenchmarks/AI/[ai_output.xlsx]ai_output (4)'!$J$230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{3CB4FA5D-DA4C-49AB-A2B5-90E128937EA8}</c15:txfldGUID>
                      <c15:f>'/Users/el1goluj/Documents/ZURICH/PROJECTS/UPMEM/upmem-workloads/Microbenchmarks/AI/[ai_output.xlsx]ai_output (4)'!$J$230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4-051A-7C4B-8DA7-A6CA2798094A}"/>
                </c:ext>
              </c:extLst>
            </c:dLbl>
            <c:dLbl>
              <c:idx val="229"/>
              <c:tx>
                <c:strRef>
                  <c:f>'/Users/el1goluj/Documents/ZURICH/PROJECTS/UPMEM/upmem-workloads/Microbenchmarks/AI/[ai_output.xlsx]ai_output (4)'!$J$231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{436843CB-7461-4A0D-A998-B8FF893CCC14}</c15:txfldGUID>
                      <c15:f>'/Users/el1goluj/Documents/ZURICH/PROJECTS/UPMEM/upmem-workloads/Microbenchmarks/AI/[ai_output.xlsx]ai_output (4)'!$J$231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5-051A-7C4B-8DA7-A6CA2798094A}"/>
                </c:ext>
              </c:extLst>
            </c:dLbl>
            <c:dLbl>
              <c:idx val="230"/>
              <c:tx>
                <c:strRef>
                  <c:f>'/Users/el1goluj/Documents/ZURICH/PROJECTS/UPMEM/upmem-workloads/Microbenchmarks/AI/[ai_output.xlsx]ai_output (4)'!$J$232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{EE2417E8-69C8-4B7B-99CE-FC6246F72B17}</c15:txfldGUID>
                      <c15:f>'/Users/el1goluj/Documents/ZURICH/PROJECTS/UPMEM/upmem-workloads/Microbenchmarks/AI/[ai_output.xlsx]ai_output (4)'!$J$232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6-051A-7C4B-8DA7-A6CA2798094A}"/>
                </c:ext>
              </c:extLst>
            </c:dLbl>
            <c:dLbl>
              <c:idx val="231"/>
              <c:tx>
                <c:strRef>
                  <c:f>'/Users/el1goluj/Documents/ZURICH/PROJECTS/UPMEM/upmem-workloads/Microbenchmarks/AI/[ai_output.xlsx]ai_output (4)'!$J$233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{B58E1C6B-996C-459C-B9F3-601E63ADD371}</c15:txfldGUID>
                      <c15:f>'/Users/el1goluj/Documents/ZURICH/PROJECTS/UPMEM/upmem-workloads/Microbenchmarks/AI/[ai_output.xlsx]ai_output (4)'!$J$233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7-051A-7C4B-8DA7-A6CA2798094A}"/>
                </c:ext>
              </c:extLst>
            </c:dLbl>
            <c:dLbl>
              <c:idx val="232"/>
              <c:tx>
                <c:strRef>
                  <c:f>'/Users/el1goluj/Documents/ZURICH/PROJECTS/UPMEM/upmem-workloads/Microbenchmarks/AI/[ai_output.xlsx]ai_output (4)'!$J$234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{90DA4536-21C7-4547-BE58-818F60EA0501}</c15:txfldGUID>
                      <c15:f>'/Users/el1goluj/Documents/ZURICH/PROJECTS/UPMEM/upmem-workloads/Microbenchmarks/AI/[ai_output.xlsx]ai_output (4)'!$J$234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8-051A-7C4B-8DA7-A6CA2798094A}"/>
                </c:ext>
              </c:extLst>
            </c:dLbl>
            <c:dLbl>
              <c:idx val="233"/>
              <c:tx>
                <c:strRef>
                  <c:f>'/Users/el1goluj/Documents/ZURICH/PROJECTS/UPMEM/upmem-workloads/Microbenchmarks/AI/[ai_output.xlsx]ai_output (4)'!$J$235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{31E00E9E-561E-4A43-8510-2A18F9F62AC5}</c15:txfldGUID>
                      <c15:f>'/Users/el1goluj/Documents/ZURICH/PROJECTS/UPMEM/upmem-workloads/Microbenchmarks/AI/[ai_output.xlsx]ai_output (4)'!$J$235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9-051A-7C4B-8DA7-A6CA2798094A}"/>
                </c:ext>
              </c:extLst>
            </c:dLbl>
            <c:dLbl>
              <c:idx val="234"/>
              <c:tx>
                <c:strRef>
                  <c:f>'/Users/el1goluj/Documents/ZURICH/PROJECTS/UPMEM/upmem-workloads/Microbenchmarks/AI/[ai_output.xlsx]ai_output (4)'!$J$236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{5B55D1F0-B848-4136-BE47-519E2B92931B}</c15:txfldGUID>
                      <c15:f>'/Users/el1goluj/Documents/ZURICH/PROJECTS/UPMEM/upmem-workloads/Microbenchmarks/AI/[ai_output.xlsx]ai_output (4)'!$J$236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A-051A-7C4B-8DA7-A6CA2798094A}"/>
                </c:ext>
              </c:extLst>
            </c:dLbl>
            <c:dLbl>
              <c:idx val="235"/>
              <c:tx>
                <c:strRef>
                  <c:f>'/Users/el1goluj/Documents/ZURICH/PROJECTS/UPMEM/upmem-workloads/Microbenchmarks/AI/[ai_output.xlsx]ai_output (4)'!$J$237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{ECCB5577-2FAC-4FDC-AECC-E3DC9BD3821E}</c15:txfldGUID>
                      <c15:f>'/Users/el1goluj/Documents/ZURICH/PROJECTS/UPMEM/upmem-workloads/Microbenchmarks/AI/[ai_output.xlsx]ai_output (4)'!$J$237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B-051A-7C4B-8DA7-A6CA2798094A}"/>
                </c:ext>
              </c:extLst>
            </c:dLbl>
            <c:dLbl>
              <c:idx val="236"/>
              <c:tx>
                <c:strRef>
                  <c:f>'/Users/el1goluj/Documents/ZURICH/PROJECTS/UPMEM/upmem-workloads/Microbenchmarks/AI/[ai_output.xlsx]ai_output (4)'!$J$238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{538E0B89-82C9-487E-A90D-D99C6479B928}</c15:txfldGUID>
                      <c15:f>'/Users/el1goluj/Documents/ZURICH/PROJECTS/UPMEM/upmem-workloads/Microbenchmarks/AI/[ai_output.xlsx]ai_output (4)'!$J$238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C-051A-7C4B-8DA7-A6CA2798094A}"/>
                </c:ext>
              </c:extLst>
            </c:dLbl>
            <c:dLbl>
              <c:idx val="237"/>
              <c:tx>
                <c:strRef>
                  <c:f>'/Users/el1goluj/Documents/ZURICH/PROJECTS/UPMEM/upmem-workloads/Microbenchmarks/AI/[ai_output.xlsx]ai_output (4)'!$J$239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{CC11DA84-2700-4234-B15A-04A0BE294226}</c15:txfldGUID>
                      <c15:f>'/Users/el1goluj/Documents/ZURICH/PROJECTS/UPMEM/upmem-workloads/Microbenchmarks/AI/[ai_output.xlsx]ai_output (4)'!$J$239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D-051A-7C4B-8DA7-A6CA2798094A}"/>
                </c:ext>
              </c:extLst>
            </c:dLbl>
            <c:dLbl>
              <c:idx val="238"/>
              <c:tx>
                <c:strRef>
                  <c:f>'/Users/el1goluj/Documents/ZURICH/PROJECTS/UPMEM/upmem-workloads/Microbenchmarks/AI/[ai_output.xlsx]ai_output (4)'!$J$240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{BED7DF62-1465-4C98-9E8C-49962DF529F4}</c15:txfldGUID>
                      <c15:f>'/Users/el1goluj/Documents/ZURICH/PROJECTS/UPMEM/upmem-workloads/Microbenchmarks/AI/[ai_output.xlsx]ai_output (4)'!$J$240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E-051A-7C4B-8DA7-A6CA2798094A}"/>
                </c:ext>
              </c:extLst>
            </c:dLbl>
            <c:dLbl>
              <c:idx val="239"/>
              <c:tx>
                <c:strRef>
                  <c:f>'/Users/el1goluj/Documents/ZURICH/PROJECTS/UPMEM/upmem-workloads/Microbenchmarks/AI/[ai_output.xlsx]ai_output (4)'!$J$241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{0202E8AE-908D-4C12-8D07-30CA5AE3E586}</c15:txfldGUID>
                      <c15:f>'/Users/el1goluj/Documents/ZURICH/PROJECTS/UPMEM/upmem-workloads/Microbenchmarks/AI/[ai_output.xlsx]ai_output (4)'!$J$241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F-051A-7C4B-8DA7-A6CA2798094A}"/>
                </c:ext>
              </c:extLst>
            </c:dLbl>
            <c:dLbl>
              <c:idx val="240"/>
              <c:tx>
                <c:strRef>
                  <c:f>'/Users/el1goluj/Documents/ZURICH/PROJECTS/UPMEM/upmem-workloads/Microbenchmarks/AI/[ai_output.xlsx]ai_output (4)'!$J$242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{57593953-B2A7-4C9C-BE98-2317E7207516}</c15:txfldGUID>
                      <c15:f>'/Users/el1goluj/Documents/ZURICH/PROJECTS/UPMEM/upmem-workloads/Microbenchmarks/AI/[ai_output.xlsx]ai_output (4)'!$J$242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0-051A-7C4B-8DA7-A6CA2798094A}"/>
                </c:ext>
              </c:extLst>
            </c:dLbl>
            <c:dLbl>
              <c:idx val="241"/>
              <c:tx>
                <c:strRef>
                  <c:f>'/Users/el1goluj/Documents/ZURICH/PROJECTS/UPMEM/upmem-workloads/Microbenchmarks/AI/[ai_output.xlsx]ai_output (4)'!$J$243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{815FD934-24C1-47B8-816C-5B8E2EF01319}</c15:txfldGUID>
                      <c15:f>'/Users/el1goluj/Documents/ZURICH/PROJECTS/UPMEM/upmem-workloads/Microbenchmarks/AI/[ai_output.xlsx]ai_output (4)'!$J$243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1-051A-7C4B-8DA7-A6CA2798094A}"/>
                </c:ext>
              </c:extLst>
            </c:dLbl>
            <c:dLbl>
              <c:idx val="242"/>
              <c:tx>
                <c:strRef>
                  <c:f>'/Users/el1goluj/Documents/ZURICH/PROJECTS/UPMEM/upmem-workloads/Microbenchmarks/AI/[ai_output.xlsx]ai_output (4)'!$J$244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{B4604324-EBDC-4F13-AB68-8207965252E7}</c15:txfldGUID>
                      <c15:f>'/Users/el1goluj/Documents/ZURICH/PROJECTS/UPMEM/upmem-workloads/Microbenchmarks/AI/[ai_output.xlsx]ai_output (4)'!$J$244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2-051A-7C4B-8DA7-A6CA2798094A}"/>
                </c:ext>
              </c:extLst>
            </c:dLbl>
            <c:dLbl>
              <c:idx val="243"/>
              <c:tx>
                <c:strRef>
                  <c:f>'/Users/el1goluj/Documents/ZURICH/PROJECTS/UPMEM/upmem-workloads/Microbenchmarks/AI/[ai_output.xlsx]ai_output (4)'!$J$245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{657918D5-346C-4152-B618-9A0B54675357}</c15:txfldGUID>
                      <c15:f>'/Users/el1goluj/Documents/ZURICH/PROJECTS/UPMEM/upmem-workloads/Microbenchmarks/AI/[ai_output.xlsx]ai_output (4)'!$J$245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3-051A-7C4B-8DA7-A6CA2798094A}"/>
                </c:ext>
              </c:extLst>
            </c:dLbl>
            <c:dLbl>
              <c:idx val="244"/>
              <c:tx>
                <c:strRef>
                  <c:f>'/Users/el1goluj/Documents/ZURICH/PROJECTS/UPMEM/upmem-workloads/Microbenchmarks/AI/[ai_output.xlsx]ai_output (4)'!$J$246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{B5FC4708-0422-4C99-9498-6C2A7ADF454E}</c15:txfldGUID>
                      <c15:f>'/Users/el1goluj/Documents/ZURICH/PROJECTS/UPMEM/upmem-workloads/Microbenchmarks/AI/[ai_output.xlsx]ai_output (4)'!$J$246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4-051A-7C4B-8DA7-A6CA2798094A}"/>
                </c:ext>
              </c:extLst>
            </c:dLbl>
            <c:dLbl>
              <c:idx val="245"/>
              <c:tx>
                <c:strRef>
                  <c:f>'/Users/el1goluj/Documents/ZURICH/PROJECTS/UPMEM/upmem-workloads/Microbenchmarks/AI/[ai_output.xlsx]ai_output (4)'!$J$247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{4279479E-4F47-4BD2-9D0E-7BD9E22FB536}</c15:txfldGUID>
                      <c15:f>'/Users/el1goluj/Documents/ZURICH/PROJECTS/UPMEM/upmem-workloads/Microbenchmarks/AI/[ai_output.xlsx]ai_output (4)'!$J$247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5-051A-7C4B-8DA7-A6CA2798094A}"/>
                </c:ext>
              </c:extLst>
            </c:dLbl>
            <c:dLbl>
              <c:idx val="246"/>
              <c:tx>
                <c:strRef>
                  <c:f>'/Users/el1goluj/Documents/ZURICH/PROJECTS/UPMEM/upmem-workloads/Microbenchmarks/AI/[ai_output.xlsx]ai_output (4)'!$J$248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{D6FD3C1C-8ECB-48E3-9AD4-0D655CC925A9}</c15:txfldGUID>
                      <c15:f>'/Users/el1goluj/Documents/ZURICH/PROJECTS/UPMEM/upmem-workloads/Microbenchmarks/AI/[ai_output.xlsx]ai_output (4)'!$J$248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6-051A-7C4B-8DA7-A6CA2798094A}"/>
                </c:ext>
              </c:extLst>
            </c:dLbl>
            <c:dLbl>
              <c:idx val="247"/>
              <c:tx>
                <c:strRef>
                  <c:f>'/Users/el1goluj/Documents/ZURICH/PROJECTS/UPMEM/upmem-workloads/Microbenchmarks/AI/[ai_output.xlsx]ai_output (4)'!$J$249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{C48193D8-1CCA-47D5-8A30-436C3868C168}</c15:txfldGUID>
                      <c15:f>'/Users/el1goluj/Documents/ZURICH/PROJECTS/UPMEM/upmem-workloads/Microbenchmarks/AI/[ai_output.xlsx]ai_output (4)'!$J$249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7-051A-7C4B-8DA7-A6CA2798094A}"/>
                </c:ext>
              </c:extLst>
            </c:dLbl>
            <c:dLbl>
              <c:idx val="248"/>
              <c:tx>
                <c:strRef>
                  <c:f>'/Users/el1goluj/Documents/ZURICH/PROJECTS/UPMEM/upmem-workloads/Microbenchmarks/AI/[ai_output.xlsx]ai_output (4)'!$J$250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{2425967F-0285-4F28-9DC7-83FA6D10BE1C}</c15:txfldGUID>
                      <c15:f>'/Users/el1goluj/Documents/ZURICH/PROJECTS/UPMEM/upmem-workloads/Microbenchmarks/AI/[ai_output.xlsx]ai_output (4)'!$J$250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8-051A-7C4B-8DA7-A6CA2798094A}"/>
                </c:ext>
              </c:extLst>
            </c:dLbl>
            <c:dLbl>
              <c:idx val="249"/>
              <c:tx>
                <c:strRef>
                  <c:f>'/Users/el1goluj/Documents/ZURICH/PROJECTS/UPMEM/upmem-workloads/Microbenchmarks/AI/[ai_output.xlsx]ai_output (4)'!$J$251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{4F498A5A-0D2F-4DD3-9386-247D6EFF4215}</c15:txfldGUID>
                      <c15:f>'/Users/el1goluj/Documents/ZURICH/PROJECTS/UPMEM/upmem-workloads/Microbenchmarks/AI/[ai_output.xlsx]ai_output (4)'!$J$251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9-051A-7C4B-8DA7-A6CA2798094A}"/>
                </c:ext>
              </c:extLst>
            </c:dLbl>
            <c:dLbl>
              <c:idx val="250"/>
              <c:tx>
                <c:strRef>
                  <c:f>'/Users/el1goluj/Documents/ZURICH/PROJECTS/UPMEM/upmem-workloads/Microbenchmarks/AI/[ai_output.xlsx]ai_output (4)'!$J$252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{EECA7D7E-90DE-4349-8ABD-B08C9E3080F0}</c15:txfldGUID>
                      <c15:f>'/Users/el1goluj/Documents/ZURICH/PROJECTS/UPMEM/upmem-workloads/Microbenchmarks/AI/[ai_output.xlsx]ai_output (4)'!$J$252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A-051A-7C4B-8DA7-A6CA2798094A}"/>
                </c:ext>
              </c:extLst>
            </c:dLbl>
            <c:dLbl>
              <c:idx val="251"/>
              <c:tx>
                <c:strRef>
                  <c:f>'/Users/el1goluj/Documents/ZURICH/PROJECTS/UPMEM/upmem-workloads/Microbenchmarks/AI/[ai_output.xlsx]ai_output (4)'!$J$253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{C3C08E76-D47B-4217-9FB9-54B037F2224A}</c15:txfldGUID>
                      <c15:f>'/Users/el1goluj/Documents/ZURICH/PROJECTS/UPMEM/upmem-workloads/Microbenchmarks/AI/[ai_output.xlsx]ai_output (4)'!$J$253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B-051A-7C4B-8DA7-A6CA2798094A}"/>
                </c:ext>
              </c:extLst>
            </c:dLbl>
            <c:dLbl>
              <c:idx val="252"/>
              <c:tx>
                <c:strRef>
                  <c:f>'/Users/el1goluj/Documents/ZURICH/PROJECTS/UPMEM/upmem-workloads/Microbenchmarks/AI/[ai_output.xlsx]ai_output (4)'!$J$254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{3D687984-7162-4587-9DCE-33C0E406D329}</c15:txfldGUID>
                      <c15:f>'/Users/el1goluj/Documents/ZURICH/PROJECTS/UPMEM/upmem-workloads/Microbenchmarks/AI/[ai_output.xlsx]ai_output (4)'!$J$254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C-051A-7C4B-8DA7-A6CA2798094A}"/>
                </c:ext>
              </c:extLst>
            </c:dLbl>
            <c:dLbl>
              <c:idx val="253"/>
              <c:tx>
                <c:strRef>
                  <c:f>'/Users/el1goluj/Documents/ZURICH/PROJECTS/UPMEM/upmem-workloads/Microbenchmarks/AI/[ai_output.xlsx]ai_output (4)'!$J$255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{A1855292-B953-4D5A-8823-E24AED19FF35}</c15:txfldGUID>
                      <c15:f>'/Users/el1goluj/Documents/ZURICH/PROJECTS/UPMEM/upmem-workloads/Microbenchmarks/AI/[ai_output.xlsx]ai_output (4)'!$J$255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D-051A-7C4B-8DA7-A6CA2798094A}"/>
                </c:ext>
              </c:extLst>
            </c:dLbl>
            <c:dLbl>
              <c:idx val="254"/>
              <c:tx>
                <c:strRef>
                  <c:f>'/Users/el1goluj/Documents/ZURICH/PROJECTS/UPMEM/upmem-workloads/Microbenchmarks/AI/[ai_output.xlsx]ai_output (4)'!$J$256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{61BED956-C1B8-4139-8DB7-8C1A9088E57C}</c15:txfldGUID>
                      <c15:f>'/Users/el1goluj/Documents/ZURICH/PROJECTS/UPMEM/upmem-workloads/Microbenchmarks/AI/[ai_output.xlsx]ai_output (4)'!$J$256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E-051A-7C4B-8DA7-A6CA2798094A}"/>
                </c:ext>
              </c:extLst>
            </c:dLbl>
            <c:dLbl>
              <c:idx val="255"/>
              <c:tx>
                <c:strRef>
                  <c:f>'/Users/el1goluj/Documents/ZURICH/PROJECTS/UPMEM/upmem-workloads/Microbenchmarks/AI/[ai_output.xlsx]ai_output (4)'!$J$257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{2C8CBA29-0DC8-4D1B-9709-9487E0130294}</c15:txfldGUID>
                      <c15:f>'/Users/el1goluj/Documents/ZURICH/PROJECTS/UPMEM/upmem-workloads/Microbenchmarks/AI/[ai_output.xlsx]ai_output (4)'!$J$257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F-051A-7C4B-8DA7-A6CA2798094A}"/>
                </c:ext>
              </c:extLst>
            </c:dLbl>
            <c:dLbl>
              <c:idx val="256"/>
              <c:tx>
                <c:strRef>
                  <c:f>'/Users/el1goluj/Documents/ZURICH/PROJECTS/UPMEM/upmem-workloads/Microbenchmarks/AI/[ai_output.xlsx]ai_output (4)'!$J$258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{7419CD47-27E9-40A0-8184-8618186B3B08}</c15:txfldGUID>
                      <c15:f>'/Users/el1goluj/Documents/ZURICH/PROJECTS/UPMEM/upmem-workloads/Microbenchmarks/AI/[ai_output.xlsx]ai_output (4)'!$J$258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0-051A-7C4B-8DA7-A6CA2798094A}"/>
                </c:ext>
              </c:extLst>
            </c:dLbl>
            <c:dLbl>
              <c:idx val="257"/>
              <c:tx>
                <c:strRef>
                  <c:f>'/Users/el1goluj/Documents/ZURICH/PROJECTS/UPMEM/upmem-workloads/Microbenchmarks/AI/[ai_output.xlsx]ai_output (4)'!$J$259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{8D52F6FC-FBA8-45B9-94F3-20FDFC331E2C}</c15:txfldGUID>
                      <c15:f>'/Users/el1goluj/Documents/ZURICH/PROJECTS/UPMEM/upmem-workloads/Microbenchmarks/AI/[ai_output.xlsx]ai_output (4)'!$J$259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1-051A-7C4B-8DA7-A6CA2798094A}"/>
                </c:ext>
              </c:extLst>
            </c:dLbl>
            <c:dLbl>
              <c:idx val="258"/>
              <c:tx>
                <c:strRef>
                  <c:f>'/Users/el1goluj/Documents/ZURICH/PROJECTS/UPMEM/upmem-workloads/Microbenchmarks/AI/[ai_output.xlsx]ai_output (4)'!$J$260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{D4AADAE9-F1E9-42A0-88BB-0BFCE6B708D6}</c15:txfldGUID>
                      <c15:f>'/Users/el1goluj/Documents/ZURICH/PROJECTS/UPMEM/upmem-workloads/Microbenchmarks/AI/[ai_output.xlsx]ai_output (4)'!$J$260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2-051A-7C4B-8DA7-A6CA2798094A}"/>
                </c:ext>
              </c:extLst>
            </c:dLbl>
            <c:dLbl>
              <c:idx val="259"/>
              <c:tx>
                <c:strRef>
                  <c:f>'/Users/el1goluj/Documents/ZURICH/PROJECTS/UPMEM/upmem-workloads/Microbenchmarks/AI/[ai_output.xlsx]ai_output (4)'!$J$261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{5D8ACA2C-B27F-4B2A-939D-223A2BFC747E}</c15:txfldGUID>
                      <c15:f>'/Users/el1goluj/Documents/ZURICH/PROJECTS/UPMEM/upmem-workloads/Microbenchmarks/AI/[ai_output.xlsx]ai_output (4)'!$J$261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3-051A-7C4B-8DA7-A6CA2798094A}"/>
                </c:ext>
              </c:extLst>
            </c:dLbl>
            <c:dLbl>
              <c:idx val="260"/>
              <c:tx>
                <c:strRef>
                  <c:f>'/Users/el1goluj/Documents/ZURICH/PROJECTS/UPMEM/upmem-workloads/Microbenchmarks/AI/[ai_output.xlsx]ai_output (4)'!$J$262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{3ECA7871-9D51-4EA3-878D-ED92535BEA53}</c15:txfldGUID>
                      <c15:f>'/Users/el1goluj/Documents/ZURICH/PROJECTS/UPMEM/upmem-workloads/Microbenchmarks/AI/[ai_output.xlsx]ai_output (4)'!$J$262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4-051A-7C4B-8DA7-A6CA2798094A}"/>
                </c:ext>
              </c:extLst>
            </c:dLbl>
            <c:dLbl>
              <c:idx val="261"/>
              <c:tx>
                <c:strRef>
                  <c:f>'/Users/el1goluj/Documents/ZURICH/PROJECTS/UPMEM/upmem-workloads/Microbenchmarks/AI/[ai_output.xlsx]ai_output (4)'!$J$263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{80ED9210-3244-452D-96AF-12ACF751AA67}</c15:txfldGUID>
                      <c15:f>'/Users/el1goluj/Documents/ZURICH/PROJECTS/UPMEM/upmem-workloads/Microbenchmarks/AI/[ai_output.xlsx]ai_output (4)'!$J$263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5-051A-7C4B-8DA7-A6CA2798094A}"/>
                </c:ext>
              </c:extLst>
            </c:dLbl>
            <c:dLbl>
              <c:idx val="262"/>
              <c:tx>
                <c:strRef>
                  <c:f>'/Users/el1goluj/Documents/ZURICH/PROJECTS/UPMEM/upmem-workloads/Microbenchmarks/AI/[ai_output.xlsx]ai_output (4)'!$J$264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{3FA49543-B463-4946-9DA0-E0D672F63DA6}</c15:txfldGUID>
                      <c15:f>'/Users/el1goluj/Documents/ZURICH/PROJECTS/UPMEM/upmem-workloads/Microbenchmarks/AI/[ai_output.xlsx]ai_output (4)'!$J$264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6-051A-7C4B-8DA7-A6CA2798094A}"/>
                </c:ext>
              </c:extLst>
            </c:dLbl>
            <c:dLbl>
              <c:idx val="263"/>
              <c:tx>
                <c:strRef>
                  <c:f>'/Users/el1goluj/Documents/ZURICH/PROJECTS/UPMEM/upmem-workloads/Microbenchmarks/AI/[ai_output.xlsx]ai_output (4)'!$J$265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{7EDFBD96-33F8-46BF-AE69-487F678629DF}</c15:txfldGUID>
                      <c15:f>'/Users/el1goluj/Documents/ZURICH/PROJECTS/UPMEM/upmem-workloads/Microbenchmarks/AI/[ai_output.xlsx]ai_output (4)'!$J$265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7-051A-7C4B-8DA7-A6CA2798094A}"/>
                </c:ext>
              </c:extLst>
            </c:dLbl>
            <c:dLbl>
              <c:idx val="264"/>
              <c:tx>
                <c:strRef>
                  <c:f>'/Users/el1goluj/Documents/ZURICH/PROJECTS/UPMEM/upmem-workloads/Microbenchmarks/AI/[ai_output.xlsx]ai_output (4)'!$J$266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{E9957FAF-8A5C-4CA8-9AF8-9A093DFEC4C3}</c15:txfldGUID>
                      <c15:f>'/Users/el1goluj/Documents/ZURICH/PROJECTS/UPMEM/upmem-workloads/Microbenchmarks/AI/[ai_output.xlsx]ai_output (4)'!$J$266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8-051A-7C4B-8DA7-A6CA2798094A}"/>
                </c:ext>
              </c:extLst>
            </c:dLbl>
            <c:dLbl>
              <c:idx val="265"/>
              <c:tx>
                <c:strRef>
                  <c:f>'/Users/el1goluj/Documents/ZURICH/PROJECTS/UPMEM/upmem-workloads/Microbenchmarks/AI/[ai_output.xlsx]ai_output (4)'!$J$267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{5B2C814E-FA72-4F11-8F6B-B485124C5CED}</c15:txfldGUID>
                      <c15:f>'/Users/el1goluj/Documents/ZURICH/PROJECTS/UPMEM/upmem-workloads/Microbenchmarks/AI/[ai_output.xlsx]ai_output (4)'!$J$267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9-051A-7C4B-8DA7-A6CA2798094A}"/>
                </c:ext>
              </c:extLst>
            </c:dLbl>
            <c:dLbl>
              <c:idx val="266"/>
              <c:tx>
                <c:strRef>
                  <c:f>'/Users/el1goluj/Documents/ZURICH/PROJECTS/UPMEM/upmem-workloads/Microbenchmarks/AI/[ai_output.xlsx]ai_output (4)'!$J$268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{6FCB6151-AB8B-4A7D-A9DA-29EF2D8905A1}</c15:txfldGUID>
                      <c15:f>'/Users/el1goluj/Documents/ZURICH/PROJECTS/UPMEM/upmem-workloads/Microbenchmarks/AI/[ai_output.xlsx]ai_output (4)'!$J$268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A-051A-7C4B-8DA7-A6CA2798094A}"/>
                </c:ext>
              </c:extLst>
            </c:dLbl>
            <c:dLbl>
              <c:idx val="267"/>
              <c:tx>
                <c:strRef>
                  <c:f>'/Users/el1goluj/Documents/ZURICH/PROJECTS/UPMEM/upmem-workloads/Microbenchmarks/AI/[ai_output.xlsx]ai_output (4)'!$J$269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{35A8975D-04C2-458F-BE4C-3BCF6AAA853F}</c15:txfldGUID>
                      <c15:f>'/Users/el1goluj/Documents/ZURICH/PROJECTS/UPMEM/upmem-workloads/Microbenchmarks/AI/[ai_output.xlsx]ai_output (4)'!$J$269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B-051A-7C4B-8DA7-A6CA2798094A}"/>
                </c:ext>
              </c:extLst>
            </c:dLbl>
            <c:dLbl>
              <c:idx val="268"/>
              <c:tx>
                <c:strRef>
                  <c:f>'/Users/el1goluj/Documents/ZURICH/PROJECTS/UPMEM/upmem-workloads/Microbenchmarks/AI/[ai_output.xlsx]ai_output (4)'!$J$270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{178D03B5-89F4-4486-8147-062B0CD7DC95}</c15:txfldGUID>
                      <c15:f>'/Users/el1goluj/Documents/ZURICH/PROJECTS/UPMEM/upmem-workloads/Microbenchmarks/AI/[ai_output.xlsx]ai_output (4)'!$J$270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C-051A-7C4B-8DA7-A6CA2798094A}"/>
                </c:ext>
              </c:extLst>
            </c:dLbl>
            <c:dLbl>
              <c:idx val="269"/>
              <c:tx>
                <c:strRef>
                  <c:f>'/Users/el1goluj/Documents/ZURICH/PROJECTS/UPMEM/upmem-workloads/Microbenchmarks/AI/[ai_output.xlsx]ai_output (4)'!$J$271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{0D64DBD6-1934-4CDE-98B6-C3FC3B99C715}</c15:txfldGUID>
                      <c15:f>'/Users/el1goluj/Documents/ZURICH/PROJECTS/UPMEM/upmem-workloads/Microbenchmarks/AI/[ai_output.xlsx]ai_output (4)'!$J$271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D-051A-7C4B-8DA7-A6CA2798094A}"/>
                </c:ext>
              </c:extLst>
            </c:dLbl>
            <c:dLbl>
              <c:idx val="270"/>
              <c:tx>
                <c:strRef>
                  <c:f>'/Users/el1goluj/Documents/ZURICH/PROJECTS/UPMEM/upmem-workloads/Microbenchmarks/AI/[ai_output.xlsx]ai_output (4)'!$J$272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{8158D1DC-B997-4CE0-88BA-A6074E32A5C8}</c15:txfldGUID>
                      <c15:f>'/Users/el1goluj/Documents/ZURICH/PROJECTS/UPMEM/upmem-workloads/Microbenchmarks/AI/[ai_output.xlsx]ai_output (4)'!$J$272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E-051A-7C4B-8DA7-A6CA2798094A}"/>
                </c:ext>
              </c:extLst>
            </c:dLbl>
            <c:dLbl>
              <c:idx val="271"/>
              <c:tx>
                <c:strRef>
                  <c:f>'/Users/el1goluj/Documents/ZURICH/PROJECTS/UPMEM/upmem-workloads/Microbenchmarks/AI/[ai_output.xlsx]ai_output (4)'!$J$273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{AB299CE1-00CD-4E48-A1F2-110109BD3756}</c15:txfldGUID>
                      <c15:f>'/Users/el1goluj/Documents/ZURICH/PROJECTS/UPMEM/upmem-workloads/Microbenchmarks/AI/[ai_output.xlsx]ai_output (4)'!$J$273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F-051A-7C4B-8DA7-A6CA2798094A}"/>
                </c:ext>
              </c:extLst>
            </c:dLbl>
            <c:dLbl>
              <c:idx val="272"/>
              <c:tx>
                <c:strRef>
                  <c:f>'/Users/el1goluj/Documents/ZURICH/PROJECTS/UPMEM/upmem-workloads/Microbenchmarks/AI/[ai_output.xlsx]ai_output (4)'!$J$274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{8929E85F-ABE3-494D-ACA0-03D7A1537F78}</c15:txfldGUID>
                      <c15:f>'/Users/el1goluj/Documents/ZURICH/PROJECTS/UPMEM/upmem-workloads/Microbenchmarks/AI/[ai_output.xlsx]ai_output (4)'!$J$274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0-051A-7C4B-8DA7-A6CA2798094A}"/>
                </c:ext>
              </c:extLst>
            </c:dLbl>
            <c:dLbl>
              <c:idx val="273"/>
              <c:tx>
                <c:strRef>
                  <c:f>'/Users/el1goluj/Documents/ZURICH/PROJECTS/UPMEM/upmem-workloads/Microbenchmarks/AI/[ai_output.xlsx]ai_output (4)'!$J$275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{F222B406-3F83-4B93-9A9F-BD805A33EEFC}</c15:txfldGUID>
                      <c15:f>'/Users/el1goluj/Documents/ZURICH/PROJECTS/UPMEM/upmem-workloads/Microbenchmarks/AI/[ai_output.xlsx]ai_output (4)'!$J$275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1-051A-7C4B-8DA7-A6CA2798094A}"/>
                </c:ext>
              </c:extLst>
            </c:dLbl>
            <c:dLbl>
              <c:idx val="274"/>
              <c:tx>
                <c:strRef>
                  <c:f>'/Users/el1goluj/Documents/ZURICH/PROJECTS/UPMEM/upmem-workloads/Microbenchmarks/AI/[ai_output.xlsx]ai_output (4)'!$J$276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{53F3AC11-2CE1-4CA0-BE3B-368DE9A72BAB}</c15:txfldGUID>
                      <c15:f>'/Users/el1goluj/Documents/ZURICH/PROJECTS/UPMEM/upmem-workloads/Microbenchmarks/AI/[ai_output.xlsx]ai_output (4)'!$J$276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2-051A-7C4B-8DA7-A6CA2798094A}"/>
                </c:ext>
              </c:extLst>
            </c:dLbl>
            <c:dLbl>
              <c:idx val="275"/>
              <c:tx>
                <c:strRef>
                  <c:f>'/Users/el1goluj/Documents/ZURICH/PROJECTS/UPMEM/upmem-workloads/Microbenchmarks/AI/[ai_output.xlsx]ai_output (4)'!$J$277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{1B46EE61-6440-4530-A2BC-45DE0AFC008B}</c15:txfldGUID>
                      <c15:f>'/Users/el1goluj/Documents/ZURICH/PROJECTS/UPMEM/upmem-workloads/Microbenchmarks/AI/[ai_output.xlsx]ai_output (4)'!$J$277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3-051A-7C4B-8DA7-A6CA2798094A}"/>
                </c:ext>
              </c:extLst>
            </c:dLbl>
            <c:dLbl>
              <c:idx val="276"/>
              <c:tx>
                <c:strRef>
                  <c:f>'/Users/el1goluj/Documents/ZURICH/PROJECTS/UPMEM/upmem-workloads/Microbenchmarks/AI/[ai_output.xlsx]ai_output (4)'!$J$278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{DCABC55B-1073-4102-9B1D-65DF557B7859}</c15:txfldGUID>
                      <c15:f>'/Users/el1goluj/Documents/ZURICH/PROJECTS/UPMEM/upmem-workloads/Microbenchmarks/AI/[ai_output.xlsx]ai_output (4)'!$J$278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4-051A-7C4B-8DA7-A6CA2798094A}"/>
                </c:ext>
              </c:extLst>
            </c:dLbl>
            <c:dLbl>
              <c:idx val="277"/>
              <c:tx>
                <c:strRef>
                  <c:f>'/Users/el1goluj/Documents/ZURICH/PROJECTS/UPMEM/upmem-workloads/Microbenchmarks/AI/[ai_output.xlsx]ai_output (4)'!$J$279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{10A89339-D975-4A42-A067-BA8B2C64BAE3}</c15:txfldGUID>
                      <c15:f>'/Users/el1goluj/Documents/ZURICH/PROJECTS/UPMEM/upmem-workloads/Microbenchmarks/AI/[ai_output.xlsx]ai_output (4)'!$J$279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5-051A-7C4B-8DA7-A6CA2798094A}"/>
                </c:ext>
              </c:extLst>
            </c:dLbl>
            <c:dLbl>
              <c:idx val="278"/>
              <c:tx>
                <c:strRef>
                  <c:f>'/Users/el1goluj/Documents/ZURICH/PROJECTS/UPMEM/upmem-workloads/Microbenchmarks/AI/[ai_output.xlsx]ai_output (4)'!$J$280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{23661C9D-01D1-403A-B1B8-FAE2C89D3629}</c15:txfldGUID>
                      <c15:f>'/Users/el1goluj/Documents/ZURICH/PROJECTS/UPMEM/upmem-workloads/Microbenchmarks/AI/[ai_output.xlsx]ai_output (4)'!$J$280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6-051A-7C4B-8DA7-A6CA2798094A}"/>
                </c:ext>
              </c:extLst>
            </c:dLbl>
            <c:dLbl>
              <c:idx val="279"/>
              <c:tx>
                <c:strRef>
                  <c:f>'/Users/el1goluj/Documents/ZURICH/PROJECTS/UPMEM/upmem-workloads/Microbenchmarks/AI/[ai_output.xlsx]ai_output (4)'!$J$281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{5143B6D9-B3C8-45F5-85BC-26DC4C23EDA4}</c15:txfldGUID>
                      <c15:f>'/Users/el1goluj/Documents/ZURICH/PROJECTS/UPMEM/upmem-workloads/Microbenchmarks/AI/[ai_output.xlsx]ai_output (4)'!$J$281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7-051A-7C4B-8DA7-A6CA2798094A}"/>
                </c:ext>
              </c:extLst>
            </c:dLbl>
            <c:dLbl>
              <c:idx val="280"/>
              <c:tx>
                <c:strRef>
                  <c:f>'/Users/el1goluj/Documents/ZURICH/PROJECTS/UPMEM/upmem-workloads/Microbenchmarks/AI/[ai_output.xlsx]ai_output (4)'!$J$282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{D699CD65-E78D-4ABF-9751-CB29BB477DD8}</c15:txfldGUID>
                      <c15:f>'/Users/el1goluj/Documents/ZURICH/PROJECTS/UPMEM/upmem-workloads/Microbenchmarks/AI/[ai_output.xlsx]ai_output (4)'!$J$282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8-051A-7C4B-8DA7-A6CA2798094A}"/>
                </c:ext>
              </c:extLst>
            </c:dLbl>
            <c:dLbl>
              <c:idx val="281"/>
              <c:tx>
                <c:strRef>
                  <c:f>'/Users/el1goluj/Documents/ZURICH/PROJECTS/UPMEM/upmem-workloads/Microbenchmarks/AI/[ai_output.xlsx]ai_output (4)'!$J$283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{9A37F9E2-D00E-4657-BC72-957082A7C1BB}</c15:txfldGUID>
                      <c15:f>'/Users/el1goluj/Documents/ZURICH/PROJECTS/UPMEM/upmem-workloads/Microbenchmarks/AI/[ai_output.xlsx]ai_output (4)'!$J$283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9-051A-7C4B-8DA7-A6CA2798094A}"/>
                </c:ext>
              </c:extLst>
            </c:dLbl>
            <c:dLbl>
              <c:idx val="282"/>
              <c:tx>
                <c:strRef>
                  <c:f>'/Users/el1goluj/Documents/ZURICH/PROJECTS/UPMEM/upmem-workloads/Microbenchmarks/AI/[ai_output.xlsx]ai_output (4)'!$J$284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{247A3B1D-594F-436C-B1B8-A71F0C56546B}</c15:txfldGUID>
                      <c15:f>'/Users/el1goluj/Documents/ZURICH/PROJECTS/UPMEM/upmem-workloads/Microbenchmarks/AI/[ai_output.xlsx]ai_output (4)'!$J$284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A-051A-7C4B-8DA7-A6CA2798094A}"/>
                </c:ext>
              </c:extLst>
            </c:dLbl>
            <c:dLbl>
              <c:idx val="283"/>
              <c:tx>
                <c:strRef>
                  <c:f>'/Users/el1goluj/Documents/ZURICH/PROJECTS/UPMEM/upmem-workloads/Microbenchmarks/AI/[ai_output.xlsx]ai_output (4)'!$J$285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{CAE318F3-B118-46C0-AA93-2D998CD95556}</c15:txfldGUID>
                      <c15:f>'/Users/el1goluj/Documents/ZURICH/PROJECTS/UPMEM/upmem-workloads/Microbenchmarks/AI/[ai_output.xlsx]ai_output (4)'!$J$285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B-051A-7C4B-8DA7-A6CA2798094A}"/>
                </c:ext>
              </c:extLst>
            </c:dLbl>
            <c:dLbl>
              <c:idx val="284"/>
              <c:tx>
                <c:strRef>
                  <c:f>'/Users/el1goluj/Documents/ZURICH/PROJECTS/UPMEM/upmem-workloads/Microbenchmarks/AI/[ai_output.xlsx]ai_output (4)'!$J$286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{A541C1CC-CBF9-4C74-A7AB-73D8C2BB1CB5}</c15:txfldGUID>
                      <c15:f>'/Users/el1goluj/Documents/ZURICH/PROJECTS/UPMEM/upmem-workloads/Microbenchmarks/AI/[ai_output.xlsx]ai_output (4)'!$J$286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C-051A-7C4B-8DA7-A6CA2798094A}"/>
                </c:ext>
              </c:extLst>
            </c:dLbl>
            <c:dLbl>
              <c:idx val="285"/>
              <c:tx>
                <c:strRef>
                  <c:f>'/Users/el1goluj/Documents/ZURICH/PROJECTS/UPMEM/upmem-workloads/Microbenchmarks/AI/[ai_output.xlsx]ai_output (4)'!$J$287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{3CE05DC2-ACD3-4D62-A50A-E6BECA0650D5}</c15:txfldGUID>
                      <c15:f>'/Users/el1goluj/Documents/ZURICH/PROJECTS/UPMEM/upmem-workloads/Microbenchmarks/AI/[ai_output.xlsx]ai_output (4)'!$J$287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D-051A-7C4B-8DA7-A6CA2798094A}"/>
                </c:ext>
              </c:extLst>
            </c:dLbl>
            <c:dLbl>
              <c:idx val="286"/>
              <c:tx>
                <c:strRef>
                  <c:f>'/Users/el1goluj/Documents/ZURICH/PROJECTS/UPMEM/upmem-workloads/Microbenchmarks/AI/[ai_output.xlsx]ai_output (4)'!$J$288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{572E47D2-33EA-4E3F-8E3D-D784DBE40637}</c15:txfldGUID>
                      <c15:f>'/Users/el1goluj/Documents/ZURICH/PROJECTS/UPMEM/upmem-workloads/Microbenchmarks/AI/[ai_output.xlsx]ai_output (4)'!$J$288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E-051A-7C4B-8DA7-A6CA2798094A}"/>
                </c:ext>
              </c:extLst>
            </c:dLbl>
            <c:dLbl>
              <c:idx val="287"/>
              <c:tx>
                <c:strRef>
                  <c:f>'/Users/el1goluj/Documents/ZURICH/PROJECTS/UPMEM/upmem-workloads/Microbenchmarks/AI/[ai_output.xlsx]ai_output (4)'!$J$289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{4C38B3A3-97B0-4626-BB26-80EEFA2346B6}</c15:txfldGUID>
                      <c15:f>'/Users/el1goluj/Documents/ZURICH/PROJECTS/UPMEM/upmem-workloads/Microbenchmarks/AI/[ai_output.xlsx]ai_output (4)'!$J$289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F-051A-7C4B-8DA7-A6CA2798094A}"/>
                </c:ext>
              </c:extLst>
            </c:dLbl>
            <c:dLbl>
              <c:idx val="288"/>
              <c:tx>
                <c:strRef>
                  <c:f>'/Users/el1goluj/Documents/ZURICH/PROJECTS/UPMEM/upmem-workloads/Microbenchmarks/AI/[ai_output.xlsx]ai_output (4)'!$J$290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{15E0526E-C3C0-4144-8FCF-D64D1B410C16}</c15:txfldGUID>
                      <c15:f>'/Users/el1goluj/Documents/ZURICH/PROJECTS/UPMEM/upmem-workloads/Microbenchmarks/AI/[ai_output.xlsx]ai_output (4)'!$J$290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0-051A-7C4B-8DA7-A6CA2798094A}"/>
                </c:ext>
              </c:extLst>
            </c:dLbl>
            <c:dLbl>
              <c:idx val="289"/>
              <c:tx>
                <c:strRef>
                  <c:f>'/Users/el1goluj/Documents/ZURICH/PROJECTS/UPMEM/upmem-workloads/Microbenchmarks/AI/[ai_output.xlsx]ai_output (4)'!$J$291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{783AA438-0D10-4725-AA5E-FE489C69AC2F}</c15:txfldGUID>
                      <c15:f>'/Users/el1goluj/Documents/ZURICH/PROJECTS/UPMEM/upmem-workloads/Microbenchmarks/AI/[ai_output.xlsx]ai_output (4)'!$J$291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1-051A-7C4B-8DA7-A6CA2798094A}"/>
                </c:ext>
              </c:extLst>
            </c:dLbl>
            <c:dLbl>
              <c:idx val="290"/>
              <c:tx>
                <c:strRef>
                  <c:f>'/Users/el1goluj/Documents/ZURICH/PROJECTS/UPMEM/upmem-workloads/Microbenchmarks/AI/[ai_output.xlsx]ai_output (4)'!$J$292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{F29D10D5-E40E-426F-A098-33C8ADAB56BA}</c15:txfldGUID>
                      <c15:f>'/Users/el1goluj/Documents/ZURICH/PROJECTS/UPMEM/upmem-workloads/Microbenchmarks/AI/[ai_output.xlsx]ai_output (4)'!$J$292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2-051A-7C4B-8DA7-A6CA2798094A}"/>
                </c:ext>
              </c:extLst>
            </c:dLbl>
            <c:dLbl>
              <c:idx val="291"/>
              <c:tx>
                <c:strRef>
                  <c:f>'/Users/el1goluj/Documents/ZURICH/PROJECTS/UPMEM/upmem-workloads/Microbenchmarks/AI/[ai_output.xlsx]ai_output (4)'!$J$293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{4472874D-E339-4F7E-A0B6-29A60DA72247}</c15:txfldGUID>
                      <c15:f>'/Users/el1goluj/Documents/ZURICH/PROJECTS/UPMEM/upmem-workloads/Microbenchmarks/AI/[ai_output.xlsx]ai_output (4)'!$J$293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3-051A-7C4B-8DA7-A6CA2798094A}"/>
                </c:ext>
              </c:extLst>
            </c:dLbl>
            <c:dLbl>
              <c:idx val="292"/>
              <c:tx>
                <c:strRef>
                  <c:f>'/Users/el1goluj/Documents/ZURICH/PROJECTS/UPMEM/upmem-workloads/Microbenchmarks/AI/[ai_output.xlsx]ai_output (4)'!$J$294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{0DA61D07-9CAF-48A8-B644-1F7AFFEC111D}</c15:txfldGUID>
                      <c15:f>'/Users/el1goluj/Documents/ZURICH/PROJECTS/UPMEM/upmem-workloads/Microbenchmarks/AI/[ai_output.xlsx]ai_output (4)'!$J$294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4-051A-7C4B-8DA7-A6CA2798094A}"/>
                </c:ext>
              </c:extLst>
            </c:dLbl>
            <c:dLbl>
              <c:idx val="293"/>
              <c:tx>
                <c:strRef>
                  <c:f>'/Users/el1goluj/Documents/ZURICH/PROJECTS/UPMEM/upmem-workloads/Microbenchmarks/AI/[ai_output.xlsx]ai_output (4)'!$J$295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{351E2DEE-1BA9-43B7-B02C-919485C09C65}</c15:txfldGUID>
                      <c15:f>'/Users/el1goluj/Documents/ZURICH/PROJECTS/UPMEM/upmem-workloads/Microbenchmarks/AI/[ai_output.xlsx]ai_output (4)'!$J$295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5-051A-7C4B-8DA7-A6CA2798094A}"/>
                </c:ext>
              </c:extLst>
            </c:dLbl>
            <c:dLbl>
              <c:idx val="294"/>
              <c:tx>
                <c:strRef>
                  <c:f>'/Users/el1goluj/Documents/ZURICH/PROJECTS/UPMEM/upmem-workloads/Microbenchmarks/AI/[ai_output.xlsx]ai_output (4)'!$J$296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{7259C813-DB54-4294-8538-A878998DD258}</c15:txfldGUID>
                      <c15:f>'/Users/el1goluj/Documents/ZURICH/PROJECTS/UPMEM/upmem-workloads/Microbenchmarks/AI/[ai_output.xlsx]ai_output (4)'!$J$296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6-051A-7C4B-8DA7-A6CA2798094A}"/>
                </c:ext>
              </c:extLst>
            </c:dLbl>
            <c:dLbl>
              <c:idx val="295"/>
              <c:tx>
                <c:strRef>
                  <c:f>'/Users/el1goluj/Documents/ZURICH/PROJECTS/UPMEM/upmem-workloads/Microbenchmarks/AI/[ai_output.xlsx]ai_output (4)'!$J$297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{EB7A11E2-004E-4285-969A-D553F27A62BE}</c15:txfldGUID>
                      <c15:f>'/Users/el1goluj/Documents/ZURICH/PROJECTS/UPMEM/upmem-workloads/Microbenchmarks/AI/[ai_output.xlsx]ai_output (4)'!$J$297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7-051A-7C4B-8DA7-A6CA2798094A}"/>
                </c:ext>
              </c:extLst>
            </c:dLbl>
            <c:dLbl>
              <c:idx val="296"/>
              <c:tx>
                <c:strRef>
                  <c:f>'/Users/el1goluj/Documents/ZURICH/PROJECTS/UPMEM/upmem-workloads/Microbenchmarks/AI/[ai_output.xlsx]ai_output (4)'!$J$298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{C63D452C-5FA8-414D-9D8D-43E4E487376D}</c15:txfldGUID>
                      <c15:f>'/Users/el1goluj/Documents/ZURICH/PROJECTS/UPMEM/upmem-workloads/Microbenchmarks/AI/[ai_output.xlsx]ai_output (4)'!$J$298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8-051A-7C4B-8DA7-A6CA2798094A}"/>
                </c:ext>
              </c:extLst>
            </c:dLbl>
            <c:dLbl>
              <c:idx val="297"/>
              <c:tx>
                <c:strRef>
                  <c:f>'/Users/el1goluj/Documents/ZURICH/PROJECTS/UPMEM/upmem-workloads/Microbenchmarks/AI/[ai_output.xlsx]ai_output (4)'!$J$299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{4C8A2CBC-EC8E-48FD-B808-2AED419ECEE6}</c15:txfldGUID>
                      <c15:f>'/Users/el1goluj/Documents/ZURICH/PROJECTS/UPMEM/upmem-workloads/Microbenchmarks/AI/[ai_output.xlsx]ai_output (4)'!$J$299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9-051A-7C4B-8DA7-A6CA2798094A}"/>
                </c:ext>
              </c:extLst>
            </c:dLbl>
            <c:dLbl>
              <c:idx val="298"/>
              <c:tx>
                <c:strRef>
                  <c:f>'/Users/el1goluj/Documents/ZURICH/PROJECTS/UPMEM/upmem-workloads/Microbenchmarks/AI/[ai_output.xlsx]ai_output (4)'!$J$300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{242E11A6-F51C-498B-96F6-0067759A11A9}</c15:txfldGUID>
                      <c15:f>'/Users/el1goluj/Documents/ZURICH/PROJECTS/UPMEM/upmem-workloads/Microbenchmarks/AI/[ai_output.xlsx]ai_output (4)'!$J$300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A-051A-7C4B-8DA7-A6CA2798094A}"/>
                </c:ext>
              </c:extLst>
            </c:dLbl>
            <c:dLbl>
              <c:idx val="299"/>
              <c:tx>
                <c:strRef>
                  <c:f>'/Users/el1goluj/Documents/ZURICH/PROJECTS/UPMEM/upmem-workloads/Microbenchmarks/AI/[ai_output.xlsx]ai_output (4)'!$J$301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{1F609C28-B945-4916-A239-3ED2830884EE}</c15:txfldGUID>
                      <c15:f>'/Users/el1goluj/Documents/ZURICH/PROJECTS/UPMEM/upmem-workloads/Microbenchmarks/AI/[ai_output.xlsx]ai_output (4)'!$J$301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B-051A-7C4B-8DA7-A6CA2798094A}"/>
                </c:ext>
              </c:extLst>
            </c:dLbl>
            <c:dLbl>
              <c:idx val="300"/>
              <c:tx>
                <c:strRef>
                  <c:f>'/Users/el1goluj/Documents/ZURICH/PROJECTS/UPMEM/upmem-workloads/Microbenchmarks/AI/[ai_output.xlsx]ai_output (4)'!$J$302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{CC54F308-0B3F-4AEE-B3FE-ADC21D315497}</c15:txfldGUID>
                      <c15:f>'/Users/el1goluj/Documents/ZURICH/PROJECTS/UPMEM/upmem-workloads/Microbenchmarks/AI/[ai_output.xlsx]ai_output (4)'!$J$302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C-051A-7C4B-8DA7-A6CA2798094A}"/>
                </c:ext>
              </c:extLst>
            </c:dLbl>
            <c:dLbl>
              <c:idx val="301"/>
              <c:tx>
                <c:strRef>
                  <c:f>'/Users/el1goluj/Documents/ZURICH/PROJECTS/UPMEM/upmem-workloads/Microbenchmarks/AI/[ai_output.xlsx]ai_output (4)'!$J$303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{A08F02D6-9E29-4801-8BB9-0CA94B86EA0D}</c15:txfldGUID>
                      <c15:f>'/Users/el1goluj/Documents/ZURICH/PROJECTS/UPMEM/upmem-workloads/Microbenchmarks/AI/[ai_output.xlsx]ai_output (4)'!$J$303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D-051A-7C4B-8DA7-A6CA2798094A}"/>
                </c:ext>
              </c:extLst>
            </c:dLbl>
            <c:dLbl>
              <c:idx val="302"/>
              <c:tx>
                <c:strRef>
                  <c:f>'/Users/el1goluj/Documents/ZURICH/PROJECTS/UPMEM/upmem-workloads/Microbenchmarks/AI/[ai_output.xlsx]ai_output (4)'!$J$304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{886A3B56-CC80-4FC8-8C10-D61AB8CF058B}</c15:txfldGUID>
                      <c15:f>'/Users/el1goluj/Documents/ZURICH/PROJECTS/UPMEM/upmem-workloads/Microbenchmarks/AI/[ai_output.xlsx]ai_output (4)'!$J$304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E-051A-7C4B-8DA7-A6CA2798094A}"/>
                </c:ext>
              </c:extLst>
            </c:dLbl>
            <c:dLbl>
              <c:idx val="303"/>
              <c:tx>
                <c:strRef>
                  <c:f>'/Users/el1goluj/Documents/ZURICH/PROJECTS/UPMEM/upmem-workloads/Microbenchmarks/AI/[ai_output.xlsx]ai_output (4)'!$J$305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{01E1B9E5-F15A-4560-995C-B1CA9D00CBB1}</c15:txfldGUID>
                      <c15:f>'/Users/el1goluj/Documents/ZURICH/PROJECTS/UPMEM/upmem-workloads/Microbenchmarks/AI/[ai_output.xlsx]ai_output (4)'!$J$305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F-051A-7C4B-8DA7-A6CA279809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'ai_output-frac'!$K$610:$K$849</c:f>
              <c:numCache>
                <c:formatCode>#\ ????/????</c:formatCode>
                <c:ptCount val="240"/>
                <c:pt idx="0">
                  <c:v>4.8825000000000002E-4</c:v>
                </c:pt>
                <c:pt idx="1">
                  <c:v>4.8825000000000002E-4</c:v>
                </c:pt>
                <c:pt idx="2">
                  <c:v>4.8825000000000002E-4</c:v>
                </c:pt>
                <c:pt idx="3">
                  <c:v>4.8825000000000002E-4</c:v>
                </c:pt>
                <c:pt idx="4">
                  <c:v>4.8825000000000002E-4</c:v>
                </c:pt>
                <c:pt idx="5">
                  <c:v>4.8825000000000002E-4</c:v>
                </c:pt>
                <c:pt idx="6">
                  <c:v>4.8825000000000002E-4</c:v>
                </c:pt>
                <c:pt idx="7">
                  <c:v>4.8825000000000002E-4</c:v>
                </c:pt>
                <c:pt idx="8">
                  <c:v>4.8825000000000002E-4</c:v>
                </c:pt>
                <c:pt idx="9">
                  <c:v>4.8825000000000002E-4</c:v>
                </c:pt>
                <c:pt idx="10">
                  <c:v>4.8825000000000002E-4</c:v>
                </c:pt>
                <c:pt idx="11">
                  <c:v>4.8825000000000002E-4</c:v>
                </c:pt>
                <c:pt idx="12">
                  <c:v>4.8825000000000002E-4</c:v>
                </c:pt>
                <c:pt idx="13">
                  <c:v>4.8825000000000002E-4</c:v>
                </c:pt>
                <c:pt idx="14">
                  <c:v>4.8825000000000002E-4</c:v>
                </c:pt>
                <c:pt idx="15">
                  <c:v>4.8825000000000002E-4</c:v>
                </c:pt>
                <c:pt idx="16">
                  <c:v>9.7650000000000005E-4</c:v>
                </c:pt>
                <c:pt idx="17">
                  <c:v>9.7650000000000005E-4</c:v>
                </c:pt>
                <c:pt idx="18">
                  <c:v>9.7650000000000005E-4</c:v>
                </c:pt>
                <c:pt idx="19">
                  <c:v>9.7650000000000005E-4</c:v>
                </c:pt>
                <c:pt idx="20">
                  <c:v>9.7650000000000005E-4</c:v>
                </c:pt>
                <c:pt idx="21">
                  <c:v>9.7650000000000005E-4</c:v>
                </c:pt>
                <c:pt idx="22">
                  <c:v>9.7650000000000005E-4</c:v>
                </c:pt>
                <c:pt idx="23">
                  <c:v>9.7650000000000005E-4</c:v>
                </c:pt>
                <c:pt idx="24">
                  <c:v>9.7650000000000005E-4</c:v>
                </c:pt>
                <c:pt idx="25">
                  <c:v>9.7650000000000005E-4</c:v>
                </c:pt>
                <c:pt idx="26">
                  <c:v>9.7650000000000005E-4</c:v>
                </c:pt>
                <c:pt idx="27">
                  <c:v>9.7650000000000005E-4</c:v>
                </c:pt>
                <c:pt idx="28">
                  <c:v>9.7650000000000005E-4</c:v>
                </c:pt>
                <c:pt idx="29">
                  <c:v>9.7650000000000005E-4</c:v>
                </c:pt>
                <c:pt idx="30">
                  <c:v>9.7650000000000005E-4</c:v>
                </c:pt>
                <c:pt idx="31">
                  <c:v>9.7650000000000005E-4</c:v>
                </c:pt>
                <c:pt idx="32">
                  <c:v>1.9530000000000001E-3</c:v>
                </c:pt>
                <c:pt idx="33">
                  <c:v>1.9530000000000001E-3</c:v>
                </c:pt>
                <c:pt idx="34">
                  <c:v>1.9530000000000001E-3</c:v>
                </c:pt>
                <c:pt idx="35">
                  <c:v>1.9530000000000001E-3</c:v>
                </c:pt>
                <c:pt idx="36">
                  <c:v>1.9530000000000001E-3</c:v>
                </c:pt>
                <c:pt idx="37">
                  <c:v>1.9530000000000001E-3</c:v>
                </c:pt>
                <c:pt idx="38">
                  <c:v>1.9530000000000001E-3</c:v>
                </c:pt>
                <c:pt idx="39">
                  <c:v>1.9530000000000001E-3</c:v>
                </c:pt>
                <c:pt idx="40">
                  <c:v>1.9530000000000001E-3</c:v>
                </c:pt>
                <c:pt idx="41">
                  <c:v>1.9530000000000001E-3</c:v>
                </c:pt>
                <c:pt idx="42">
                  <c:v>1.9530000000000001E-3</c:v>
                </c:pt>
                <c:pt idx="43">
                  <c:v>1.9530000000000001E-3</c:v>
                </c:pt>
                <c:pt idx="44">
                  <c:v>1.9530000000000001E-3</c:v>
                </c:pt>
                <c:pt idx="45">
                  <c:v>1.9530000000000001E-3</c:v>
                </c:pt>
                <c:pt idx="46">
                  <c:v>1.9530000000000001E-3</c:v>
                </c:pt>
                <c:pt idx="47">
                  <c:v>1.9530000000000001E-3</c:v>
                </c:pt>
                <c:pt idx="48">
                  <c:v>3.90625E-3</c:v>
                </c:pt>
                <c:pt idx="49">
                  <c:v>3.90625E-3</c:v>
                </c:pt>
                <c:pt idx="50">
                  <c:v>3.90625E-3</c:v>
                </c:pt>
                <c:pt idx="51">
                  <c:v>3.90625E-3</c:v>
                </c:pt>
                <c:pt idx="52">
                  <c:v>3.90625E-3</c:v>
                </c:pt>
                <c:pt idx="53">
                  <c:v>3.90625E-3</c:v>
                </c:pt>
                <c:pt idx="54">
                  <c:v>3.90625E-3</c:v>
                </c:pt>
                <c:pt idx="55">
                  <c:v>3.90625E-3</c:v>
                </c:pt>
                <c:pt idx="56">
                  <c:v>3.90625E-3</c:v>
                </c:pt>
                <c:pt idx="57">
                  <c:v>3.90625E-3</c:v>
                </c:pt>
                <c:pt idx="58">
                  <c:v>3.90625E-3</c:v>
                </c:pt>
                <c:pt idx="59">
                  <c:v>3.90625E-3</c:v>
                </c:pt>
                <c:pt idx="60">
                  <c:v>3.90625E-3</c:v>
                </c:pt>
                <c:pt idx="61">
                  <c:v>3.90625E-3</c:v>
                </c:pt>
                <c:pt idx="62">
                  <c:v>3.90625E-3</c:v>
                </c:pt>
                <c:pt idx="63">
                  <c:v>3.90625E-3</c:v>
                </c:pt>
                <c:pt idx="64">
                  <c:v>7.8125E-3</c:v>
                </c:pt>
                <c:pt idx="65">
                  <c:v>7.8125E-3</c:v>
                </c:pt>
                <c:pt idx="66">
                  <c:v>7.8125E-3</c:v>
                </c:pt>
                <c:pt idx="67">
                  <c:v>7.8125E-3</c:v>
                </c:pt>
                <c:pt idx="68">
                  <c:v>7.8125E-3</c:v>
                </c:pt>
                <c:pt idx="69">
                  <c:v>7.8125E-3</c:v>
                </c:pt>
                <c:pt idx="70">
                  <c:v>7.8125E-3</c:v>
                </c:pt>
                <c:pt idx="71">
                  <c:v>7.8125E-3</c:v>
                </c:pt>
                <c:pt idx="72">
                  <c:v>7.8125E-3</c:v>
                </c:pt>
                <c:pt idx="73">
                  <c:v>7.8125E-3</c:v>
                </c:pt>
                <c:pt idx="74">
                  <c:v>7.8125E-3</c:v>
                </c:pt>
                <c:pt idx="75">
                  <c:v>7.8125E-3</c:v>
                </c:pt>
                <c:pt idx="76">
                  <c:v>7.8125E-3</c:v>
                </c:pt>
                <c:pt idx="77">
                  <c:v>7.8125E-3</c:v>
                </c:pt>
                <c:pt idx="78">
                  <c:v>7.8125E-3</c:v>
                </c:pt>
                <c:pt idx="79">
                  <c:v>7.8125E-3</c:v>
                </c:pt>
                <c:pt idx="80">
                  <c:v>1.5625E-2</c:v>
                </c:pt>
                <c:pt idx="81">
                  <c:v>1.5625E-2</c:v>
                </c:pt>
                <c:pt idx="82">
                  <c:v>1.5625E-2</c:v>
                </c:pt>
                <c:pt idx="83">
                  <c:v>1.5625E-2</c:v>
                </c:pt>
                <c:pt idx="84">
                  <c:v>1.5625E-2</c:v>
                </c:pt>
                <c:pt idx="85">
                  <c:v>1.5625E-2</c:v>
                </c:pt>
                <c:pt idx="86">
                  <c:v>1.5625E-2</c:v>
                </c:pt>
                <c:pt idx="87">
                  <c:v>1.5625E-2</c:v>
                </c:pt>
                <c:pt idx="88">
                  <c:v>1.5625E-2</c:v>
                </c:pt>
                <c:pt idx="89">
                  <c:v>1.5625E-2</c:v>
                </c:pt>
                <c:pt idx="90">
                  <c:v>1.5625E-2</c:v>
                </c:pt>
                <c:pt idx="91">
                  <c:v>1.5625E-2</c:v>
                </c:pt>
                <c:pt idx="92">
                  <c:v>1.5625E-2</c:v>
                </c:pt>
                <c:pt idx="93">
                  <c:v>1.5625E-2</c:v>
                </c:pt>
                <c:pt idx="94">
                  <c:v>1.5625E-2</c:v>
                </c:pt>
                <c:pt idx="95">
                  <c:v>1.5625E-2</c:v>
                </c:pt>
                <c:pt idx="96">
                  <c:v>3.125E-2</c:v>
                </c:pt>
                <c:pt idx="97">
                  <c:v>3.125E-2</c:v>
                </c:pt>
                <c:pt idx="98">
                  <c:v>3.125E-2</c:v>
                </c:pt>
                <c:pt idx="99">
                  <c:v>3.125E-2</c:v>
                </c:pt>
                <c:pt idx="100">
                  <c:v>3.125E-2</c:v>
                </c:pt>
                <c:pt idx="101">
                  <c:v>3.125E-2</c:v>
                </c:pt>
                <c:pt idx="102">
                  <c:v>3.125E-2</c:v>
                </c:pt>
                <c:pt idx="103">
                  <c:v>3.125E-2</c:v>
                </c:pt>
                <c:pt idx="104">
                  <c:v>3.125E-2</c:v>
                </c:pt>
                <c:pt idx="105">
                  <c:v>3.125E-2</c:v>
                </c:pt>
                <c:pt idx="106">
                  <c:v>3.125E-2</c:v>
                </c:pt>
                <c:pt idx="107">
                  <c:v>3.125E-2</c:v>
                </c:pt>
                <c:pt idx="108">
                  <c:v>3.125E-2</c:v>
                </c:pt>
                <c:pt idx="109">
                  <c:v>3.125E-2</c:v>
                </c:pt>
                <c:pt idx="110">
                  <c:v>3.125E-2</c:v>
                </c:pt>
                <c:pt idx="111">
                  <c:v>3.125E-2</c:v>
                </c:pt>
                <c:pt idx="112">
                  <c:v>6.25E-2</c:v>
                </c:pt>
                <c:pt idx="113">
                  <c:v>6.25E-2</c:v>
                </c:pt>
                <c:pt idx="114">
                  <c:v>6.25E-2</c:v>
                </c:pt>
                <c:pt idx="115">
                  <c:v>6.25E-2</c:v>
                </c:pt>
                <c:pt idx="116">
                  <c:v>6.25E-2</c:v>
                </c:pt>
                <c:pt idx="117">
                  <c:v>6.25E-2</c:v>
                </c:pt>
                <c:pt idx="118">
                  <c:v>6.25E-2</c:v>
                </c:pt>
                <c:pt idx="119">
                  <c:v>6.25E-2</c:v>
                </c:pt>
                <c:pt idx="120">
                  <c:v>6.25E-2</c:v>
                </c:pt>
                <c:pt idx="121">
                  <c:v>6.25E-2</c:v>
                </c:pt>
                <c:pt idx="122">
                  <c:v>6.25E-2</c:v>
                </c:pt>
                <c:pt idx="123">
                  <c:v>6.25E-2</c:v>
                </c:pt>
                <c:pt idx="124">
                  <c:v>6.25E-2</c:v>
                </c:pt>
                <c:pt idx="125">
                  <c:v>6.25E-2</c:v>
                </c:pt>
                <c:pt idx="126">
                  <c:v>6.25E-2</c:v>
                </c:pt>
                <c:pt idx="127">
                  <c:v>6.25E-2</c:v>
                </c:pt>
                <c:pt idx="128">
                  <c:v>0.125</c:v>
                </c:pt>
                <c:pt idx="129">
                  <c:v>0.125</c:v>
                </c:pt>
                <c:pt idx="130">
                  <c:v>0.125</c:v>
                </c:pt>
                <c:pt idx="131">
                  <c:v>0.125</c:v>
                </c:pt>
                <c:pt idx="132">
                  <c:v>0.125</c:v>
                </c:pt>
                <c:pt idx="133">
                  <c:v>0.125</c:v>
                </c:pt>
                <c:pt idx="134">
                  <c:v>0.125</c:v>
                </c:pt>
                <c:pt idx="135">
                  <c:v>0.125</c:v>
                </c:pt>
                <c:pt idx="136">
                  <c:v>0.125</c:v>
                </c:pt>
                <c:pt idx="137">
                  <c:v>0.125</c:v>
                </c:pt>
                <c:pt idx="138">
                  <c:v>0.125</c:v>
                </c:pt>
                <c:pt idx="139">
                  <c:v>0.125</c:v>
                </c:pt>
                <c:pt idx="140">
                  <c:v>0.125</c:v>
                </c:pt>
                <c:pt idx="141">
                  <c:v>0.125</c:v>
                </c:pt>
                <c:pt idx="142">
                  <c:v>0.125</c:v>
                </c:pt>
                <c:pt idx="143">
                  <c:v>0.125</c:v>
                </c:pt>
                <c:pt idx="144">
                  <c:v>0.25</c:v>
                </c:pt>
                <c:pt idx="145">
                  <c:v>0.25</c:v>
                </c:pt>
                <c:pt idx="146">
                  <c:v>0.25</c:v>
                </c:pt>
                <c:pt idx="147">
                  <c:v>0.25</c:v>
                </c:pt>
                <c:pt idx="148">
                  <c:v>0.25</c:v>
                </c:pt>
                <c:pt idx="149">
                  <c:v>0.25</c:v>
                </c:pt>
                <c:pt idx="150">
                  <c:v>0.25</c:v>
                </c:pt>
                <c:pt idx="151">
                  <c:v>0.25</c:v>
                </c:pt>
                <c:pt idx="152">
                  <c:v>0.25</c:v>
                </c:pt>
                <c:pt idx="153">
                  <c:v>0.25</c:v>
                </c:pt>
                <c:pt idx="154">
                  <c:v>0.25</c:v>
                </c:pt>
                <c:pt idx="155">
                  <c:v>0.25</c:v>
                </c:pt>
                <c:pt idx="156">
                  <c:v>0.25</c:v>
                </c:pt>
                <c:pt idx="157">
                  <c:v>0.25</c:v>
                </c:pt>
                <c:pt idx="158">
                  <c:v>0.25</c:v>
                </c:pt>
                <c:pt idx="159">
                  <c:v>0.25</c:v>
                </c:pt>
                <c:pt idx="160">
                  <c:v>0.5</c:v>
                </c:pt>
                <c:pt idx="161">
                  <c:v>0.5</c:v>
                </c:pt>
                <c:pt idx="162">
                  <c:v>0.5</c:v>
                </c:pt>
                <c:pt idx="163">
                  <c:v>0.5</c:v>
                </c:pt>
                <c:pt idx="164">
                  <c:v>0.5</c:v>
                </c:pt>
                <c:pt idx="165">
                  <c:v>0.5</c:v>
                </c:pt>
                <c:pt idx="166">
                  <c:v>0.5</c:v>
                </c:pt>
                <c:pt idx="167">
                  <c:v>0.5</c:v>
                </c:pt>
                <c:pt idx="168">
                  <c:v>0.5</c:v>
                </c:pt>
                <c:pt idx="169">
                  <c:v>0.5</c:v>
                </c:pt>
                <c:pt idx="170">
                  <c:v>0.5</c:v>
                </c:pt>
                <c:pt idx="171">
                  <c:v>0.5</c:v>
                </c:pt>
                <c:pt idx="172">
                  <c:v>0.5</c:v>
                </c:pt>
                <c:pt idx="173">
                  <c:v>0.5</c:v>
                </c:pt>
                <c:pt idx="174">
                  <c:v>0.5</c:v>
                </c:pt>
                <c:pt idx="175">
                  <c:v>0.5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2</c:v>
                </c:pt>
                <c:pt idx="193">
                  <c:v>2</c:v>
                </c:pt>
                <c:pt idx="194">
                  <c:v>2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  <c:pt idx="200">
                  <c:v>2</c:v>
                </c:pt>
                <c:pt idx="201">
                  <c:v>2</c:v>
                </c:pt>
                <c:pt idx="202">
                  <c:v>2</c:v>
                </c:pt>
                <c:pt idx="203">
                  <c:v>2</c:v>
                </c:pt>
                <c:pt idx="204">
                  <c:v>2</c:v>
                </c:pt>
                <c:pt idx="205">
                  <c:v>2</c:v>
                </c:pt>
                <c:pt idx="206">
                  <c:v>2</c:v>
                </c:pt>
                <c:pt idx="207">
                  <c:v>2</c:v>
                </c:pt>
                <c:pt idx="208">
                  <c:v>4</c:v>
                </c:pt>
                <c:pt idx="209">
                  <c:v>4</c:v>
                </c:pt>
                <c:pt idx="210">
                  <c:v>4</c:v>
                </c:pt>
                <c:pt idx="211">
                  <c:v>4</c:v>
                </c:pt>
                <c:pt idx="212">
                  <c:v>4</c:v>
                </c:pt>
                <c:pt idx="213">
                  <c:v>4</c:v>
                </c:pt>
                <c:pt idx="214">
                  <c:v>4</c:v>
                </c:pt>
                <c:pt idx="215">
                  <c:v>4</c:v>
                </c:pt>
                <c:pt idx="216">
                  <c:v>4</c:v>
                </c:pt>
                <c:pt idx="217">
                  <c:v>4</c:v>
                </c:pt>
                <c:pt idx="218">
                  <c:v>4</c:v>
                </c:pt>
                <c:pt idx="219">
                  <c:v>4</c:v>
                </c:pt>
                <c:pt idx="220">
                  <c:v>4</c:v>
                </c:pt>
                <c:pt idx="221">
                  <c:v>4</c:v>
                </c:pt>
                <c:pt idx="222">
                  <c:v>4</c:v>
                </c:pt>
                <c:pt idx="223">
                  <c:v>4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</c:numCache>
            </c:numRef>
          </c:xVal>
          <c:yVal>
            <c:numRef>
              <c:f>'ai_output-frac'!$L$610:$L$849</c:f>
              <c:numCache>
                <c:formatCode>0.0000</c:formatCode>
                <c:ptCount val="240"/>
                <c:pt idx="0">
                  <c:v>0.129720096644761</c:v>
                </c:pt>
                <c:pt idx="1">
                  <c:v>0.15234270051520901</c:v>
                </c:pt>
                <c:pt idx="2">
                  <c:v>0.15231421168950299</c:v>
                </c:pt>
                <c:pt idx="3">
                  <c:v>0.15245416825483199</c:v>
                </c:pt>
                <c:pt idx="4">
                  <c:v>0.15226696963388101</c:v>
                </c:pt>
                <c:pt idx="5">
                  <c:v>0.152366665277819</c:v>
                </c:pt>
                <c:pt idx="6">
                  <c:v>0.152222666403318</c:v>
                </c:pt>
                <c:pt idx="7">
                  <c:v>0.152499904213377</c:v>
                </c:pt>
                <c:pt idx="8">
                  <c:v>0.15219002140309101</c:v>
                </c:pt>
                <c:pt idx="9">
                  <c:v>0.15237832653738001</c:v>
                </c:pt>
                <c:pt idx="10">
                  <c:v>0.15225629569521301</c:v>
                </c:pt>
                <c:pt idx="11">
                  <c:v>0.15219616147245599</c:v>
                </c:pt>
                <c:pt idx="12">
                  <c:v>0.15208507056239801</c:v>
                </c:pt>
                <c:pt idx="13">
                  <c:v>0.152284762857816</c:v>
                </c:pt>
                <c:pt idx="14">
                  <c:v>0.15203087578189101</c:v>
                </c:pt>
                <c:pt idx="15">
                  <c:v>0.15252846255173799</c:v>
                </c:pt>
                <c:pt idx="16">
                  <c:v>0.25947917111950902</c:v>
                </c:pt>
                <c:pt idx="17">
                  <c:v>0.30461936071739698</c:v>
                </c:pt>
                <c:pt idx="18">
                  <c:v>0.30461159315089997</c:v>
                </c:pt>
                <c:pt idx="19">
                  <c:v>0.30490833650966498</c:v>
                </c:pt>
                <c:pt idx="20">
                  <c:v>0.30464072356802602</c:v>
                </c:pt>
                <c:pt idx="21">
                  <c:v>0.30484479259615199</c:v>
                </c:pt>
                <c:pt idx="22">
                  <c:v>0.30444533280663599</c:v>
                </c:pt>
                <c:pt idx="23">
                  <c:v>0.30501927761807501</c:v>
                </c:pt>
                <c:pt idx="24">
                  <c:v>0.30450030154596402</c:v>
                </c:pt>
                <c:pt idx="25">
                  <c:v>0.30483895825846102</c:v>
                </c:pt>
                <c:pt idx="26">
                  <c:v>0.304579879698545</c:v>
                </c:pt>
                <c:pt idx="27">
                  <c:v>0.30443175535168099</c:v>
                </c:pt>
                <c:pt idx="28">
                  <c:v>0.304089486773721</c:v>
                </c:pt>
                <c:pt idx="29">
                  <c:v>0.30475665307476102</c:v>
                </c:pt>
                <c:pt idx="30">
                  <c:v>0.30410432396311299</c:v>
                </c:pt>
                <c:pt idx="31">
                  <c:v>0.30501408559069398</c:v>
                </c:pt>
                <c:pt idx="32">
                  <c:v>0.50430006986635301</c:v>
                </c:pt>
                <c:pt idx="33">
                  <c:v>0.60915717082436505</c:v>
                </c:pt>
                <c:pt idx="34">
                  <c:v>0.60943686385212004</c:v>
                </c:pt>
                <c:pt idx="35">
                  <c:v>0.60953663134620295</c:v>
                </c:pt>
                <c:pt idx="36">
                  <c:v>0.60918694073900903</c:v>
                </c:pt>
                <c:pt idx="37">
                  <c:v>0.60988672364866303</c:v>
                </c:pt>
                <c:pt idx="38">
                  <c:v>0.60904200160597499</c:v>
                </c:pt>
                <c:pt idx="39">
                  <c:v>0.60989191322438796</c:v>
                </c:pt>
                <c:pt idx="40">
                  <c:v>0.60895921020547705</c:v>
                </c:pt>
                <c:pt idx="41">
                  <c:v>0.60982315851269497</c:v>
                </c:pt>
                <c:pt idx="42">
                  <c:v>0.60925425736009697</c:v>
                </c:pt>
                <c:pt idx="43">
                  <c:v>0.60892170276211399</c:v>
                </c:pt>
                <c:pt idx="44">
                  <c:v>0.60829510718832203</c:v>
                </c:pt>
                <c:pt idx="45">
                  <c:v>0.60965328411338104</c:v>
                </c:pt>
                <c:pt idx="46">
                  <c:v>0.60812608292272097</c:v>
                </c:pt>
                <c:pt idx="47">
                  <c:v>0.61032555459050697</c:v>
                </c:pt>
                <c:pt idx="48">
                  <c:v>0.913094847599909</c:v>
                </c:pt>
                <c:pt idx="49">
                  <c:v>1.2192627525690101</c:v>
                </c:pt>
                <c:pt idx="50">
                  <c:v>1.2192627525690101</c:v>
                </c:pt>
                <c:pt idx="51">
                  <c:v>1.22086958002801</c:v>
                </c:pt>
                <c:pt idx="52">
                  <c:v>1.2177222071214999</c:v>
                </c:pt>
                <c:pt idx="53">
                  <c:v>1.21933793760419</c:v>
                </c:pt>
                <c:pt idx="54">
                  <c:v>1.21834313492198</c:v>
                </c:pt>
                <c:pt idx="55">
                  <c:v>1.2204382544736301</c:v>
                </c:pt>
                <c:pt idx="56">
                  <c:v>1.2178308237942499</c:v>
                </c:pt>
                <c:pt idx="57">
                  <c:v>1.21871599564744</c:v>
                </c:pt>
                <c:pt idx="58">
                  <c:v>1.21833795790717</c:v>
                </c:pt>
                <c:pt idx="59">
                  <c:v>1.2181024502671101</c:v>
                </c:pt>
                <c:pt idx="60">
                  <c:v>1.2164899902203901</c:v>
                </c:pt>
                <c:pt idx="61">
                  <c:v>1.2188118369958101</c:v>
                </c:pt>
                <c:pt idx="62">
                  <c:v>1.2161442814030199</c:v>
                </c:pt>
                <c:pt idx="63">
                  <c:v>1.2202356886594501</c:v>
                </c:pt>
                <c:pt idx="64">
                  <c:v>1.5570634539199399</c:v>
                </c:pt>
                <c:pt idx="65">
                  <c:v>2.4137778628990598</c:v>
                </c:pt>
                <c:pt idx="66">
                  <c:v>2.4344621759194398</c:v>
                </c:pt>
                <c:pt idx="67">
                  <c:v>2.4338163984661301</c:v>
                </c:pt>
                <c:pt idx="68">
                  <c:v>2.4362618267715099</c:v>
                </c:pt>
                <c:pt idx="69">
                  <c:v>2.43545992962546</c:v>
                </c:pt>
                <c:pt idx="70">
                  <c:v>2.4341779916248698</c:v>
                </c:pt>
                <c:pt idx="71">
                  <c:v>2.4380537745956699</c:v>
                </c:pt>
                <c:pt idx="72">
                  <c:v>2.4352892712903</c:v>
                </c:pt>
                <c:pt idx="73">
                  <c:v>2.4358685725208602</c:v>
                </c:pt>
                <c:pt idx="74">
                  <c:v>2.4347826086956501</c:v>
                </c:pt>
                <c:pt idx="75">
                  <c:v>2.4337492572786599</c:v>
                </c:pt>
                <c:pt idx="76">
                  <c:v>2.4335013834428199</c:v>
                </c:pt>
                <c:pt idx="77">
                  <c:v>2.4362152505613199</c:v>
                </c:pt>
                <c:pt idx="78">
                  <c:v>2.4324845965407098</c:v>
                </c:pt>
                <c:pt idx="79">
                  <c:v>2.4413597263347402</c:v>
                </c:pt>
                <c:pt idx="80">
                  <c:v>2.4077678055949101</c:v>
                </c:pt>
                <c:pt idx="81">
                  <c:v>4.7512184815637903</c:v>
                </c:pt>
                <c:pt idx="82">
                  <c:v>4.8611234735873898</c:v>
                </c:pt>
                <c:pt idx="83">
                  <c:v>4.8647215641694999</c:v>
                </c:pt>
                <c:pt idx="84">
                  <c:v>4.8658154487773704</c:v>
                </c:pt>
                <c:pt idx="85">
                  <c:v>4.8669821129241004</c:v>
                </c:pt>
                <c:pt idx="86">
                  <c:v>4.8645771256121098</c:v>
                </c:pt>
                <c:pt idx="87">
                  <c:v>4.8673642395910397</c:v>
                </c:pt>
                <c:pt idx="88">
                  <c:v>4.8568312953258097</c:v>
                </c:pt>
                <c:pt idx="89">
                  <c:v>4.8646080760094996</c:v>
                </c:pt>
                <c:pt idx="90">
                  <c:v>4.8616180242046498</c:v>
                </c:pt>
                <c:pt idx="91">
                  <c:v>4.8616386326641301</c:v>
                </c:pt>
                <c:pt idx="92">
                  <c:v>4.85429249855033</c:v>
                </c:pt>
                <c:pt idx="93">
                  <c:v>4.8612883126131203</c:v>
                </c:pt>
                <c:pt idx="94">
                  <c:v>4.8528341485706497</c:v>
                </c:pt>
                <c:pt idx="95">
                  <c:v>4.86849031294041</c:v>
                </c:pt>
                <c:pt idx="96">
                  <c:v>3.3092304584932299</c:v>
                </c:pt>
                <c:pt idx="97">
                  <c:v>6.6138235879277802</c:v>
                </c:pt>
                <c:pt idx="98">
                  <c:v>9.5714911640134304</c:v>
                </c:pt>
                <c:pt idx="99">
                  <c:v>9.7467864958463402</c:v>
                </c:pt>
                <c:pt idx="100">
                  <c:v>9.7215876581406597</c:v>
                </c:pt>
                <c:pt idx="101">
                  <c:v>9.7362780095844794</c:v>
                </c:pt>
                <c:pt idx="102">
                  <c:v>9.7188278562106998</c:v>
                </c:pt>
                <c:pt idx="103">
                  <c:v>9.74720067991076</c:v>
                </c:pt>
                <c:pt idx="104">
                  <c:v>9.7144442303334895</c:v>
                </c:pt>
                <c:pt idx="105">
                  <c:v>9.7321883167577408</c:v>
                </c:pt>
                <c:pt idx="106">
                  <c:v>9.7176132163200108</c:v>
                </c:pt>
                <c:pt idx="107">
                  <c:v>9.7309084121347809</c:v>
                </c:pt>
                <c:pt idx="108">
                  <c:v>9.7075372482134998</c:v>
                </c:pt>
                <c:pt idx="109">
                  <c:v>9.7269675952920593</c:v>
                </c:pt>
                <c:pt idx="110">
                  <c:v>9.7138271359209902</c:v>
                </c:pt>
                <c:pt idx="111">
                  <c:v>9.74595823330713</c:v>
                </c:pt>
                <c:pt idx="112">
                  <c:v>4.0847123351096704</c:v>
                </c:pt>
                <c:pt idx="113">
                  <c:v>8.1625564926515004</c:v>
                </c:pt>
                <c:pt idx="114">
                  <c:v>12.2315274744905</c:v>
                </c:pt>
                <c:pt idx="115">
                  <c:v>16.305790440849702</c:v>
                </c:pt>
                <c:pt idx="116">
                  <c:v>19.191030977431002</c:v>
                </c:pt>
                <c:pt idx="117">
                  <c:v>19.466358883834602</c:v>
                </c:pt>
                <c:pt idx="118">
                  <c:v>19.430205101597799</c:v>
                </c:pt>
                <c:pt idx="119">
                  <c:v>19.476689635262101</c:v>
                </c:pt>
                <c:pt idx="120">
                  <c:v>19.422924666900901</c:v>
                </c:pt>
                <c:pt idx="121">
                  <c:v>19.4533989763422</c:v>
                </c:pt>
                <c:pt idx="122">
                  <c:v>19.431851153728001</c:v>
                </c:pt>
                <c:pt idx="123">
                  <c:v>19.453357730317201</c:v>
                </c:pt>
                <c:pt idx="124">
                  <c:v>19.4368733356918</c:v>
                </c:pt>
                <c:pt idx="125">
                  <c:v>19.447214026520101</c:v>
                </c:pt>
                <c:pt idx="126">
                  <c:v>19.416594714476702</c:v>
                </c:pt>
                <c:pt idx="127">
                  <c:v>19.4604958958152</c:v>
                </c:pt>
                <c:pt idx="128">
                  <c:v>4.6042564722767203</c:v>
                </c:pt>
                <c:pt idx="129">
                  <c:v>9.2057873296811294</c:v>
                </c:pt>
                <c:pt idx="130">
                  <c:v>13.798297590760001</c:v>
                </c:pt>
                <c:pt idx="131">
                  <c:v>18.402896312416601</c:v>
                </c:pt>
                <c:pt idx="132">
                  <c:v>22.969383884950801</c:v>
                </c:pt>
                <c:pt idx="133">
                  <c:v>27.566497312466002</c:v>
                </c:pt>
                <c:pt idx="134">
                  <c:v>32.110199624828503</c:v>
                </c:pt>
                <c:pt idx="135">
                  <c:v>36.681012511469</c:v>
                </c:pt>
                <c:pt idx="136">
                  <c:v>38.758794617303401</c:v>
                </c:pt>
                <c:pt idx="137">
                  <c:v>38.869217831890801</c:v>
                </c:pt>
                <c:pt idx="138">
                  <c:v>38.862138488385803</c:v>
                </c:pt>
                <c:pt idx="139">
                  <c:v>38.839764972822799</c:v>
                </c:pt>
                <c:pt idx="140">
                  <c:v>38.818977425858101</c:v>
                </c:pt>
                <c:pt idx="141">
                  <c:v>38.905643095815499</c:v>
                </c:pt>
                <c:pt idx="142">
                  <c:v>38.803627013127603</c:v>
                </c:pt>
                <c:pt idx="143">
                  <c:v>38.946847865997903</c:v>
                </c:pt>
                <c:pt idx="144">
                  <c:v>4.9238497091989704</c:v>
                </c:pt>
                <c:pt idx="145">
                  <c:v>9.8477126305084504</c:v>
                </c:pt>
                <c:pt idx="146">
                  <c:v>14.7608946591535</c:v>
                </c:pt>
                <c:pt idx="147">
                  <c:v>19.685230777482701</c:v>
                </c:pt>
                <c:pt idx="148">
                  <c:v>24.577536096006</c:v>
                </c:pt>
                <c:pt idx="149">
                  <c:v>29.4981794799662</c:v>
                </c:pt>
                <c:pt idx="150">
                  <c:v>34.377608752669602</c:v>
                </c:pt>
                <c:pt idx="151">
                  <c:v>39.336660321380101</c:v>
                </c:pt>
                <c:pt idx="152">
                  <c:v>44.149081294103702</c:v>
                </c:pt>
                <c:pt idx="153">
                  <c:v>49.0764573103544</c:v>
                </c:pt>
                <c:pt idx="154">
                  <c:v>53.912312813446498</c:v>
                </c:pt>
                <c:pt idx="155">
                  <c:v>57.367484814095697</c:v>
                </c:pt>
                <c:pt idx="156">
                  <c:v>57.3523340110359</c:v>
                </c:pt>
                <c:pt idx="157">
                  <c:v>57.435627774934702</c:v>
                </c:pt>
                <c:pt idx="158">
                  <c:v>57.340684991648899</c:v>
                </c:pt>
                <c:pt idx="159">
                  <c:v>57.539634758177797</c:v>
                </c:pt>
                <c:pt idx="160">
                  <c:v>5.0965012046854197</c:v>
                </c:pt>
                <c:pt idx="161">
                  <c:v>10.193441229651301</c:v>
                </c:pt>
                <c:pt idx="162">
                  <c:v>15.2808139183874</c:v>
                </c:pt>
                <c:pt idx="163">
                  <c:v>20.3819007289135</c:v>
                </c:pt>
                <c:pt idx="164">
                  <c:v>25.451756302229601</c:v>
                </c:pt>
                <c:pt idx="165">
                  <c:v>30.549480369755301</c:v>
                </c:pt>
                <c:pt idx="166">
                  <c:v>35.602706569980299</c:v>
                </c:pt>
                <c:pt idx="167">
                  <c:v>40.743097572077197</c:v>
                </c:pt>
                <c:pt idx="168">
                  <c:v>45.7359910771589</c:v>
                </c:pt>
                <c:pt idx="169">
                  <c:v>50.853433284604698</c:v>
                </c:pt>
                <c:pt idx="170">
                  <c:v>55.8840297234742</c:v>
                </c:pt>
                <c:pt idx="171">
                  <c:v>57.685153603734499</c:v>
                </c:pt>
                <c:pt idx="172">
                  <c:v>57.638949310927003</c:v>
                </c:pt>
                <c:pt idx="173">
                  <c:v>57.723713804872602</c:v>
                </c:pt>
                <c:pt idx="174">
                  <c:v>57.616327171396001</c:v>
                </c:pt>
                <c:pt idx="175">
                  <c:v>57.819201562844597</c:v>
                </c:pt>
                <c:pt idx="176">
                  <c:v>5.1878883831387297</c:v>
                </c:pt>
                <c:pt idx="177">
                  <c:v>10.3751167902299</c:v>
                </c:pt>
                <c:pt idx="178">
                  <c:v>15.5547874735765</c:v>
                </c:pt>
                <c:pt idx="179">
                  <c:v>20.747506211504898</c:v>
                </c:pt>
                <c:pt idx="180">
                  <c:v>25.909180599261902</c:v>
                </c:pt>
                <c:pt idx="181">
                  <c:v>31.1044005754712</c:v>
                </c:pt>
                <c:pt idx="182">
                  <c:v>36.252084238808301</c:v>
                </c:pt>
                <c:pt idx="183">
                  <c:v>41.488679687875297</c:v>
                </c:pt>
                <c:pt idx="184">
                  <c:v>46.579127057658802</c:v>
                </c:pt>
                <c:pt idx="185">
                  <c:v>51.797609134405</c:v>
                </c:pt>
                <c:pt idx="186">
                  <c:v>56.926170801034502</c:v>
                </c:pt>
                <c:pt idx="187">
                  <c:v>57.835146911663898</c:v>
                </c:pt>
                <c:pt idx="188">
                  <c:v>57.789157100792004</c:v>
                </c:pt>
                <c:pt idx="189">
                  <c:v>57.8604497172023</c:v>
                </c:pt>
                <c:pt idx="190">
                  <c:v>57.765962302758403</c:v>
                </c:pt>
                <c:pt idx="191">
                  <c:v>57.963255878230299</c:v>
                </c:pt>
                <c:pt idx="192">
                  <c:v>5.23494345180253</c:v>
                </c:pt>
                <c:pt idx="193">
                  <c:v>10.4696068922234</c:v>
                </c:pt>
                <c:pt idx="194">
                  <c:v>15.696490224486601</c:v>
                </c:pt>
                <c:pt idx="195">
                  <c:v>20.9395124595261</c:v>
                </c:pt>
                <c:pt idx="196">
                  <c:v>26.147863027118401</c:v>
                </c:pt>
                <c:pt idx="197">
                  <c:v>31.388650956729599</c:v>
                </c:pt>
                <c:pt idx="198">
                  <c:v>36.584689573533502</c:v>
                </c:pt>
                <c:pt idx="199">
                  <c:v>41.8739479858233</c:v>
                </c:pt>
                <c:pt idx="200">
                  <c:v>47.013213601747204</c:v>
                </c:pt>
                <c:pt idx="201">
                  <c:v>52.280826589029203</c:v>
                </c:pt>
                <c:pt idx="202">
                  <c:v>57.463641096501703</c:v>
                </c:pt>
                <c:pt idx="203">
                  <c:v>57.921289729471603</c:v>
                </c:pt>
                <c:pt idx="204">
                  <c:v>57.859993614933103</c:v>
                </c:pt>
                <c:pt idx="205">
                  <c:v>57.936033845862397</c:v>
                </c:pt>
                <c:pt idx="206">
                  <c:v>57.840274070294498</c:v>
                </c:pt>
                <c:pt idx="207">
                  <c:v>58.026032546612299</c:v>
                </c:pt>
                <c:pt idx="208">
                  <c:v>5.2584676003868598</c:v>
                </c:pt>
                <c:pt idx="209">
                  <c:v>10.516841021232301</c:v>
                </c:pt>
                <c:pt idx="210">
                  <c:v>15.7676790840178</c:v>
                </c:pt>
                <c:pt idx="211">
                  <c:v>21.035528106954001</c:v>
                </c:pt>
                <c:pt idx="212">
                  <c:v>26.2645841160789</c:v>
                </c:pt>
                <c:pt idx="213">
                  <c:v>31.528162064355399</c:v>
                </c:pt>
                <c:pt idx="214">
                  <c:v>36.756673385329897</c:v>
                </c:pt>
                <c:pt idx="215">
                  <c:v>42.0580989421059</c:v>
                </c:pt>
                <c:pt idx="216">
                  <c:v>47.222517451024501</c:v>
                </c:pt>
                <c:pt idx="217">
                  <c:v>52.528698328070298</c:v>
                </c:pt>
                <c:pt idx="218">
                  <c:v>57.738698131760003</c:v>
                </c:pt>
                <c:pt idx="219">
                  <c:v>57.943808959936803</c:v>
                </c:pt>
                <c:pt idx="220">
                  <c:v>57.898102938276402</c:v>
                </c:pt>
                <c:pt idx="221">
                  <c:v>57.965544609188299</c:v>
                </c:pt>
                <c:pt idx="222">
                  <c:v>57.872424974128997</c:v>
                </c:pt>
                <c:pt idx="223">
                  <c:v>58.074467916765499</c:v>
                </c:pt>
                <c:pt idx="224">
                  <c:v>5.2708579019886797</c:v>
                </c:pt>
                <c:pt idx="225">
                  <c:v>10.5414792474508</c:v>
                </c:pt>
                <c:pt idx="226">
                  <c:v>15.804303101096499</c:v>
                </c:pt>
                <c:pt idx="227">
                  <c:v>21.0829206467746</c:v>
                </c:pt>
                <c:pt idx="228">
                  <c:v>26.3262277038401</c:v>
                </c:pt>
                <c:pt idx="229">
                  <c:v>31.6063944538339</c:v>
                </c:pt>
                <c:pt idx="230">
                  <c:v>36.836685967366499</c:v>
                </c:pt>
                <c:pt idx="231">
                  <c:v>42.1612243359384</c:v>
                </c:pt>
                <c:pt idx="232">
                  <c:v>47.337484481563202</c:v>
                </c:pt>
                <c:pt idx="233">
                  <c:v>52.648560733418499</c:v>
                </c:pt>
                <c:pt idx="234">
                  <c:v>57.861590004335604</c:v>
                </c:pt>
                <c:pt idx="235">
                  <c:v>57.973842774281103</c:v>
                </c:pt>
                <c:pt idx="236">
                  <c:v>57.917233556735802</c:v>
                </c:pt>
                <c:pt idx="237">
                  <c:v>57.990446234143299</c:v>
                </c:pt>
                <c:pt idx="238">
                  <c:v>57.8898264397221</c:v>
                </c:pt>
                <c:pt idx="239">
                  <c:v>58.087681152251903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130-051A-7C4B-8DA7-A6CA27980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850848"/>
        <c:axId val="119669536"/>
      </c:scatterChart>
      <c:valAx>
        <c:axId val="123850848"/>
        <c:scaling>
          <c:logBase val="2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 sz="1200" b="0"/>
                </a:pPr>
                <a:r>
                  <a:rPr lang="en-US" sz="1200" b="0"/>
                  <a:t>Operational Intensity (OP/B)</a:t>
                </a:r>
              </a:p>
            </c:rich>
          </c:tx>
          <c:layout>
            <c:manualLayout>
              <c:xMode val="edge"/>
              <c:yMode val="edge"/>
              <c:x val="0.36643746180033554"/>
              <c:y val="0.9337659722222222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\ ????/????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/>
          <a:lstStyle/>
          <a:p>
            <a:pPr>
              <a:defRPr/>
            </a:pPr>
            <a:endParaRPr lang="en-US"/>
          </a:p>
        </c:txPr>
        <c:crossAx val="119669536"/>
        <c:crossesAt val="1.0000000000000002E-3"/>
        <c:crossBetween val="midCat"/>
        <c:majorUnit val="2"/>
        <c:minorUnit val="2"/>
      </c:valAx>
      <c:valAx>
        <c:axId val="119669536"/>
        <c:scaling>
          <c:logBase val="2"/>
          <c:orientation val="minMax"/>
          <c:max val="64"/>
          <c:min val="3.1250000000000007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000" b="0"/>
                </a:pPr>
                <a:r>
                  <a:rPr lang="en-US" sz="1000" b="0"/>
                  <a:t>Arithmetic Throughput (MOPS, log scale)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23850848"/>
        <c:crossesAt val="4.8830000000000019E-5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Sheet3!$C$2</c:f>
              <c:strCache>
                <c:ptCount val="1"/>
                <c:pt idx="0">
                  <c:v>Performance (GOPS)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rgbClr val="00206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6729053696268284E-3"/>
                  <c:y val="6.1548611111111109E-2"/>
                </c:manualLayout>
              </c:layout>
              <c:tx>
                <c:strRef>
                  <c:f>Sheet3!$A$3</c:f>
                  <c:strCache>
                    <c:ptCount val="1"/>
                    <c:pt idx="0">
                      <c:v>BFS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{534D7B45-79A1-40AF-81C6-2A293A26F58F}</c15:txfldGUID>
                      <c15:f>Sheet3!$A$3</c15:f>
                      <c15:dlblFieldTableCache>
                        <c:ptCount val="1"/>
                        <c:pt idx="0">
                          <c:v>BFS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0-2654-FD47-8C27-FB62404161D0}"/>
                </c:ext>
              </c:extLst>
            </c:dLbl>
            <c:dLbl>
              <c:idx val="1"/>
              <c:layout>
                <c:manualLayout>
                  <c:x val="-7.8087044231218636E-2"/>
                  <c:y val="-4.5972222222222222E-3"/>
                </c:manualLayout>
              </c:layout>
              <c:tx>
                <c:strRef>
                  <c:f>Sheet3!$A$4</c:f>
                  <c:strCache>
                    <c:ptCount val="1"/>
                    <c:pt idx="0">
                      <c:v>BS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{1629B601-F163-4D2A-BA94-15DE6B828A72}</c15:txfldGUID>
                      <c15:f>Sheet3!$A$4</c15:f>
                      <c15:dlblFieldTableCache>
                        <c:ptCount val="1"/>
                        <c:pt idx="0">
                          <c:v>BS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2654-FD47-8C27-FB62404161D0}"/>
                </c:ext>
              </c:extLst>
            </c:dLbl>
            <c:dLbl>
              <c:idx val="2"/>
              <c:layout>
                <c:manualLayout>
                  <c:x val="-9.9986435487223385E-2"/>
                  <c:y val="-2.1265972222222221E-2"/>
                </c:manualLayout>
              </c:layout>
              <c:tx>
                <c:strRef>
                  <c:f>Sheet3!$A$5</c:f>
                  <c:strCache>
                    <c:ptCount val="1"/>
                    <c:pt idx="0">
                      <c:v>GEMV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{764CD15D-4608-48B3-9946-7CBFAB42006B}</c15:txfldGUID>
                      <c15:f>Sheet3!$A$5</c15:f>
                      <c15:dlblFieldTableCache>
                        <c:ptCount val="1"/>
                        <c:pt idx="0">
                          <c:v>GEMV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2-2654-FD47-8C27-FB62404161D0}"/>
                </c:ext>
              </c:extLst>
            </c:dLbl>
            <c:dLbl>
              <c:idx val="3"/>
              <c:layout>
                <c:manualLayout>
                  <c:x val="4.7944331116668995E-3"/>
                  <c:y val="-4.5972222222222222E-3"/>
                </c:manualLayout>
              </c:layout>
              <c:tx>
                <c:strRef>
                  <c:f>Sheet3!$A$6</c:f>
                  <c:strCache>
                    <c:ptCount val="1"/>
                    <c:pt idx="0">
                      <c:v>MLP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{53558624-D43C-4E8E-8365-96C24EAFC716}</c15:txfldGUID>
                      <c15:f>Sheet3!$A$6</c15:f>
                      <c15:dlblFieldTableCache>
                        <c:ptCount val="1"/>
                        <c:pt idx="0">
                          <c:v>MLP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2654-FD47-8C27-FB62404161D0}"/>
                </c:ext>
              </c:extLst>
            </c:dLbl>
            <c:dLbl>
              <c:idx val="4"/>
              <c:layout>
                <c:manualLayout>
                  <c:x val="-7.5263075506714433E-2"/>
                  <c:y val="1.7451388888888888E-2"/>
                </c:manualLayout>
              </c:layout>
              <c:tx>
                <c:strRef>
                  <c:f>Sheet3!$A$7</c:f>
                  <c:strCache>
                    <c:ptCount val="1"/>
                    <c:pt idx="0">
                      <c:v>SEL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{4BE15AEC-1E55-4265-9A09-7D04E1A0C607}</c15:txfldGUID>
                      <c15:f>Sheet3!$A$7</c15:f>
                      <c15:dlblFieldTableCache>
                        <c:ptCount val="1"/>
                        <c:pt idx="0">
                          <c:v>SEL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2654-FD47-8C27-FB62404161D0}"/>
                </c:ext>
              </c:extLst>
            </c:dLbl>
            <c:dLbl>
              <c:idx val="5"/>
              <c:layout>
                <c:manualLayout>
                  <c:x val="-0.12572936139410623"/>
                  <c:y val="-2.1265972222222221E-2"/>
                </c:manualLayout>
              </c:layout>
              <c:tx>
                <c:strRef>
                  <c:f>Sheet3!$A$8</c:f>
                  <c:strCache>
                    <c:ptCount val="1"/>
                    <c:pt idx="0">
                      <c:v>SpMV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{1659FDCF-AF2A-440C-8636-2E041ABC3258}</c15:txfldGUID>
                      <c15:f>Sheet3!$A$8</c15:f>
                      <c15:dlblFieldTableCache>
                        <c:ptCount val="1"/>
                        <c:pt idx="0">
                          <c:v>SpMV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2654-FD47-8C27-FB62404161D0}"/>
                </c:ext>
              </c:extLst>
            </c:dLbl>
            <c:dLbl>
              <c:idx val="6"/>
              <c:layout>
                <c:manualLayout>
                  <c:x val="-5.3831759793524461E-2"/>
                  <c:y val="3.5090277777777776E-2"/>
                </c:manualLayout>
              </c:layout>
              <c:tx>
                <c:strRef>
                  <c:f>Sheet3!$A$9</c:f>
                  <c:strCache>
                    <c:ptCount val="1"/>
                    <c:pt idx="0">
                      <c:v>TS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{3ED95DB2-E551-4D50-B7C5-FDE9D81792C5}</c15:txfldGUID>
                      <c15:f>Sheet3!$A$9</c15:f>
                      <c15:dlblFieldTableCache>
                        <c:ptCount val="1"/>
                        <c:pt idx="0">
                          <c:v>TS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2654-FD47-8C27-FB62404161D0}"/>
                </c:ext>
              </c:extLst>
            </c:dLbl>
            <c:dLbl>
              <c:idx val="7"/>
              <c:layout>
                <c:manualLayout>
                  <c:x val="2.3996744516933599E-3"/>
                  <c:y val="-9.0069444444444442E-3"/>
                </c:manualLayout>
              </c:layout>
              <c:tx>
                <c:strRef>
                  <c:f>Sheet3!$A$10</c:f>
                  <c:strCache>
                    <c:ptCount val="1"/>
                    <c:pt idx="0">
                      <c:v>UNI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{22B9B695-D127-42BE-A840-EDC076D3B2CF}</c15:txfldGUID>
                      <c15:f>Sheet3!$A$10</c15:f>
                      <c15:dlblFieldTableCache>
                        <c:ptCount val="1"/>
                        <c:pt idx="0">
                          <c:v>UNI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2654-FD47-8C27-FB62404161D0}"/>
                </c:ext>
              </c:extLst>
            </c:dLbl>
            <c:dLbl>
              <c:idx val="8"/>
              <c:layout>
                <c:manualLayout>
                  <c:x val="5.9496441658078117E-4"/>
                  <c:y val="-1.8750000000004042E-4"/>
                </c:manualLayout>
              </c:layout>
              <c:tx>
                <c:strRef>
                  <c:f>Sheet3!$A$11</c:f>
                  <c:strCache>
                    <c:ptCount val="1"/>
                    <c:pt idx="0">
                      <c:v>VA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{3B887CCC-48F2-4F3B-AC38-283631670492}</c15:txfldGUID>
                      <c15:f>Sheet3!$A$11</c15:f>
                      <c15:dlblFieldTableCache>
                        <c:ptCount val="1"/>
                        <c:pt idx="0">
                          <c:v>VA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8-2654-FD47-8C27-FB62404161D0}"/>
                </c:ext>
              </c:extLst>
            </c:dLbl>
            <c:dLbl>
              <c:idx val="9"/>
              <c:layout>
                <c:manualLayout>
                  <c:x val="2.0630963373818464E-3"/>
                  <c:y val="-3.9875000000000001E-2"/>
                </c:manualLayout>
              </c:layout>
              <c:tx>
                <c:strRef>
                  <c:f>Sheet3!$A$12</c:f>
                  <c:strCache>
                    <c:ptCount val="1"/>
                    <c:pt idx="0">
                      <c:v>HST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{4752D355-A517-4598-B57D-09B7A4CFCD99}</c15:txfldGUID>
                      <c15:f>Sheet3!$A$12</c15:f>
                      <c15:dlblFieldTableCache>
                        <c:ptCount val="1"/>
                        <c:pt idx="0">
                          <c:v>HST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2654-FD47-8C27-FB62404161D0}"/>
                </c:ext>
              </c:extLst>
            </c:dLbl>
            <c:dLbl>
              <c:idx val="10"/>
              <c:layout>
                <c:manualLayout>
                  <c:x val="9.266267391724748E-4"/>
                  <c:y val="4.2222222222222218E-3"/>
                </c:manualLayout>
              </c:layout>
              <c:tx>
                <c:strRef>
                  <c:f>Sheet3!$A$13</c:f>
                  <c:strCache>
                    <c:ptCount val="1"/>
                    <c:pt idx="0">
                      <c:v>RED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{E433299A-51CE-4A74-915A-A9F478E96B91}</c15:txfldGUID>
                      <c15:f>Sheet3!$A$13</c15:f>
                      <c15:dlblFieldTableCache>
                        <c:ptCount val="1"/>
                        <c:pt idx="0">
                          <c:v>RED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A-2654-FD47-8C27-FB62404161D0}"/>
                </c:ext>
              </c:extLst>
            </c:dLbl>
            <c:dLbl>
              <c:idx val="11"/>
              <c:layout>
                <c:manualLayout>
                  <c:x val="-5.5172311557349002E-2"/>
                  <c:y val="9.3386979166666662E-2"/>
                </c:manualLayout>
              </c:layout>
              <c:tx>
                <c:strRef>
                  <c:f>Sheet3!$A$14</c:f>
                  <c:strCache>
                    <c:ptCount val="1"/>
                    <c:pt idx="0">
                      <c:v>SCAN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209606440178718E-2"/>
                      <c:h val="6.8990277777777761E-2"/>
                    </c:manualLayout>
                  </c15:layout>
                  <c15:dlblFieldTable>
                    <c15:dlblFTEntry>
                      <c15:txfldGUID>{B7BACC9F-9393-4CE3-8461-9151F769EB84}</c15:txfldGUID>
                      <c15:f>Sheet3!$A$14</c15:f>
                      <c15:dlblFieldTableCache>
                        <c:ptCount val="1"/>
                        <c:pt idx="0">
                          <c:v>SCAN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2654-FD47-8C27-FB62404161D0}"/>
                </c:ext>
              </c:extLst>
            </c:dLbl>
            <c:dLbl>
              <c:idx val="12"/>
              <c:layout>
                <c:manualLayout>
                  <c:x val="6.3502811909673653E-3"/>
                  <c:y val="-9.0069444444444442E-3"/>
                </c:manualLayout>
              </c:layout>
              <c:tx>
                <c:strRef>
                  <c:f>Sheet3!$A$15</c:f>
                  <c:strCache>
                    <c:ptCount val="1"/>
                    <c:pt idx="0">
                      <c:v>NW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{EF9E1326-8B7D-4406-94AA-F223B997C62B}</c15:txfldGUID>
                      <c15:f>Sheet3!$A$15</c15:f>
                      <c15:dlblFieldTableCache>
                        <c:ptCount val="1"/>
                        <c:pt idx="0">
                          <c:v>NW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C-2654-FD47-8C27-FB62404161D0}"/>
                </c:ext>
              </c:extLst>
            </c:dLbl>
            <c:dLbl>
              <c:idx val="13"/>
              <c:layout>
                <c:manualLayout>
                  <c:x val="1.2071494660298054E-2"/>
                  <c:y val="-8.0368055555555557E-3"/>
                </c:manualLayout>
              </c:layout>
              <c:tx>
                <c:strRef>
                  <c:f>Sheet3!$A$16</c:f>
                  <c:strCache>
                    <c:ptCount val="1"/>
                    <c:pt idx="0">
                      <c:v>TRNS</c:v>
                    </c:pt>
                  </c:strCache>
                </c:strRef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{38171723-7425-4E2D-86D7-BB42C88CD6C1}</c15:txfldGUID>
                      <c15:f>Sheet3!$A$16</c15:f>
                      <c15:dlblFieldTableCache>
                        <c:ptCount val="1"/>
                        <c:pt idx="0">
                          <c:v>TRNS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D-2654-FD47-8C27-FB62404161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0206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Sheet3!$B$3:$B$16</c:f>
              <c:numCache>
                <c:formatCode>General</c:formatCode>
                <c:ptCount val="14"/>
                <c:pt idx="0">
                  <c:v>0.14799999999999999</c:v>
                </c:pt>
                <c:pt idx="1">
                  <c:v>8.3000000000000004E-2</c:v>
                </c:pt>
                <c:pt idx="2">
                  <c:v>8.7999999999999995E-2</c:v>
                </c:pt>
                <c:pt idx="3">
                  <c:v>0.107</c:v>
                </c:pt>
                <c:pt idx="4">
                  <c:v>0.1</c:v>
                </c:pt>
                <c:pt idx="5">
                  <c:v>0.11</c:v>
                </c:pt>
                <c:pt idx="6">
                  <c:v>9.7000000000000003E-2</c:v>
                </c:pt>
                <c:pt idx="7">
                  <c:v>0.125</c:v>
                </c:pt>
                <c:pt idx="8">
                  <c:v>0.15</c:v>
                </c:pt>
                <c:pt idx="9">
                  <c:v>0.14299999999999999</c:v>
                </c:pt>
                <c:pt idx="10">
                  <c:v>0.25</c:v>
                </c:pt>
                <c:pt idx="11">
                  <c:v>0.125</c:v>
                </c:pt>
                <c:pt idx="12">
                  <c:v>0.25</c:v>
                </c:pt>
                <c:pt idx="13">
                  <c:v>0.16300000000000001</c:v>
                </c:pt>
              </c:numCache>
            </c:numRef>
          </c:xVal>
          <c:yVal>
            <c:numRef>
              <c:f>Sheet3!$C$3:$C$16</c:f>
              <c:numCache>
                <c:formatCode>General</c:formatCode>
                <c:ptCount val="14"/>
                <c:pt idx="0">
                  <c:v>0.79100000000000004</c:v>
                </c:pt>
                <c:pt idx="1">
                  <c:v>2.7490000000000001</c:v>
                </c:pt>
                <c:pt idx="2">
                  <c:v>4.774</c:v>
                </c:pt>
                <c:pt idx="3">
                  <c:v>8.9879999999999995</c:v>
                </c:pt>
                <c:pt idx="4">
                  <c:v>0.69299999999999995</c:v>
                </c:pt>
                <c:pt idx="5">
                  <c:v>0.95</c:v>
                </c:pt>
                <c:pt idx="6">
                  <c:v>2.331</c:v>
                </c:pt>
                <c:pt idx="7">
                  <c:v>1.5249999999999999</c:v>
                </c:pt>
                <c:pt idx="8">
                  <c:v>5.5510000000000002</c:v>
                </c:pt>
                <c:pt idx="9">
                  <c:v>2.1190000000000002</c:v>
                </c:pt>
                <c:pt idx="10">
                  <c:v>0.74099999999999999</c:v>
                </c:pt>
                <c:pt idx="11">
                  <c:v>0.76200000000000001</c:v>
                </c:pt>
                <c:pt idx="12">
                  <c:v>1.68</c:v>
                </c:pt>
                <c:pt idx="13">
                  <c:v>1.0669999999999999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2654-FD47-8C27-FB62404161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5797215"/>
        <c:axId val="526351823"/>
      </c:scatterChart>
      <c:valAx>
        <c:axId val="525797215"/>
        <c:scaling>
          <c:logBase val="10"/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Arithmetic Intensity (OP/B)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6351823"/>
        <c:crossesAt val="1.0000000000000002E-2"/>
        <c:crossBetween val="midCat"/>
      </c:valAx>
      <c:valAx>
        <c:axId val="526351823"/>
        <c:scaling>
          <c:logBase val="2"/>
          <c:orientation val="minMax"/>
          <c:max val="24"/>
          <c:min val="0.1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Performance (GOPS)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797215"/>
        <c:crossesAt val="1.0000000000000002E-3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/>
              <a:t>VA</a:t>
            </a:r>
            <a:endParaRPr lang="en-US" sz="1800"/>
          </a:p>
        </c:rich>
      </c:tx>
      <c:layout>
        <c:manualLayout>
          <c:xMode val="edge"/>
          <c:yMode val="edge"/>
          <c:x val="6.4999317592466216E-2"/>
          <c:y val="0.7972628472222221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114861111111109"/>
          <c:y val="5.207888888888889E-2"/>
          <c:w val="0.57778333333333332"/>
          <c:h val="0.7367784722222222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VA!$S$50</c:f>
              <c:strCache>
                <c:ptCount val="1"/>
                <c:pt idx="0">
                  <c:v>DPU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VA!$R$51:$R$55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VA!$S$51:$S$55</c:f>
              <c:numCache>
                <c:formatCode>0.00</c:formatCode>
                <c:ptCount val="5"/>
                <c:pt idx="0">
                  <c:v>883.81200000000001</c:v>
                </c:pt>
                <c:pt idx="1">
                  <c:v>443.16500000000002</c:v>
                </c:pt>
                <c:pt idx="2">
                  <c:v>228.26499999999999</c:v>
                </c:pt>
                <c:pt idx="3">
                  <c:v>114.315</c:v>
                </c:pt>
                <c:pt idx="4">
                  <c:v>76.322999999999993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D5-4249-AB31-39B58F9AFD8A}"/>
            </c:ext>
          </c:extLst>
        </c:ser>
        <c:ser>
          <c:idx val="2"/>
          <c:order val="1"/>
          <c:tx>
            <c:strRef>
              <c:f>VA!$T$50</c:f>
              <c:strCache>
                <c:ptCount val="1"/>
                <c:pt idx="0">
                  <c:v>Inter-DPU</c:v>
                </c:pt>
              </c:strCache>
            </c:strRef>
          </c:tx>
          <c:spPr>
            <a:pattFill prst="narVert">
              <a:fgClr>
                <a:srgbClr val="002060"/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VA!$R$51:$R$55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VA!$T$51:$T$55</c:f>
              <c:numCache>
                <c:formatCode>0.00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D5-4249-AB31-39B58F9AFD8A}"/>
            </c:ext>
          </c:extLst>
        </c:ser>
        <c:ser>
          <c:idx val="3"/>
          <c:order val="2"/>
          <c:tx>
            <c:strRef>
              <c:f>VA!$U$50</c:f>
              <c:strCache>
                <c:ptCount val="1"/>
                <c:pt idx="0">
                  <c:v>CPU-DPU</c:v>
                </c:pt>
              </c:strCache>
            </c:strRef>
          </c:tx>
          <c:spPr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VA!$R$51:$R$55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VA!$U$51:$U$55</c:f>
              <c:numCache>
                <c:formatCode>0.00</c:formatCode>
                <c:ptCount val="5"/>
                <c:pt idx="0">
                  <c:v>94.190400000000011</c:v>
                </c:pt>
                <c:pt idx="1">
                  <c:v>94.190400000000011</c:v>
                </c:pt>
                <c:pt idx="2">
                  <c:v>94.190400000000011</c:v>
                </c:pt>
                <c:pt idx="3">
                  <c:v>94.190400000000011</c:v>
                </c:pt>
                <c:pt idx="4">
                  <c:v>94.190400000000011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D5-4249-AB31-39B58F9AFD8A}"/>
            </c:ext>
          </c:extLst>
        </c:ser>
        <c:ser>
          <c:idx val="4"/>
          <c:order val="3"/>
          <c:tx>
            <c:strRef>
              <c:f>VA!$V$50</c:f>
              <c:strCache>
                <c:ptCount val="1"/>
                <c:pt idx="0">
                  <c:v>DPU-CPU</c:v>
                </c:pt>
              </c:strCache>
            </c:strRef>
          </c:tx>
          <c:spPr>
            <a:pattFill prst="wdUpDiag">
              <a:fgClr>
                <a:srgbClr val="00B0F0"/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VA!$R$51:$R$55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VA!$V$51:$V$55</c:f>
              <c:numCache>
                <c:formatCode>0.00</c:formatCode>
                <c:ptCount val="5"/>
                <c:pt idx="0">
                  <c:v>87.730400000000003</c:v>
                </c:pt>
                <c:pt idx="1">
                  <c:v>87.730400000000003</c:v>
                </c:pt>
                <c:pt idx="2">
                  <c:v>87.730400000000003</c:v>
                </c:pt>
                <c:pt idx="3">
                  <c:v>87.730400000000003</c:v>
                </c:pt>
                <c:pt idx="4">
                  <c:v>87.730400000000003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D5-4249-AB31-39B58F9AFD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1598528383"/>
        <c:axId val="1598601583"/>
      </c:barChart>
      <c:lineChart>
        <c:grouping val="standard"/>
        <c:varyColors val="0"/>
        <c:ser>
          <c:idx val="0"/>
          <c:order val="4"/>
          <c:tx>
            <c:strRef>
              <c:f>VA!$W$50</c:f>
              <c:strCache>
                <c:ptCount val="1"/>
                <c:pt idx="0">
                  <c:v>Speedup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/>
            </c:spPr>
          </c:marker>
          <c:cat>
            <c:numRef>
              <c:f>VA!$R$51:$R$55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VA!$W$51:$W$55</c:f>
              <c:numCache>
                <c:formatCode>0.00</c:formatCode>
                <c:ptCount val="5"/>
                <c:pt idx="0">
                  <c:v>1</c:v>
                </c:pt>
                <c:pt idx="1">
                  <c:v>1.9943181433551838</c:v>
                </c:pt>
                <c:pt idx="2">
                  <c:v>3.8718682233369113</c:v>
                </c:pt>
                <c:pt idx="3">
                  <c:v>7.7313738354546651</c:v>
                </c:pt>
                <c:pt idx="4">
                  <c:v>11.579890727565742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BD5-4249-AB31-39B58F9AFD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0758576"/>
        <c:axId val="1954929296"/>
      </c:lineChart>
      <c:catAx>
        <c:axId val="15985283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#tasklets</a:t>
                </a:r>
                <a:r>
                  <a:rPr lang="en-US" sz="1400" baseline="0"/>
                  <a:t> per DPU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601583"/>
        <c:crossesAt val="0.1"/>
        <c:auto val="1"/>
        <c:lblAlgn val="ctr"/>
        <c:lblOffset val="100"/>
        <c:noMultiLvlLbl val="0"/>
      </c:catAx>
      <c:valAx>
        <c:axId val="1598601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Execution 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528383"/>
        <c:crosses val="autoZero"/>
        <c:crossBetween val="between"/>
      </c:valAx>
      <c:valAx>
        <c:axId val="195492929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0758576"/>
        <c:crosses val="max"/>
        <c:crossBetween val="between"/>
      </c:valAx>
      <c:catAx>
        <c:axId val="1920758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54929296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38764812720605873"/>
          <c:y val="1.7201388888888891E-3"/>
          <c:w val="0.31607649788453668"/>
          <c:h val="0.24956770833333333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baseline="0">
                <a:effectLst/>
              </a:rPr>
              <a:t>HST-L</a:t>
            </a:r>
            <a:r>
              <a:rPr lang="en-US" sz="1800" b="0" i="0" u="none" strike="noStrike" baseline="0"/>
              <a:t> </a:t>
            </a:r>
            <a:endParaRPr lang="en-US" sz="1800"/>
          </a:p>
        </c:rich>
      </c:tx>
      <c:layout>
        <c:manualLayout>
          <c:xMode val="edge"/>
          <c:yMode val="edge"/>
          <c:x val="0"/>
          <c:y val="0.8016725694444444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114861111111109"/>
          <c:y val="5.207888888888889E-2"/>
          <c:w val="0.57778333333333332"/>
          <c:h val="0.7367784722222222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HSTL!$S$50</c:f>
              <c:strCache>
                <c:ptCount val="1"/>
                <c:pt idx="0">
                  <c:v>DPU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HSTL!$R$51:$R$55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HSTL!$S$51:$S$55</c:f>
              <c:numCache>
                <c:formatCode>0.00</c:formatCode>
                <c:ptCount val="5"/>
                <c:pt idx="0">
                  <c:v>1631.278</c:v>
                </c:pt>
                <c:pt idx="1">
                  <c:v>819.02300000000002</c:v>
                </c:pt>
                <c:pt idx="2">
                  <c:v>411.71</c:v>
                </c:pt>
                <c:pt idx="3">
                  <c:v>303.67399999999998</c:v>
                </c:pt>
                <c:pt idx="4">
                  <c:v>436.30900000000003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29-F247-BA0C-EFA29C2B354D}"/>
            </c:ext>
          </c:extLst>
        </c:ser>
        <c:ser>
          <c:idx val="2"/>
          <c:order val="1"/>
          <c:tx>
            <c:strRef>
              <c:f>HSTL!$T$50</c:f>
              <c:strCache>
                <c:ptCount val="1"/>
                <c:pt idx="0">
                  <c:v>Inter-DPU</c:v>
                </c:pt>
              </c:strCache>
            </c:strRef>
          </c:tx>
          <c:spPr>
            <a:pattFill prst="narVert">
              <a:fgClr>
                <a:srgbClr val="002060"/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HSTL!$R$51:$R$55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HSTL!$T$51:$T$55</c:f>
              <c:numCache>
                <c:formatCode>0.00</c:formatCode>
                <c:ptCount val="5"/>
                <c:pt idx="0">
                  <c:v>0.185</c:v>
                </c:pt>
                <c:pt idx="1">
                  <c:v>0.127</c:v>
                </c:pt>
                <c:pt idx="2">
                  <c:v>0.151</c:v>
                </c:pt>
                <c:pt idx="3">
                  <c:v>0.14399999999999999</c:v>
                </c:pt>
                <c:pt idx="4">
                  <c:v>0.14199999999999999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29-F247-BA0C-EFA29C2B354D}"/>
            </c:ext>
          </c:extLst>
        </c:ser>
        <c:ser>
          <c:idx val="3"/>
          <c:order val="2"/>
          <c:tx>
            <c:strRef>
              <c:f>HSTL!$U$50</c:f>
              <c:strCache>
                <c:ptCount val="1"/>
                <c:pt idx="0">
                  <c:v>CPU-DPU</c:v>
                </c:pt>
              </c:strCache>
            </c:strRef>
          </c:tx>
          <c:spPr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HSTL!$R$51:$R$55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HSTL!$U$51:$U$55</c:f>
              <c:numCache>
                <c:formatCode>0.00</c:formatCode>
                <c:ptCount val="5"/>
                <c:pt idx="0">
                  <c:v>19.9726</c:v>
                </c:pt>
                <c:pt idx="1">
                  <c:v>19.9726</c:v>
                </c:pt>
                <c:pt idx="2">
                  <c:v>19.9726</c:v>
                </c:pt>
                <c:pt idx="3">
                  <c:v>19.9726</c:v>
                </c:pt>
                <c:pt idx="4">
                  <c:v>19.9726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29-F247-BA0C-EFA29C2B354D}"/>
            </c:ext>
          </c:extLst>
        </c:ser>
        <c:ser>
          <c:idx val="4"/>
          <c:order val="3"/>
          <c:tx>
            <c:strRef>
              <c:f>HSTL!$V$50</c:f>
              <c:strCache>
                <c:ptCount val="1"/>
                <c:pt idx="0">
                  <c:v>DPU-CPU</c:v>
                </c:pt>
              </c:strCache>
            </c:strRef>
          </c:tx>
          <c:spPr>
            <a:pattFill prst="wdUpDiag">
              <a:fgClr>
                <a:srgbClr val="00B0F0"/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HSTL!$R$51:$R$55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HSTL!$V$51:$V$55</c:f>
              <c:numCache>
                <c:formatCode>0.00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29-F247-BA0C-EFA29C2B35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1598528383"/>
        <c:axId val="1598601583"/>
      </c:barChart>
      <c:lineChart>
        <c:grouping val="standard"/>
        <c:varyColors val="0"/>
        <c:ser>
          <c:idx val="0"/>
          <c:order val="4"/>
          <c:tx>
            <c:strRef>
              <c:f>HSTL!$W$50</c:f>
              <c:strCache>
                <c:ptCount val="1"/>
                <c:pt idx="0">
                  <c:v>Speedup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/>
            </c:spPr>
          </c:marker>
          <c:cat>
            <c:numRef>
              <c:f>HSTL!$R$51:$R$55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HSTL!$W$51:$W$55</c:f>
              <c:numCache>
                <c:formatCode>0.00</c:formatCode>
                <c:ptCount val="5"/>
                <c:pt idx="0">
                  <c:v>1</c:v>
                </c:pt>
                <c:pt idx="1">
                  <c:v>1.9917364958004842</c:v>
                </c:pt>
                <c:pt idx="2">
                  <c:v>3.9622015496344516</c:v>
                </c:pt>
                <c:pt idx="3">
                  <c:v>5.3718066084024318</c:v>
                </c:pt>
                <c:pt idx="4">
                  <c:v>3.7388135472795656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929-F247-BA0C-EFA29C2B35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0758576"/>
        <c:axId val="1954929296"/>
      </c:lineChart>
      <c:catAx>
        <c:axId val="15985283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#tasklets</a:t>
                </a:r>
                <a:r>
                  <a:rPr lang="en-US" sz="1400" baseline="0"/>
                  <a:t> per DPU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601583"/>
        <c:crossesAt val="0.1"/>
        <c:auto val="1"/>
        <c:lblAlgn val="ctr"/>
        <c:lblOffset val="100"/>
        <c:noMultiLvlLbl val="0"/>
      </c:catAx>
      <c:valAx>
        <c:axId val="1598601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Execution 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528383"/>
        <c:crosses val="autoZero"/>
        <c:crossBetween val="between"/>
      </c:valAx>
      <c:valAx>
        <c:axId val="195492929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0758576"/>
        <c:crosses val="max"/>
        <c:crossBetween val="between"/>
      </c:valAx>
      <c:catAx>
        <c:axId val="1920758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54929296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30495733525239027"/>
          <c:y val="1.7201388888888891E-3"/>
          <c:w val="0.28986943559165212"/>
          <c:h val="0.24956770833333333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>
                <a:effectLst/>
              </a:rPr>
              <a:t>SCAN-SSA</a:t>
            </a:r>
            <a:r>
              <a:rPr lang="en-US" sz="1400" b="0" i="0" u="none" strike="noStrike" baseline="0"/>
              <a:t>  </a:t>
            </a:r>
            <a:endParaRPr lang="en-US" sz="1400"/>
          </a:p>
        </c:rich>
      </c:tx>
      <c:layout>
        <c:manualLayout>
          <c:xMode val="edge"/>
          <c:yMode val="edge"/>
          <c:x val="0"/>
          <c:y val="0.8193114583333331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709166666666665"/>
          <c:y val="0.162321875"/>
          <c:w val="0.59506944444444454"/>
          <c:h val="0.62653541666666668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SSA!$U$50</c:f>
              <c:strCache>
                <c:ptCount val="1"/>
                <c:pt idx="0">
                  <c:v>DPU (Add)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SSA!$T$51:$T$55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SSA!$U$51:$U$55</c:f>
              <c:numCache>
                <c:formatCode>0.00</c:formatCode>
                <c:ptCount val="5"/>
                <c:pt idx="0">
                  <c:v>602.75099999999998</c:v>
                </c:pt>
                <c:pt idx="1">
                  <c:v>301.53399999999999</c:v>
                </c:pt>
                <c:pt idx="2">
                  <c:v>150.881</c:v>
                </c:pt>
                <c:pt idx="3">
                  <c:v>101.075</c:v>
                </c:pt>
                <c:pt idx="4">
                  <c:v>101.071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5F-814A-9C51-6C0807B8E9CF}"/>
            </c:ext>
          </c:extLst>
        </c:ser>
        <c:ser>
          <c:idx val="2"/>
          <c:order val="1"/>
          <c:tx>
            <c:strRef>
              <c:f>SSA!$V$50</c:f>
              <c:strCache>
                <c:ptCount val="1"/>
                <c:pt idx="0">
                  <c:v>DPU (Scan)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SSA!$T$51:$T$55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SSA!$V$51:$V$55</c:f>
              <c:numCache>
                <c:formatCode>0.00</c:formatCode>
                <c:ptCount val="5"/>
                <c:pt idx="0">
                  <c:v>1123.9739999999999</c:v>
                </c:pt>
                <c:pt idx="1">
                  <c:v>617.625</c:v>
                </c:pt>
                <c:pt idx="2">
                  <c:v>359.495</c:v>
                </c:pt>
                <c:pt idx="3">
                  <c:v>230.09</c:v>
                </c:pt>
                <c:pt idx="4">
                  <c:v>179.01400000000001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5F-814A-9C51-6C0807B8E9CF}"/>
            </c:ext>
          </c:extLst>
        </c:ser>
        <c:ser>
          <c:idx val="3"/>
          <c:order val="2"/>
          <c:tx>
            <c:strRef>
              <c:f>SSA!$W$50</c:f>
              <c:strCache>
                <c:ptCount val="1"/>
                <c:pt idx="0">
                  <c:v>Inter-DPU</c:v>
                </c:pt>
              </c:strCache>
            </c:strRef>
          </c:tx>
          <c:spPr>
            <a:pattFill prst="narVert">
              <a:fgClr>
                <a:srgbClr val="002060"/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SSA!$T$51:$T$55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SSA!$W$51:$W$55</c:f>
              <c:numCache>
                <c:formatCode>0.00</c:formatCode>
                <c:ptCount val="5"/>
                <c:pt idx="0">
                  <c:v>0.151</c:v>
                </c:pt>
                <c:pt idx="1">
                  <c:v>9.0999999999999998E-2</c:v>
                </c:pt>
                <c:pt idx="2">
                  <c:v>0.107</c:v>
                </c:pt>
                <c:pt idx="3">
                  <c:v>0.13800000000000001</c:v>
                </c:pt>
                <c:pt idx="4">
                  <c:v>0.20100000000000001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5F-814A-9C51-6C0807B8E9CF}"/>
            </c:ext>
          </c:extLst>
        </c:ser>
        <c:ser>
          <c:idx val="4"/>
          <c:order val="3"/>
          <c:tx>
            <c:strRef>
              <c:f>SSA!$X$50</c:f>
              <c:strCache>
                <c:ptCount val="1"/>
                <c:pt idx="0">
                  <c:v>CPU-DPU</c:v>
                </c:pt>
              </c:strCache>
            </c:strRef>
          </c:tx>
          <c:spPr>
            <a:pattFill prst="wdDnDiag">
              <a:fgClr>
                <a:srgbClr val="0070C0"/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SSA!$T$51:$T$55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SSA!$X$51:$X$55</c:f>
              <c:numCache>
                <c:formatCode>0.00</c:formatCode>
                <c:ptCount val="5"/>
                <c:pt idx="0">
                  <c:v>141.44540000000001</c:v>
                </c:pt>
                <c:pt idx="1">
                  <c:v>141.44540000000001</c:v>
                </c:pt>
                <c:pt idx="2">
                  <c:v>141.44540000000001</c:v>
                </c:pt>
                <c:pt idx="3">
                  <c:v>141.44540000000001</c:v>
                </c:pt>
                <c:pt idx="4">
                  <c:v>141.44540000000001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5F-814A-9C51-6C0807B8E9CF}"/>
            </c:ext>
          </c:extLst>
        </c:ser>
        <c:ser>
          <c:idx val="0"/>
          <c:order val="4"/>
          <c:tx>
            <c:strRef>
              <c:f>SSA!$Y$50</c:f>
              <c:strCache>
                <c:ptCount val="1"/>
                <c:pt idx="0">
                  <c:v>DPU-CPU</c:v>
                </c:pt>
              </c:strCache>
            </c:strRef>
          </c:tx>
          <c:spPr>
            <a:pattFill prst="wdUpDiag">
              <a:fgClr>
                <a:srgbClr val="00B0F0"/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SSA!$T$51:$T$55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SSA!$Y$51:$Y$55</c:f>
              <c:numCache>
                <c:formatCode>0.00</c:formatCode>
                <c:ptCount val="5"/>
                <c:pt idx="0">
                  <c:v>265.36820000000006</c:v>
                </c:pt>
                <c:pt idx="1">
                  <c:v>265.36820000000006</c:v>
                </c:pt>
                <c:pt idx="2">
                  <c:v>265.36820000000006</c:v>
                </c:pt>
                <c:pt idx="3">
                  <c:v>265.36820000000006</c:v>
                </c:pt>
                <c:pt idx="4">
                  <c:v>265.36820000000006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5F-814A-9C51-6C0807B8E9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1598528383"/>
        <c:axId val="1598601583"/>
      </c:barChart>
      <c:lineChart>
        <c:grouping val="standard"/>
        <c:varyColors val="0"/>
        <c:ser>
          <c:idx val="6"/>
          <c:order val="5"/>
          <c:tx>
            <c:strRef>
              <c:f>SSA!$AA$50</c:f>
              <c:strCache>
                <c:ptCount val="1"/>
                <c:pt idx="0">
                  <c:v>Speedup (Scan)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12"/>
            <c:spPr>
              <a:solidFill>
                <a:schemeClr val="bg1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cat>
            <c:numRef>
              <c:f>SSA!$T$51:$T$55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SSA!$AA$51:$AA$55</c:f>
              <c:numCache>
                <c:formatCode>0.00</c:formatCode>
                <c:ptCount val="5"/>
                <c:pt idx="0">
                  <c:v>1</c:v>
                </c:pt>
                <c:pt idx="1">
                  <c:v>1.8198324225865208</c:v>
                </c:pt>
                <c:pt idx="2">
                  <c:v>3.1265358349907508</c:v>
                </c:pt>
                <c:pt idx="3">
                  <c:v>4.884931983137033</c:v>
                </c:pt>
                <c:pt idx="4">
                  <c:v>6.2786932865585925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55F-814A-9C51-6C0807B8E9CF}"/>
            </c:ext>
          </c:extLst>
        </c:ser>
        <c:ser>
          <c:idx val="5"/>
          <c:order val="6"/>
          <c:tx>
            <c:strRef>
              <c:f>SSA!$Z$50</c:f>
              <c:strCache>
                <c:ptCount val="1"/>
                <c:pt idx="0">
                  <c:v>Speedup (Add)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/>
            </c:spPr>
          </c:marker>
          <c:cat>
            <c:numRef>
              <c:f>SSA!$T$51:$T$55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SSA!$Z$51:$Z$55</c:f>
              <c:numCache>
                <c:formatCode>0.00</c:formatCode>
                <c:ptCount val="5"/>
                <c:pt idx="0">
                  <c:v>1</c:v>
                </c:pt>
                <c:pt idx="1">
                  <c:v>1.9989487089349791</c:v>
                </c:pt>
                <c:pt idx="2">
                  <c:v>3.9948767571794987</c:v>
                </c:pt>
                <c:pt idx="3">
                  <c:v>5.96340341330695</c:v>
                </c:pt>
                <c:pt idx="4">
                  <c:v>5.9636394217926014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55F-814A-9C51-6C0807B8E9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3065360"/>
        <c:axId val="2000852352"/>
      </c:lineChart>
      <c:catAx>
        <c:axId val="15985283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#tasklets</a:t>
                </a:r>
                <a:r>
                  <a:rPr lang="en-US" sz="1400" baseline="0"/>
                  <a:t> per DPU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601583"/>
        <c:crossesAt val="0.1"/>
        <c:auto val="1"/>
        <c:lblAlgn val="ctr"/>
        <c:lblOffset val="100"/>
        <c:noMultiLvlLbl val="0"/>
      </c:catAx>
      <c:valAx>
        <c:axId val="1598601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Execution 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528383"/>
        <c:crosses val="autoZero"/>
        <c:crossBetween val="between"/>
      </c:valAx>
      <c:valAx>
        <c:axId val="200085235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3065360"/>
        <c:crosses val="max"/>
        <c:crossBetween val="between"/>
      </c:valAx>
      <c:catAx>
        <c:axId val="1643065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00852352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"/>
          <c:y val="2.4260416666666666E-3"/>
          <c:w val="0.74302936373875805"/>
          <c:h val="0.18816840277777774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baseline="0">
                <a:effectLst/>
              </a:rPr>
              <a:t>TRNS</a:t>
            </a:r>
            <a:r>
              <a:rPr lang="en-US" sz="1800" b="0" i="0" u="none" strike="noStrike" baseline="0"/>
              <a:t> </a:t>
            </a:r>
            <a:endParaRPr lang="en-US" sz="1800"/>
          </a:p>
        </c:rich>
      </c:tx>
      <c:layout>
        <c:manualLayout>
          <c:xMode val="edge"/>
          <c:yMode val="edge"/>
          <c:x val="0"/>
          <c:y val="0.8104920138888889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473055555555558"/>
          <c:y val="0.162321875"/>
          <c:w val="0.57302083333333342"/>
          <c:h val="0.62653541666666668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TRNS!$U$50</c:f>
              <c:strCache>
                <c:ptCount val="1"/>
                <c:pt idx="0">
                  <c:v>DPU (Step 2)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TRNS!$T$51:$T$55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TRNS!$U$51:$U$55</c:f>
              <c:numCache>
                <c:formatCode>0.00</c:formatCode>
                <c:ptCount val="5"/>
                <c:pt idx="0">
                  <c:v>2632.5010000000002</c:v>
                </c:pt>
                <c:pt idx="1">
                  <c:v>1319.6179999999999</c:v>
                </c:pt>
                <c:pt idx="2">
                  <c:v>659.93499999999995</c:v>
                </c:pt>
                <c:pt idx="3">
                  <c:v>330.185</c:v>
                </c:pt>
                <c:pt idx="4">
                  <c:v>236.16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74-4D4A-A2F3-1BA450D2AC9E}"/>
            </c:ext>
          </c:extLst>
        </c:ser>
        <c:ser>
          <c:idx val="2"/>
          <c:order val="1"/>
          <c:tx>
            <c:strRef>
              <c:f>TRNS!$V$50</c:f>
              <c:strCache>
                <c:ptCount val="1"/>
                <c:pt idx="0">
                  <c:v>DPU (Step 3)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TRNS!$T$51:$T$55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TRNS!$V$51:$V$55</c:f>
              <c:numCache>
                <c:formatCode>0.00</c:formatCode>
                <c:ptCount val="5"/>
                <c:pt idx="0">
                  <c:v>1158.8879999999999</c:v>
                </c:pt>
                <c:pt idx="1">
                  <c:v>581.71299999999997</c:v>
                </c:pt>
                <c:pt idx="2">
                  <c:v>292.73399999999998</c:v>
                </c:pt>
                <c:pt idx="3">
                  <c:v>156.28899999999999</c:v>
                </c:pt>
                <c:pt idx="4">
                  <c:v>169.42500000000001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74-4D4A-A2F3-1BA450D2AC9E}"/>
            </c:ext>
          </c:extLst>
        </c:ser>
        <c:ser>
          <c:idx val="3"/>
          <c:order val="2"/>
          <c:tx>
            <c:strRef>
              <c:f>TRNS!$W$50</c:f>
              <c:strCache>
                <c:ptCount val="1"/>
                <c:pt idx="0">
                  <c:v>Inter-DPU</c:v>
                </c:pt>
              </c:strCache>
            </c:strRef>
          </c:tx>
          <c:spPr>
            <a:pattFill prst="narVert">
              <a:fgClr>
                <a:srgbClr val="002060"/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TRNS!$T$51:$T$55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TRNS!$W$51:$W$55</c:f>
              <c:numCache>
                <c:formatCode>0.00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74-4D4A-A2F3-1BA450D2AC9E}"/>
            </c:ext>
          </c:extLst>
        </c:ser>
        <c:ser>
          <c:idx val="4"/>
          <c:order val="3"/>
          <c:tx>
            <c:strRef>
              <c:f>TRNS!$X$50</c:f>
              <c:strCache>
                <c:ptCount val="1"/>
                <c:pt idx="0">
                  <c:v>CPU-DPU (Step 1)</c:v>
                </c:pt>
              </c:strCache>
            </c:strRef>
          </c:tx>
          <c:spPr>
            <a:pattFill prst="wdDnDiag">
              <a:fgClr>
                <a:srgbClr val="0070C0"/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TRNS!$T$51:$T$55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TRNS!$X$51:$X$55</c:f>
              <c:numCache>
                <c:formatCode>0.00</c:formatCode>
                <c:ptCount val="5"/>
                <c:pt idx="0">
                  <c:v>10590.0262</c:v>
                </c:pt>
                <c:pt idx="1">
                  <c:v>10590.0262</c:v>
                </c:pt>
                <c:pt idx="2">
                  <c:v>10590.0262</c:v>
                </c:pt>
                <c:pt idx="3">
                  <c:v>10590.0262</c:v>
                </c:pt>
                <c:pt idx="4">
                  <c:v>10590.0262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74-4D4A-A2F3-1BA450D2AC9E}"/>
            </c:ext>
          </c:extLst>
        </c:ser>
        <c:ser>
          <c:idx val="0"/>
          <c:order val="4"/>
          <c:tx>
            <c:strRef>
              <c:f>TRNS!$Y$50</c:f>
              <c:strCache>
                <c:ptCount val="1"/>
                <c:pt idx="0">
                  <c:v>DPU-CPU</c:v>
                </c:pt>
              </c:strCache>
            </c:strRef>
          </c:tx>
          <c:spPr>
            <a:pattFill prst="wdUpDiag">
              <a:fgClr>
                <a:srgbClr val="00B0F0"/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TRNS!$T$51:$T$55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TRNS!$Y$51:$Y$55</c:f>
              <c:numCache>
                <c:formatCode>0.00</c:formatCode>
                <c:ptCount val="5"/>
                <c:pt idx="0">
                  <c:v>113.50700000000002</c:v>
                </c:pt>
                <c:pt idx="1">
                  <c:v>113.50700000000002</c:v>
                </c:pt>
                <c:pt idx="2">
                  <c:v>113.50700000000002</c:v>
                </c:pt>
                <c:pt idx="3">
                  <c:v>113.50700000000002</c:v>
                </c:pt>
                <c:pt idx="4">
                  <c:v>113.50700000000002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74-4D4A-A2F3-1BA450D2AC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1598528383"/>
        <c:axId val="1598601583"/>
      </c:barChart>
      <c:lineChart>
        <c:grouping val="standard"/>
        <c:varyColors val="0"/>
        <c:ser>
          <c:idx val="6"/>
          <c:order val="5"/>
          <c:tx>
            <c:strRef>
              <c:f>TRNS!$AA$50</c:f>
              <c:strCache>
                <c:ptCount val="1"/>
                <c:pt idx="0">
                  <c:v>Speedup (Step 3)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12"/>
            <c:spPr>
              <a:solidFill>
                <a:schemeClr val="bg1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cat>
            <c:numRef>
              <c:f>TRNS!$T$51:$T$55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TRNS!$AA$51:$AA$55</c:f>
              <c:numCache>
                <c:formatCode>0.00</c:formatCode>
                <c:ptCount val="5"/>
                <c:pt idx="0">
                  <c:v>1</c:v>
                </c:pt>
                <c:pt idx="1">
                  <c:v>1.9921989022077897</c:v>
                </c:pt>
                <c:pt idx="2">
                  <c:v>3.9588431818647645</c:v>
                </c:pt>
                <c:pt idx="3">
                  <c:v>7.4150324079109859</c:v>
                </c:pt>
                <c:pt idx="4">
                  <c:v>6.8401239486498442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974-4D4A-A2F3-1BA450D2AC9E}"/>
            </c:ext>
          </c:extLst>
        </c:ser>
        <c:ser>
          <c:idx val="5"/>
          <c:order val="6"/>
          <c:tx>
            <c:strRef>
              <c:f>TRNS!$Z$50</c:f>
              <c:strCache>
                <c:ptCount val="1"/>
                <c:pt idx="0">
                  <c:v>Speedup (Step 2)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/>
            </c:spPr>
          </c:marker>
          <c:cat>
            <c:numRef>
              <c:f>TRNS!$T$51:$T$55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cat>
          <c:val>
            <c:numRef>
              <c:f>TRNS!$Z$51:$Z$55</c:f>
              <c:numCache>
                <c:formatCode>0.00</c:formatCode>
                <c:ptCount val="5"/>
                <c:pt idx="0">
                  <c:v>1</c:v>
                </c:pt>
                <c:pt idx="1">
                  <c:v>1.9948962502784899</c:v>
                </c:pt>
                <c:pt idx="2">
                  <c:v>3.9890307378757006</c:v>
                </c:pt>
                <c:pt idx="3">
                  <c:v>7.9728061541257178</c:v>
                </c:pt>
                <c:pt idx="4">
                  <c:v>11.147107892953931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974-4D4A-A2F3-1BA450D2AC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3065360"/>
        <c:axId val="2000852352"/>
      </c:lineChart>
      <c:catAx>
        <c:axId val="15985283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#tasklets</a:t>
                </a:r>
                <a:r>
                  <a:rPr lang="en-US" sz="1400" baseline="0"/>
                  <a:t> per DPU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601583"/>
        <c:crossesAt val="0.1"/>
        <c:auto val="1"/>
        <c:lblAlgn val="ctr"/>
        <c:lblOffset val="100"/>
        <c:noMultiLvlLbl val="0"/>
      </c:catAx>
      <c:valAx>
        <c:axId val="1598601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Execution 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528383"/>
        <c:crosses val="autoZero"/>
        <c:crossBetween val="between"/>
      </c:valAx>
      <c:valAx>
        <c:axId val="200085235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3065360"/>
        <c:crosses val="max"/>
        <c:crossBetween val="between"/>
      </c:valAx>
      <c:catAx>
        <c:axId val="1643065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00852352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1.5729412974195922E-3"/>
          <c:y val="1.1465277777777845E-3"/>
          <c:w val="0.82854237750784765"/>
          <c:h val="0.18190833333333331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baseline="0">
                <a:effectLst/>
              </a:rPr>
              <a:t>NW</a:t>
            </a:r>
            <a:r>
              <a:rPr lang="en-US" sz="1800" b="0" i="0" u="none" strike="noStrike" baseline="0"/>
              <a:t> </a:t>
            </a:r>
            <a:endParaRPr lang="en-US" sz="1800"/>
          </a:p>
        </c:rich>
      </c:tx>
      <c:layout>
        <c:manualLayout>
          <c:xMode val="edge"/>
          <c:yMode val="edge"/>
          <c:x val="3.4666302715981985E-2"/>
          <c:y val="0.8016725694444444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114861111111109"/>
          <c:y val="5.207888888888889E-2"/>
          <c:w val="0.56364305555555561"/>
          <c:h val="0.7367784722222222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NW!$S$25</c:f>
              <c:strCache>
                <c:ptCount val="1"/>
                <c:pt idx="0">
                  <c:v>DPU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NW!$R$26:$R$29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16</c:v>
                </c:pt>
                <c:pt idx="3">
                  <c:v>64</c:v>
                </c:pt>
              </c:numCache>
            </c:numRef>
          </c:cat>
          <c:val>
            <c:numRef>
              <c:f>NW!$S$26:$S$29</c:f>
              <c:numCache>
                <c:formatCode>0.00</c:formatCode>
                <c:ptCount val="4"/>
                <c:pt idx="0">
                  <c:v>1379.001</c:v>
                </c:pt>
                <c:pt idx="1">
                  <c:v>615.10299999999995</c:v>
                </c:pt>
                <c:pt idx="2">
                  <c:v>187.60900000000001</c:v>
                </c:pt>
                <c:pt idx="3">
                  <c:v>80.096000000000004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60-9446-8C16-310EF5DDE354}"/>
            </c:ext>
          </c:extLst>
        </c:ser>
        <c:ser>
          <c:idx val="2"/>
          <c:order val="1"/>
          <c:tx>
            <c:strRef>
              <c:f>NW!$T$25</c:f>
              <c:strCache>
                <c:ptCount val="1"/>
                <c:pt idx="0">
                  <c:v>Inter-DPU</c:v>
                </c:pt>
              </c:strCache>
            </c:strRef>
          </c:tx>
          <c:spPr>
            <a:pattFill prst="narVert">
              <a:fgClr>
                <a:srgbClr val="002060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NW!$R$26:$R$29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16</c:v>
                </c:pt>
                <c:pt idx="3">
                  <c:v>64</c:v>
                </c:pt>
              </c:numCache>
            </c:numRef>
          </c:cat>
          <c:val>
            <c:numRef>
              <c:f>NW!$T$26:$T$29</c:f>
              <c:numCache>
                <c:formatCode>0.00</c:formatCode>
                <c:ptCount val="4"/>
                <c:pt idx="0">
                  <c:v>0.56599999999999995</c:v>
                </c:pt>
                <c:pt idx="1">
                  <c:v>189.892</c:v>
                </c:pt>
                <c:pt idx="2">
                  <c:v>243.12700000000001</c:v>
                </c:pt>
                <c:pt idx="3">
                  <c:v>288.78199999999998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60-9446-8C16-310EF5DDE354}"/>
            </c:ext>
          </c:extLst>
        </c:ser>
        <c:ser>
          <c:idx val="3"/>
          <c:order val="2"/>
          <c:tx>
            <c:strRef>
              <c:f>NW!$U$25</c:f>
              <c:strCache>
                <c:ptCount val="1"/>
                <c:pt idx="0">
                  <c:v>CPU-DPU</c:v>
                </c:pt>
              </c:strCache>
            </c:strRef>
          </c:tx>
          <c:spPr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NW!$R$26:$R$29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16</c:v>
                </c:pt>
                <c:pt idx="3">
                  <c:v>64</c:v>
                </c:pt>
              </c:numCache>
            </c:numRef>
          </c:cat>
          <c:val>
            <c:numRef>
              <c:f>NW!$U$26:$U$29</c:f>
              <c:numCache>
                <c:formatCode>0.00</c:formatCode>
                <c:ptCount val="4"/>
                <c:pt idx="0">
                  <c:v>213.6558</c:v>
                </c:pt>
                <c:pt idx="1">
                  <c:v>258.88819999999998</c:v>
                </c:pt>
                <c:pt idx="2">
                  <c:v>260.38839999999999</c:v>
                </c:pt>
                <c:pt idx="3">
                  <c:v>287.07979999999998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60-9446-8C16-310EF5DDE354}"/>
            </c:ext>
          </c:extLst>
        </c:ser>
        <c:ser>
          <c:idx val="4"/>
          <c:order val="3"/>
          <c:tx>
            <c:strRef>
              <c:f>NW!$V$25</c:f>
              <c:strCache>
                <c:ptCount val="1"/>
                <c:pt idx="0">
                  <c:v>DPU-CPU</c:v>
                </c:pt>
              </c:strCache>
            </c:strRef>
          </c:tx>
          <c:spPr>
            <a:pattFill prst="wdUpDiag">
              <a:fgClr>
                <a:srgbClr val="00B0F0"/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NW!$R$26:$R$29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16</c:v>
                </c:pt>
                <c:pt idx="3">
                  <c:v>64</c:v>
                </c:pt>
              </c:numCache>
            </c:numRef>
          </c:cat>
          <c:val>
            <c:numRef>
              <c:f>NW!$V$26:$V$29</c:f>
              <c:numCache>
                <c:formatCode>0.00</c:formatCode>
                <c:ptCount val="4"/>
                <c:pt idx="0">
                  <c:v>318.87199999999996</c:v>
                </c:pt>
                <c:pt idx="1">
                  <c:v>318.94619999999998</c:v>
                </c:pt>
                <c:pt idx="2">
                  <c:v>299.822</c:v>
                </c:pt>
                <c:pt idx="3">
                  <c:v>309.99380000000002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60-9446-8C16-310EF5DDE3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1598528383"/>
        <c:axId val="1598601583"/>
      </c:barChart>
      <c:lineChart>
        <c:grouping val="standard"/>
        <c:varyColors val="0"/>
        <c:ser>
          <c:idx val="0"/>
          <c:order val="4"/>
          <c:tx>
            <c:strRef>
              <c:f>NW!$W$25</c:f>
              <c:strCache>
                <c:ptCount val="1"/>
                <c:pt idx="0">
                  <c:v>Speedup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/>
            </c:spPr>
          </c:marker>
          <c:cat>
            <c:numRef>
              <c:f>NW!$R$26:$R$29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16</c:v>
                </c:pt>
                <c:pt idx="3">
                  <c:v>64</c:v>
                </c:pt>
              </c:numCache>
            </c:numRef>
          </c:cat>
          <c:val>
            <c:numRef>
              <c:f>NW!$W$26:$W$29</c:f>
              <c:numCache>
                <c:formatCode>0.00</c:formatCode>
                <c:ptCount val="4"/>
                <c:pt idx="0">
                  <c:v>1</c:v>
                </c:pt>
                <c:pt idx="1">
                  <c:v>2.2419025756661894</c:v>
                </c:pt>
                <c:pt idx="2">
                  <c:v>7.3503989680665631</c:v>
                </c:pt>
                <c:pt idx="3">
                  <c:v>17.216852277267279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E60-9446-8C16-310EF5DDE3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5004064"/>
        <c:axId val="2038231744"/>
      </c:lineChart>
      <c:catAx>
        <c:axId val="15985283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#DPUs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601583"/>
        <c:crossesAt val="0.1"/>
        <c:auto val="1"/>
        <c:lblAlgn val="ctr"/>
        <c:lblOffset val="100"/>
        <c:noMultiLvlLbl val="0"/>
      </c:catAx>
      <c:valAx>
        <c:axId val="1598601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Execution 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528383"/>
        <c:crosses val="autoZero"/>
        <c:crossBetween val="between"/>
      </c:valAx>
      <c:valAx>
        <c:axId val="203823174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5004064"/>
        <c:crosses val="max"/>
        <c:crossBetween val="between"/>
      </c:valAx>
      <c:catAx>
        <c:axId val="1955004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38231744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36123345161730591"/>
          <c:y val="1.7201388888888891E-3"/>
          <c:w val="0.32433942950730182"/>
          <c:h val="0.23633854166666671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9567901234568"/>
          <c:y val="7.2466666666666665E-2"/>
          <c:w val="0.84894567901234563"/>
          <c:h val="0.5853828282828282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'2021-06-09'!$F$2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'2021-06-09'!$F$3:$F$23</c:f>
              <c:numCache>
                <c:formatCode>0.00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 formatCode="0.0">
                  <c:v>1</c:v>
                </c:pt>
                <c:pt idx="5" formatCode="0.0">
                  <c:v>1</c:v>
                </c:pt>
                <c:pt idx="6">
                  <c:v>1</c:v>
                </c:pt>
                <c:pt idx="7" formatCode="0.0">
                  <c:v>1</c:v>
                </c:pt>
                <c:pt idx="8" formatCode="0.0">
                  <c:v>1</c:v>
                </c:pt>
                <c:pt idx="9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8" formatCode="0.0">
                  <c:v>1</c:v>
                </c:pt>
                <c:pt idx="19" formatCode="0.0">
                  <c:v>1</c:v>
                </c:pt>
                <c:pt idx="20" formatCode="0.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54-C944-B59C-21B120ECDAA8}"/>
            </c:ext>
          </c:extLst>
        </c:ser>
        <c:ser>
          <c:idx val="0"/>
          <c:order val="1"/>
          <c:tx>
            <c:strRef>
              <c:f>'2021-06-09'!$E$2</c:f>
              <c:strCache>
                <c:ptCount val="1"/>
                <c:pt idx="0">
                  <c:v>GPU</c:v>
                </c:pt>
              </c:strCache>
            </c:strRef>
          </c:tx>
          <c:spPr>
            <a:pattFill prst="wdUpDiag">
              <a:fgClr>
                <a:schemeClr val="accent6">
                  <a:lumMod val="60000"/>
                  <a:lumOff val="40000"/>
                </a:schemeClr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solidFill>
                <a:schemeClr val="accent6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'2021-06-09'!$E$3:$E$23</c:f>
              <c:numCache>
                <c:formatCode>0.0</c:formatCode>
                <c:ptCount val="21"/>
                <c:pt idx="0">
                  <c:v>93.4</c:v>
                </c:pt>
                <c:pt idx="1">
                  <c:v>410.1</c:v>
                </c:pt>
                <c:pt idx="2">
                  <c:v>439.4</c:v>
                </c:pt>
                <c:pt idx="3">
                  <c:v>0.4</c:v>
                </c:pt>
                <c:pt idx="4">
                  <c:v>71.099999999999994</c:v>
                </c:pt>
                <c:pt idx="5">
                  <c:v>71.099999999999994</c:v>
                </c:pt>
                <c:pt idx="6">
                  <c:v>26.1</c:v>
                </c:pt>
                <c:pt idx="7">
                  <c:v>57.6</c:v>
                </c:pt>
                <c:pt idx="8">
                  <c:v>57.6</c:v>
                </c:pt>
                <c:pt idx="9">
                  <c:v>51.3</c:v>
                </c:pt>
                <c:pt idx="11">
                  <c:v>447.2</c:v>
                </c:pt>
                <c:pt idx="12">
                  <c:v>30.7</c:v>
                </c:pt>
                <c:pt idx="13">
                  <c:v>1552.7</c:v>
                </c:pt>
                <c:pt idx="14">
                  <c:v>1.6</c:v>
                </c:pt>
                <c:pt idx="15">
                  <c:v>305</c:v>
                </c:pt>
                <c:pt idx="16">
                  <c:v>68.8</c:v>
                </c:pt>
                <c:pt idx="18">
                  <c:v>52.233589665378666</c:v>
                </c:pt>
                <c:pt idx="19">
                  <c:v>94.577826795981181</c:v>
                </c:pt>
                <c:pt idx="20">
                  <c:v>65.638241188110143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54-C944-B59C-21B120ECDAA8}"/>
            </c:ext>
          </c:extLst>
        </c:ser>
        <c:ser>
          <c:idx val="2"/>
          <c:order val="2"/>
          <c:tx>
            <c:strRef>
              <c:f>'2021-06-09'!$C$2</c:f>
              <c:strCache>
                <c:ptCount val="1"/>
                <c:pt idx="0">
                  <c:v>640 DPUs</c:v>
                </c:pt>
              </c:strCache>
            </c:strRef>
          </c:tx>
          <c:spPr>
            <a:solidFill>
              <a:srgbClr val="FFFD78"/>
            </a:solidFill>
            <a:ln>
              <a:solidFill>
                <a:schemeClr val="accent4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'2021-06-09'!$C$3:$C$23</c:f>
              <c:numCache>
                <c:formatCode>0.0</c:formatCode>
                <c:ptCount val="21"/>
                <c:pt idx="0">
                  <c:v>38.6</c:v>
                </c:pt>
                <c:pt idx="1">
                  <c:v>167</c:v>
                </c:pt>
                <c:pt idx="2">
                  <c:v>234.4</c:v>
                </c:pt>
                <c:pt idx="3">
                  <c:v>4.4000000000000004</c:v>
                </c:pt>
                <c:pt idx="4">
                  <c:v>134.4</c:v>
                </c:pt>
                <c:pt idx="5">
                  <c:v>33.6</c:v>
                </c:pt>
                <c:pt idx="6">
                  <c:v>9.1</c:v>
                </c:pt>
                <c:pt idx="7">
                  <c:v>13.5</c:v>
                </c:pt>
                <c:pt idx="8">
                  <c:v>16</c:v>
                </c:pt>
                <c:pt idx="9">
                  <c:v>36.6</c:v>
                </c:pt>
                <c:pt idx="11">
                  <c:v>25.2</c:v>
                </c:pt>
                <c:pt idx="12">
                  <c:v>0.4</c:v>
                </c:pt>
                <c:pt idx="13">
                  <c:v>20.100000000000001</c:v>
                </c:pt>
                <c:pt idx="14" formatCode="0.0000">
                  <c:v>3.6799999999999999E-2</c:v>
                </c:pt>
                <c:pt idx="15">
                  <c:v>5.6</c:v>
                </c:pt>
                <c:pt idx="16">
                  <c:v>0.1</c:v>
                </c:pt>
                <c:pt idx="18">
                  <c:v>34.154102972882662</c:v>
                </c:pt>
                <c:pt idx="19">
                  <c:v>1.2689623569961614</c:v>
                </c:pt>
                <c:pt idx="20">
                  <c:v>10.100450522505204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54-C944-B59C-21B120ECDAA8}"/>
            </c:ext>
          </c:extLst>
        </c:ser>
        <c:ser>
          <c:idx val="1"/>
          <c:order val="3"/>
          <c:tx>
            <c:strRef>
              <c:f>'2021-06-09'!$D$2</c:f>
              <c:strCache>
                <c:ptCount val="1"/>
                <c:pt idx="0">
                  <c:v>2556 DPUs</c:v>
                </c:pt>
              </c:strCache>
            </c:strRef>
          </c:tx>
          <c:spPr>
            <a:pattFill prst="wdDnDiag">
              <a:fgClr>
                <a:schemeClr val="accent2"/>
              </a:fgClr>
              <a:bgClr>
                <a:schemeClr val="accent2">
                  <a:lumMod val="40000"/>
                  <a:lumOff val="60000"/>
                </a:schemeClr>
              </a:bgClr>
            </a:pattFill>
            <a:ln>
              <a:solidFill>
                <a:schemeClr val="accent2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'2021-06-09'!$D$3:$D$23</c:f>
              <c:numCache>
                <c:formatCode>0.0</c:formatCode>
                <c:ptCount val="21"/>
                <c:pt idx="0">
                  <c:v>149.1</c:v>
                </c:pt>
                <c:pt idx="1">
                  <c:v>498.2</c:v>
                </c:pt>
                <c:pt idx="2">
                  <c:v>629.5</c:v>
                </c:pt>
                <c:pt idx="3">
                  <c:v>23</c:v>
                </c:pt>
                <c:pt idx="4">
                  <c:v>496.6</c:v>
                </c:pt>
                <c:pt idx="5">
                  <c:v>167.1</c:v>
                </c:pt>
                <c:pt idx="6">
                  <c:v>45.3</c:v>
                </c:pt>
                <c:pt idx="7">
                  <c:v>61.3</c:v>
                </c:pt>
                <c:pt idx="8">
                  <c:v>70.2</c:v>
                </c:pt>
                <c:pt idx="9">
                  <c:v>96.3</c:v>
                </c:pt>
                <c:pt idx="11">
                  <c:v>46.3</c:v>
                </c:pt>
                <c:pt idx="12">
                  <c:v>0.9</c:v>
                </c:pt>
                <c:pt idx="13">
                  <c:v>86.6</c:v>
                </c:pt>
                <c:pt idx="14" formatCode="0.0000">
                  <c:v>1.9E-3</c:v>
                </c:pt>
                <c:pt idx="15">
                  <c:v>5.8</c:v>
                </c:pt>
                <c:pt idx="16">
                  <c:v>0.1</c:v>
                </c:pt>
                <c:pt idx="18">
                  <c:v>132.55954898885241</c:v>
                </c:pt>
                <c:pt idx="19">
                  <c:v>1.2586949733620922</c:v>
                </c:pt>
                <c:pt idx="20">
                  <c:v>23.226702722854029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54-C944-B59C-21B120ECD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25439"/>
        <c:axId val="41607039"/>
      </c:barChart>
      <c:catAx>
        <c:axId val="419254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07039"/>
        <c:crossesAt val="1.0000000000000003E-4"/>
        <c:auto val="1"/>
        <c:lblAlgn val="ctr"/>
        <c:lblOffset val="100"/>
        <c:noMultiLvlLbl val="0"/>
      </c:catAx>
      <c:valAx>
        <c:axId val="41607039"/>
        <c:scaling>
          <c:logBase val="2"/>
          <c:orientation val="minMax"/>
          <c:max val="204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Speedup over CPU (log scale)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25439"/>
        <c:crosses val="autoZero"/>
        <c:crossBetween val="between"/>
        <c:majorUnit val="4"/>
        <c:minorUnit val="4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2842992551563362"/>
          <c:y val="9.4994949494949521E-3"/>
          <c:w val="0.52368132716049387"/>
          <c:h val="6.4185101010101012E-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9567901234568"/>
          <c:y val="7.2466666666666665E-2"/>
          <c:w val="0.84894567901234563"/>
          <c:h val="0.5853828282828282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'2021-06-09'!$F$2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'2021-06-09'!$F$3:$F$23</c:f>
              <c:numCache>
                <c:formatCode>0.00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 formatCode="0.0">
                  <c:v>1</c:v>
                </c:pt>
                <c:pt idx="5" formatCode="0.0">
                  <c:v>1</c:v>
                </c:pt>
                <c:pt idx="6">
                  <c:v>1</c:v>
                </c:pt>
                <c:pt idx="7" formatCode="0.0">
                  <c:v>1</c:v>
                </c:pt>
                <c:pt idx="8" formatCode="0.0">
                  <c:v>1</c:v>
                </c:pt>
                <c:pt idx="9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8" formatCode="0.0">
                  <c:v>1</c:v>
                </c:pt>
                <c:pt idx="19" formatCode="0.0">
                  <c:v>1</c:v>
                </c:pt>
                <c:pt idx="20" formatCode="0.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54-C944-B59C-21B120ECDAA8}"/>
            </c:ext>
          </c:extLst>
        </c:ser>
        <c:ser>
          <c:idx val="0"/>
          <c:order val="1"/>
          <c:tx>
            <c:strRef>
              <c:f>'2021-06-09'!$E$2</c:f>
              <c:strCache>
                <c:ptCount val="1"/>
                <c:pt idx="0">
                  <c:v>GPU</c:v>
                </c:pt>
              </c:strCache>
            </c:strRef>
          </c:tx>
          <c:spPr>
            <a:pattFill prst="wdUpDiag">
              <a:fgClr>
                <a:schemeClr val="accent6">
                  <a:lumMod val="60000"/>
                  <a:lumOff val="40000"/>
                </a:schemeClr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solidFill>
                <a:schemeClr val="accent6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'2021-06-09'!$E$3:$E$23</c:f>
              <c:numCache>
                <c:formatCode>0.0</c:formatCode>
                <c:ptCount val="21"/>
                <c:pt idx="0">
                  <c:v>93.4</c:v>
                </c:pt>
                <c:pt idx="1">
                  <c:v>410.1</c:v>
                </c:pt>
                <c:pt idx="2">
                  <c:v>439.4</c:v>
                </c:pt>
                <c:pt idx="3">
                  <c:v>0.4</c:v>
                </c:pt>
                <c:pt idx="4">
                  <c:v>71.099999999999994</c:v>
                </c:pt>
                <c:pt idx="5">
                  <c:v>71.099999999999994</c:v>
                </c:pt>
                <c:pt idx="6">
                  <c:v>26.1</c:v>
                </c:pt>
                <c:pt idx="7">
                  <c:v>57.6</c:v>
                </c:pt>
                <c:pt idx="8">
                  <c:v>57.6</c:v>
                </c:pt>
                <c:pt idx="9">
                  <c:v>51.3</c:v>
                </c:pt>
                <c:pt idx="11">
                  <c:v>447.2</c:v>
                </c:pt>
                <c:pt idx="12">
                  <c:v>30.7</c:v>
                </c:pt>
                <c:pt idx="13">
                  <c:v>1552.7</c:v>
                </c:pt>
                <c:pt idx="14">
                  <c:v>1.6</c:v>
                </c:pt>
                <c:pt idx="15">
                  <c:v>305</c:v>
                </c:pt>
                <c:pt idx="16">
                  <c:v>68.8</c:v>
                </c:pt>
                <c:pt idx="18">
                  <c:v>52.233589665378666</c:v>
                </c:pt>
                <c:pt idx="19">
                  <c:v>94.577826795981181</c:v>
                </c:pt>
                <c:pt idx="20">
                  <c:v>65.638241188110143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54-C944-B59C-21B120ECDAA8}"/>
            </c:ext>
          </c:extLst>
        </c:ser>
        <c:ser>
          <c:idx val="2"/>
          <c:order val="2"/>
          <c:tx>
            <c:strRef>
              <c:f>'2021-06-09'!$C$2</c:f>
              <c:strCache>
                <c:ptCount val="1"/>
                <c:pt idx="0">
                  <c:v>640 DPUs</c:v>
                </c:pt>
              </c:strCache>
            </c:strRef>
          </c:tx>
          <c:spPr>
            <a:solidFill>
              <a:srgbClr val="FFFD78"/>
            </a:solidFill>
            <a:ln>
              <a:solidFill>
                <a:schemeClr val="accent4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'2021-06-09'!$C$3:$C$23</c:f>
              <c:numCache>
                <c:formatCode>0.0</c:formatCode>
                <c:ptCount val="21"/>
                <c:pt idx="0">
                  <c:v>38.6</c:v>
                </c:pt>
                <c:pt idx="1">
                  <c:v>167</c:v>
                </c:pt>
                <c:pt idx="2">
                  <c:v>234.4</c:v>
                </c:pt>
                <c:pt idx="3">
                  <c:v>4.4000000000000004</c:v>
                </c:pt>
                <c:pt idx="4">
                  <c:v>134.4</c:v>
                </c:pt>
                <c:pt idx="5">
                  <c:v>33.6</c:v>
                </c:pt>
                <c:pt idx="6">
                  <c:v>9.1</c:v>
                </c:pt>
                <c:pt idx="7">
                  <c:v>13.5</c:v>
                </c:pt>
                <c:pt idx="8">
                  <c:v>16</c:v>
                </c:pt>
                <c:pt idx="9">
                  <c:v>36.6</c:v>
                </c:pt>
                <c:pt idx="11">
                  <c:v>25.2</c:v>
                </c:pt>
                <c:pt idx="12">
                  <c:v>0.4</c:v>
                </c:pt>
                <c:pt idx="13">
                  <c:v>20.100000000000001</c:v>
                </c:pt>
                <c:pt idx="14" formatCode="0.0000">
                  <c:v>3.6799999999999999E-2</c:v>
                </c:pt>
                <c:pt idx="15">
                  <c:v>5.6</c:v>
                </c:pt>
                <c:pt idx="16">
                  <c:v>0.1</c:v>
                </c:pt>
                <c:pt idx="18">
                  <c:v>34.154102972882662</c:v>
                </c:pt>
                <c:pt idx="19">
                  <c:v>1.2689623569961614</c:v>
                </c:pt>
                <c:pt idx="20">
                  <c:v>10.100450522505204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54-C944-B59C-21B120ECDAA8}"/>
            </c:ext>
          </c:extLst>
        </c:ser>
        <c:ser>
          <c:idx val="1"/>
          <c:order val="3"/>
          <c:tx>
            <c:strRef>
              <c:f>'2021-06-09'!$D$2</c:f>
              <c:strCache>
                <c:ptCount val="1"/>
                <c:pt idx="0">
                  <c:v>2556 DPUs</c:v>
                </c:pt>
              </c:strCache>
            </c:strRef>
          </c:tx>
          <c:spPr>
            <a:pattFill prst="wdDnDiag">
              <a:fgClr>
                <a:schemeClr val="accent2"/>
              </a:fgClr>
              <a:bgClr>
                <a:schemeClr val="accent2">
                  <a:lumMod val="40000"/>
                  <a:lumOff val="60000"/>
                </a:schemeClr>
              </a:bgClr>
            </a:pattFill>
            <a:ln>
              <a:solidFill>
                <a:schemeClr val="accent2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'2021-06-09'!$D$3:$D$23</c:f>
              <c:numCache>
                <c:formatCode>0.0</c:formatCode>
                <c:ptCount val="21"/>
                <c:pt idx="0">
                  <c:v>149.1</c:v>
                </c:pt>
                <c:pt idx="1">
                  <c:v>498.2</c:v>
                </c:pt>
                <c:pt idx="2">
                  <c:v>629.5</c:v>
                </c:pt>
                <c:pt idx="3">
                  <c:v>23</c:v>
                </c:pt>
                <c:pt idx="4">
                  <c:v>496.6</c:v>
                </c:pt>
                <c:pt idx="5">
                  <c:v>167.1</c:v>
                </c:pt>
                <c:pt idx="6">
                  <c:v>45.3</c:v>
                </c:pt>
                <c:pt idx="7">
                  <c:v>61.3</c:v>
                </c:pt>
                <c:pt idx="8">
                  <c:v>70.2</c:v>
                </c:pt>
                <c:pt idx="9">
                  <c:v>96.3</c:v>
                </c:pt>
                <c:pt idx="11">
                  <c:v>46.3</c:v>
                </c:pt>
                <c:pt idx="12">
                  <c:v>0.9</c:v>
                </c:pt>
                <c:pt idx="13">
                  <c:v>86.6</c:v>
                </c:pt>
                <c:pt idx="14" formatCode="0.0000">
                  <c:v>1.9E-3</c:v>
                </c:pt>
                <c:pt idx="15">
                  <c:v>5.8</c:v>
                </c:pt>
                <c:pt idx="16">
                  <c:v>0.1</c:v>
                </c:pt>
                <c:pt idx="18">
                  <c:v>132.55954898885241</c:v>
                </c:pt>
                <c:pt idx="19">
                  <c:v>1.2586949733620922</c:v>
                </c:pt>
                <c:pt idx="20">
                  <c:v>23.226702722854029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54-C944-B59C-21B120ECD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25439"/>
        <c:axId val="41607039"/>
      </c:barChart>
      <c:catAx>
        <c:axId val="419254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07039"/>
        <c:crossesAt val="1.0000000000000003E-4"/>
        <c:auto val="1"/>
        <c:lblAlgn val="ctr"/>
        <c:lblOffset val="100"/>
        <c:noMultiLvlLbl val="0"/>
      </c:catAx>
      <c:valAx>
        <c:axId val="41607039"/>
        <c:scaling>
          <c:logBase val="2"/>
          <c:orientation val="minMax"/>
          <c:max val="204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Speedup over CPU (log scale)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25439"/>
        <c:crosses val="autoZero"/>
        <c:crossBetween val="between"/>
        <c:majorUnit val="4"/>
        <c:minorUnit val="4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2842992551563362"/>
          <c:y val="9.4994949494949521E-3"/>
          <c:w val="0.52368132716049387"/>
          <c:h val="6.4185101010101012E-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(</a:t>
            </a:r>
            <a:r>
              <a:rPr lang="en-US" sz="1400" b="1" dirty="0"/>
              <a:t>b) INT64</a:t>
            </a:r>
            <a:r>
              <a:rPr lang="en-US" sz="1400" dirty="0"/>
              <a:t> (1 DPU)</a:t>
            </a:r>
          </a:p>
        </c:rich>
      </c:tx>
      <c:layout>
        <c:manualLayout>
          <c:xMode val="edge"/>
          <c:yMode val="edge"/>
          <c:x val="0.18885888888888888"/>
          <c:y val="5.64444444444444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62161111111111"/>
          <c:y val="4.2501111111111094E-2"/>
          <c:w val="0.7849783333333333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(2)'!$W$2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(2)'!$W$3:$W$26</c:f>
              <c:numCache>
                <c:formatCode>General</c:formatCode>
                <c:ptCount val="24"/>
                <c:pt idx="0">
                  <c:v>4.53164481937708</c:v>
                </c:pt>
                <c:pt idx="1">
                  <c:v>9.0630434406817706</c:v>
                </c:pt>
                <c:pt idx="2">
                  <c:v>13.5935580890577</c:v>
                </c:pt>
                <c:pt idx="3">
                  <c:v>18.124251822294202</c:v>
                </c:pt>
                <c:pt idx="4">
                  <c:v>22.647849080822201</c:v>
                </c:pt>
                <c:pt idx="5">
                  <c:v>27.171818430852799</c:v>
                </c:pt>
                <c:pt idx="6">
                  <c:v>31.695722391591602</c:v>
                </c:pt>
                <c:pt idx="7">
                  <c:v>36.245281714483198</c:v>
                </c:pt>
                <c:pt idx="8">
                  <c:v>40.736675724154999</c:v>
                </c:pt>
                <c:pt idx="9">
                  <c:v>45.255984985436697</c:v>
                </c:pt>
                <c:pt idx="10">
                  <c:v>49.809868282652801</c:v>
                </c:pt>
                <c:pt idx="11">
                  <c:v>49.856422280697203</c:v>
                </c:pt>
                <c:pt idx="12">
                  <c:v>49.847551368560502</c:v>
                </c:pt>
                <c:pt idx="13">
                  <c:v>49.895803876356801</c:v>
                </c:pt>
                <c:pt idx="14">
                  <c:v>49.927503404442298</c:v>
                </c:pt>
                <c:pt idx="15">
                  <c:v>50.033346330131302</c:v>
                </c:pt>
                <c:pt idx="16">
                  <c:v>50.064264774691303</c:v>
                </c:pt>
                <c:pt idx="17">
                  <c:v>49.976795616223399</c:v>
                </c:pt>
                <c:pt idx="18">
                  <c:v>50.010778842943601</c:v>
                </c:pt>
                <c:pt idx="19">
                  <c:v>50.110132579636499</c:v>
                </c:pt>
                <c:pt idx="20">
                  <c:v>50.056412102960202</c:v>
                </c:pt>
                <c:pt idx="21">
                  <c:v>50.097956776708699</c:v>
                </c:pt>
                <c:pt idx="22">
                  <c:v>50.118754984540999</c:v>
                </c:pt>
                <c:pt idx="23">
                  <c:v>50.160608922535602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FF-9248-85A7-98461A3038CA}"/>
            </c:ext>
          </c:extLst>
        </c:ser>
        <c:ser>
          <c:idx val="3"/>
          <c:order val="1"/>
          <c:tx>
            <c:strRef>
              <c:f>'pipeline_output (2)'!$Z$2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(2)'!$Z$3:$Z$26</c:f>
              <c:numCache>
                <c:formatCode>General</c:formatCode>
                <c:ptCount val="24"/>
                <c:pt idx="0">
                  <c:v>4.5319973672544203</c:v>
                </c:pt>
                <c:pt idx="1">
                  <c:v>9.0630210597020806</c:v>
                </c:pt>
                <c:pt idx="2">
                  <c:v>13.593155302048199</c:v>
                </c:pt>
                <c:pt idx="3">
                  <c:v>18.1258630737773</c:v>
                </c:pt>
                <c:pt idx="4">
                  <c:v>22.647569562292801</c:v>
                </c:pt>
                <c:pt idx="5">
                  <c:v>27.1730255218012</c:v>
                </c:pt>
                <c:pt idx="6">
                  <c:v>31.695174927239499</c:v>
                </c:pt>
                <c:pt idx="7">
                  <c:v>36.238839572245297</c:v>
                </c:pt>
                <c:pt idx="8">
                  <c:v>40.736449639644903</c:v>
                </c:pt>
                <c:pt idx="9">
                  <c:v>45.2517440957212</c:v>
                </c:pt>
                <c:pt idx="10">
                  <c:v>49.802771030383603</c:v>
                </c:pt>
                <c:pt idx="11">
                  <c:v>49.8506659856941</c:v>
                </c:pt>
                <c:pt idx="12">
                  <c:v>49.858792906225098</c:v>
                </c:pt>
                <c:pt idx="13">
                  <c:v>49.882918369066701</c:v>
                </c:pt>
                <c:pt idx="14">
                  <c:v>49.927435482335</c:v>
                </c:pt>
                <c:pt idx="15">
                  <c:v>50.037507515819001</c:v>
                </c:pt>
                <c:pt idx="16">
                  <c:v>50.054637057727597</c:v>
                </c:pt>
                <c:pt idx="17">
                  <c:v>49.979722212008397</c:v>
                </c:pt>
                <c:pt idx="18">
                  <c:v>50.023457764438199</c:v>
                </c:pt>
                <c:pt idx="19">
                  <c:v>50.1058224896341</c:v>
                </c:pt>
                <c:pt idx="20">
                  <c:v>50.020185169284197</c:v>
                </c:pt>
                <c:pt idx="21">
                  <c:v>50.104180745607003</c:v>
                </c:pt>
                <c:pt idx="22">
                  <c:v>50.120260788100097</c:v>
                </c:pt>
                <c:pt idx="23">
                  <c:v>50.166094156017202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FF-9248-85A7-98461A3038CA}"/>
            </c:ext>
          </c:extLst>
        </c:ser>
        <c:ser>
          <c:idx val="2"/>
          <c:order val="2"/>
          <c:tx>
            <c:strRef>
              <c:f>'pipeline_output (2)'!$Y$2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(2)'!$Y$3:$Y$26</c:f>
              <c:numCache>
                <c:formatCode>General</c:formatCode>
                <c:ptCount val="24"/>
                <c:pt idx="0">
                  <c:v>0.23352099770934001</c:v>
                </c:pt>
                <c:pt idx="1">
                  <c:v>0.46703902367635702</c:v>
                </c:pt>
                <c:pt idx="2">
                  <c:v>0.70044221186089695</c:v>
                </c:pt>
                <c:pt idx="3">
                  <c:v>0.93403169076814196</c:v>
                </c:pt>
                <c:pt idx="4">
                  <c:v>1.16710000763222</c:v>
                </c:pt>
                <c:pt idx="5">
                  <c:v>1.40034722354709</c:v>
                </c:pt>
                <c:pt idx="6">
                  <c:v>1.63352858440009</c:v>
                </c:pt>
                <c:pt idx="7">
                  <c:v>1.8681204347051401</c:v>
                </c:pt>
                <c:pt idx="8">
                  <c:v>2.0997316703378401</c:v>
                </c:pt>
                <c:pt idx="9">
                  <c:v>2.33282015751234</c:v>
                </c:pt>
                <c:pt idx="10">
                  <c:v>2.5678094651703001</c:v>
                </c:pt>
                <c:pt idx="11">
                  <c:v>2.5673065084783699</c:v>
                </c:pt>
                <c:pt idx="12">
                  <c:v>2.5653504449150999</c:v>
                </c:pt>
                <c:pt idx="13">
                  <c:v>2.56572706935123</c:v>
                </c:pt>
                <c:pt idx="14">
                  <c:v>2.5649739310325499</c:v>
                </c:pt>
                <c:pt idx="15">
                  <c:v>2.56890587485913</c:v>
                </c:pt>
                <c:pt idx="16">
                  <c:v>2.5689418385703502</c:v>
                </c:pt>
                <c:pt idx="17">
                  <c:v>2.5642391509401001</c:v>
                </c:pt>
                <c:pt idx="18">
                  <c:v>2.56434665343739</c:v>
                </c:pt>
                <c:pt idx="19">
                  <c:v>2.5671808000895302</c:v>
                </c:pt>
                <c:pt idx="20">
                  <c:v>2.5646871374861901</c:v>
                </c:pt>
                <c:pt idx="21">
                  <c:v>2.5653683769047899</c:v>
                </c:pt>
                <c:pt idx="22">
                  <c:v>2.5637555012224902</c:v>
                </c:pt>
                <c:pt idx="23">
                  <c:v>2.5644900041227299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FF-9248-85A7-98461A3038CA}"/>
            </c:ext>
          </c:extLst>
        </c:ser>
        <c:ser>
          <c:idx val="1"/>
          <c:order val="3"/>
          <c:tx>
            <c:strRef>
              <c:f>'pipeline_output (2)'!$X$2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(2)'!$V$3:$V$26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(2)'!$X$3:$X$26</c:f>
              <c:numCache>
                <c:formatCode>General</c:formatCode>
                <c:ptCount val="24"/>
                <c:pt idx="0">
                  <c:v>0.12701698282336399</c:v>
                </c:pt>
                <c:pt idx="1">
                  <c:v>0.25401726202423802</c:v>
                </c:pt>
                <c:pt idx="2">
                  <c:v>0.38092952626897197</c:v>
                </c:pt>
                <c:pt idx="3">
                  <c:v>0.50792554148501801</c:v>
                </c:pt>
                <c:pt idx="4">
                  <c:v>0.63489374658335196</c:v>
                </c:pt>
                <c:pt idx="5">
                  <c:v>0.76165745902217696</c:v>
                </c:pt>
                <c:pt idx="6">
                  <c:v>0.88826240173488702</c:v>
                </c:pt>
                <c:pt idx="7">
                  <c:v>1.01565710237336</c:v>
                </c:pt>
                <c:pt idx="8">
                  <c:v>1.1418771507333401</c:v>
                </c:pt>
                <c:pt idx="9">
                  <c:v>1.2691156688417899</c:v>
                </c:pt>
                <c:pt idx="10">
                  <c:v>1.3961175168237101</c:v>
                </c:pt>
                <c:pt idx="11">
                  <c:v>1.3979575434145799</c:v>
                </c:pt>
                <c:pt idx="12">
                  <c:v>1.3991140253898</c:v>
                </c:pt>
                <c:pt idx="13">
                  <c:v>1.39923137924723</c:v>
                </c:pt>
                <c:pt idx="14">
                  <c:v>1.40050219423774</c:v>
                </c:pt>
                <c:pt idx="15">
                  <c:v>1.40191989609794</c:v>
                </c:pt>
                <c:pt idx="16">
                  <c:v>1.40255745874511</c:v>
                </c:pt>
                <c:pt idx="17">
                  <c:v>1.4015130164476499</c:v>
                </c:pt>
                <c:pt idx="18">
                  <c:v>1.4016896588600101</c:v>
                </c:pt>
                <c:pt idx="19">
                  <c:v>1.4027665340350901</c:v>
                </c:pt>
                <c:pt idx="20">
                  <c:v>1.40200022920884</c:v>
                </c:pt>
                <c:pt idx="21">
                  <c:v>1.4029005894450299</c:v>
                </c:pt>
                <c:pt idx="22">
                  <c:v>1.4023966740034199</c:v>
                </c:pt>
                <c:pt idx="23">
                  <c:v>1.40311513140287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AFF-9248-85A7-98461A303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523722222222219"/>
          <c:y val="0.46392055555555556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9567901234568"/>
          <c:y val="7.2466666666666665E-2"/>
          <c:w val="0.84894567901234563"/>
          <c:h val="0.5853828282828282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'2021-06-09'!$F$2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'2021-06-09'!$F$3:$F$23</c:f>
              <c:numCache>
                <c:formatCode>0.00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 formatCode="0.0">
                  <c:v>1</c:v>
                </c:pt>
                <c:pt idx="5" formatCode="0.0">
                  <c:v>1</c:v>
                </c:pt>
                <c:pt idx="6">
                  <c:v>1</c:v>
                </c:pt>
                <c:pt idx="7" formatCode="0.0">
                  <c:v>1</c:v>
                </c:pt>
                <c:pt idx="8" formatCode="0.0">
                  <c:v>1</c:v>
                </c:pt>
                <c:pt idx="9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8" formatCode="0.0">
                  <c:v>1</c:v>
                </c:pt>
                <c:pt idx="19" formatCode="0.0">
                  <c:v>1</c:v>
                </c:pt>
                <c:pt idx="20" formatCode="0.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54-C944-B59C-21B120ECDAA8}"/>
            </c:ext>
          </c:extLst>
        </c:ser>
        <c:ser>
          <c:idx val="0"/>
          <c:order val="1"/>
          <c:tx>
            <c:strRef>
              <c:f>'2021-06-09'!$E$2</c:f>
              <c:strCache>
                <c:ptCount val="1"/>
                <c:pt idx="0">
                  <c:v>GPU</c:v>
                </c:pt>
              </c:strCache>
            </c:strRef>
          </c:tx>
          <c:spPr>
            <a:pattFill prst="wdUpDiag">
              <a:fgClr>
                <a:schemeClr val="accent6">
                  <a:lumMod val="60000"/>
                  <a:lumOff val="40000"/>
                </a:schemeClr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solidFill>
                <a:schemeClr val="accent6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'2021-06-09'!$E$3:$E$23</c:f>
              <c:numCache>
                <c:formatCode>0.0</c:formatCode>
                <c:ptCount val="21"/>
                <c:pt idx="0">
                  <c:v>93.4</c:v>
                </c:pt>
                <c:pt idx="1">
                  <c:v>410.1</c:v>
                </c:pt>
                <c:pt idx="2">
                  <c:v>439.4</c:v>
                </c:pt>
                <c:pt idx="3">
                  <c:v>0.4</c:v>
                </c:pt>
                <c:pt idx="4">
                  <c:v>71.099999999999994</c:v>
                </c:pt>
                <c:pt idx="5">
                  <c:v>71.099999999999994</c:v>
                </c:pt>
                <c:pt idx="6">
                  <c:v>26.1</c:v>
                </c:pt>
                <c:pt idx="7">
                  <c:v>57.6</c:v>
                </c:pt>
                <c:pt idx="8">
                  <c:v>57.6</c:v>
                </c:pt>
                <c:pt idx="9">
                  <c:v>51.3</c:v>
                </c:pt>
                <c:pt idx="11">
                  <c:v>447.2</c:v>
                </c:pt>
                <c:pt idx="12">
                  <c:v>30.7</c:v>
                </c:pt>
                <c:pt idx="13">
                  <c:v>1552.7</c:v>
                </c:pt>
                <c:pt idx="14">
                  <c:v>1.6</c:v>
                </c:pt>
                <c:pt idx="15">
                  <c:v>305</c:v>
                </c:pt>
                <c:pt idx="16">
                  <c:v>68.8</c:v>
                </c:pt>
                <c:pt idx="18">
                  <c:v>52.233589665378666</c:v>
                </c:pt>
                <c:pt idx="19">
                  <c:v>94.577826795981181</c:v>
                </c:pt>
                <c:pt idx="20">
                  <c:v>65.638241188110143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54-C944-B59C-21B120ECDAA8}"/>
            </c:ext>
          </c:extLst>
        </c:ser>
        <c:ser>
          <c:idx val="2"/>
          <c:order val="2"/>
          <c:tx>
            <c:strRef>
              <c:f>'2021-06-09'!$C$2</c:f>
              <c:strCache>
                <c:ptCount val="1"/>
                <c:pt idx="0">
                  <c:v>640 DPUs</c:v>
                </c:pt>
              </c:strCache>
            </c:strRef>
          </c:tx>
          <c:spPr>
            <a:solidFill>
              <a:srgbClr val="FFFD78"/>
            </a:solidFill>
            <a:ln>
              <a:solidFill>
                <a:schemeClr val="accent4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'2021-06-09'!$C$3:$C$23</c:f>
              <c:numCache>
                <c:formatCode>0.0</c:formatCode>
                <c:ptCount val="21"/>
                <c:pt idx="0">
                  <c:v>38.6</c:v>
                </c:pt>
                <c:pt idx="1">
                  <c:v>167</c:v>
                </c:pt>
                <c:pt idx="2">
                  <c:v>234.4</c:v>
                </c:pt>
                <c:pt idx="3">
                  <c:v>4.4000000000000004</c:v>
                </c:pt>
                <c:pt idx="4">
                  <c:v>134.4</c:v>
                </c:pt>
                <c:pt idx="5">
                  <c:v>33.6</c:v>
                </c:pt>
                <c:pt idx="6">
                  <c:v>9.1</c:v>
                </c:pt>
                <c:pt idx="7">
                  <c:v>13.5</c:v>
                </c:pt>
                <c:pt idx="8">
                  <c:v>16</c:v>
                </c:pt>
                <c:pt idx="9">
                  <c:v>36.6</c:v>
                </c:pt>
                <c:pt idx="11">
                  <c:v>25.2</c:v>
                </c:pt>
                <c:pt idx="12">
                  <c:v>0.4</c:v>
                </c:pt>
                <c:pt idx="13">
                  <c:v>20.100000000000001</c:v>
                </c:pt>
                <c:pt idx="14" formatCode="0.0000">
                  <c:v>3.6799999999999999E-2</c:v>
                </c:pt>
                <c:pt idx="15">
                  <c:v>5.6</c:v>
                </c:pt>
                <c:pt idx="16">
                  <c:v>0.1</c:v>
                </c:pt>
                <c:pt idx="18">
                  <c:v>34.154102972882662</c:v>
                </c:pt>
                <c:pt idx="19">
                  <c:v>1.2689623569961614</c:v>
                </c:pt>
                <c:pt idx="20">
                  <c:v>10.100450522505204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54-C944-B59C-21B120ECDAA8}"/>
            </c:ext>
          </c:extLst>
        </c:ser>
        <c:ser>
          <c:idx val="1"/>
          <c:order val="3"/>
          <c:tx>
            <c:strRef>
              <c:f>'2021-06-09'!$D$2</c:f>
              <c:strCache>
                <c:ptCount val="1"/>
                <c:pt idx="0">
                  <c:v>2556 DPUs</c:v>
                </c:pt>
              </c:strCache>
            </c:strRef>
          </c:tx>
          <c:spPr>
            <a:pattFill prst="wdDnDiag">
              <a:fgClr>
                <a:schemeClr val="accent2"/>
              </a:fgClr>
              <a:bgClr>
                <a:schemeClr val="accent2">
                  <a:lumMod val="40000"/>
                  <a:lumOff val="60000"/>
                </a:schemeClr>
              </a:bgClr>
            </a:pattFill>
            <a:ln>
              <a:solidFill>
                <a:schemeClr val="accent2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'2021-06-09'!$D$3:$D$23</c:f>
              <c:numCache>
                <c:formatCode>0.0</c:formatCode>
                <c:ptCount val="21"/>
                <c:pt idx="0">
                  <c:v>149.1</c:v>
                </c:pt>
                <c:pt idx="1">
                  <c:v>498.2</c:v>
                </c:pt>
                <c:pt idx="2">
                  <c:v>629.5</c:v>
                </c:pt>
                <c:pt idx="3">
                  <c:v>23</c:v>
                </c:pt>
                <c:pt idx="4">
                  <c:v>496.6</c:v>
                </c:pt>
                <c:pt idx="5">
                  <c:v>167.1</c:v>
                </c:pt>
                <c:pt idx="6">
                  <c:v>45.3</c:v>
                </c:pt>
                <c:pt idx="7">
                  <c:v>61.3</c:v>
                </c:pt>
                <c:pt idx="8">
                  <c:v>70.2</c:v>
                </c:pt>
                <c:pt idx="9">
                  <c:v>96.3</c:v>
                </c:pt>
                <c:pt idx="11">
                  <c:v>46.3</c:v>
                </c:pt>
                <c:pt idx="12">
                  <c:v>0.9</c:v>
                </c:pt>
                <c:pt idx="13">
                  <c:v>86.6</c:v>
                </c:pt>
                <c:pt idx="14" formatCode="0.0000">
                  <c:v>1.9E-3</c:v>
                </c:pt>
                <c:pt idx="15">
                  <c:v>5.8</c:v>
                </c:pt>
                <c:pt idx="16">
                  <c:v>0.1</c:v>
                </c:pt>
                <c:pt idx="18">
                  <c:v>132.55954898885241</c:v>
                </c:pt>
                <c:pt idx="19">
                  <c:v>1.2586949733620922</c:v>
                </c:pt>
                <c:pt idx="20">
                  <c:v>23.226702722854029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54-C944-B59C-21B120ECD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25439"/>
        <c:axId val="41607039"/>
      </c:barChart>
      <c:catAx>
        <c:axId val="419254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07039"/>
        <c:crossesAt val="1.0000000000000003E-4"/>
        <c:auto val="1"/>
        <c:lblAlgn val="ctr"/>
        <c:lblOffset val="100"/>
        <c:noMultiLvlLbl val="0"/>
      </c:catAx>
      <c:valAx>
        <c:axId val="41607039"/>
        <c:scaling>
          <c:logBase val="2"/>
          <c:orientation val="minMax"/>
          <c:max val="204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Speedup over CPU (log scale)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25439"/>
        <c:crosses val="autoZero"/>
        <c:crossBetween val="between"/>
        <c:majorUnit val="4"/>
        <c:minorUnit val="4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2842992551563362"/>
          <c:y val="9.4994949494949521E-3"/>
          <c:w val="0.52368132716049387"/>
          <c:h val="6.4185101010101012E-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99305555555556"/>
          <c:y val="8.6959999999999996E-2"/>
          <c:w val="0.86444830246913584"/>
          <c:h val="0.5760477272727272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'2021-06-09'!$E$24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multiLvlStrRef>
              <c:f>'2021-06-09'!$A$25:$B$45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'2021-06-09'!$E$25:$E$45</c:f>
              <c:numCache>
                <c:formatCode>0.00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 formatCode="General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8" formatCode="0.0">
                  <c:v>1</c:v>
                </c:pt>
                <c:pt idx="19" formatCode="0.0">
                  <c:v>1</c:v>
                </c:pt>
                <c:pt idx="2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9A-BC4F-8AC6-005105DA6D2A}"/>
            </c:ext>
          </c:extLst>
        </c:ser>
        <c:ser>
          <c:idx val="1"/>
          <c:order val="1"/>
          <c:tx>
            <c:strRef>
              <c:f>'2021-06-09'!$D$24</c:f>
              <c:strCache>
                <c:ptCount val="1"/>
                <c:pt idx="0">
                  <c:v>GPU</c:v>
                </c:pt>
              </c:strCache>
            </c:strRef>
          </c:tx>
          <c:spPr>
            <a:pattFill prst="wdUpDiag">
              <a:fgClr>
                <a:schemeClr val="accent6">
                  <a:lumMod val="60000"/>
                  <a:lumOff val="40000"/>
                </a:schemeClr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solidFill>
                <a:schemeClr val="accent6"/>
              </a:solidFill>
            </a:ln>
            <a:effectLst/>
          </c:spPr>
          <c:invertIfNegative val="0"/>
          <c:cat>
            <c:multiLvlStrRef>
              <c:f>'2021-06-09'!$A$25:$B$45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'2021-06-09'!$D$25:$D$45</c:f>
              <c:numCache>
                <c:formatCode>0.00</c:formatCode>
                <c:ptCount val="21"/>
                <c:pt idx="0">
                  <c:v>23.54</c:v>
                </c:pt>
                <c:pt idx="1">
                  <c:v>93.55</c:v>
                </c:pt>
                <c:pt idx="2">
                  <c:v>120.25</c:v>
                </c:pt>
                <c:pt idx="3">
                  <c:v>0.06</c:v>
                </c:pt>
                <c:pt idx="4">
                  <c:v>13.74</c:v>
                </c:pt>
                <c:pt idx="5">
                  <c:v>13.74</c:v>
                </c:pt>
                <c:pt idx="6">
                  <c:v>6.56</c:v>
                </c:pt>
                <c:pt idx="7">
                  <c:v>6.73</c:v>
                </c:pt>
                <c:pt idx="8">
                  <c:v>6.73</c:v>
                </c:pt>
                <c:pt idx="9">
                  <c:v>9.75</c:v>
                </c:pt>
                <c:pt idx="11">
                  <c:v>156.18</c:v>
                </c:pt>
                <c:pt idx="12">
                  <c:v>6.23</c:v>
                </c:pt>
                <c:pt idx="13">
                  <c:v>243.97</c:v>
                </c:pt>
                <c:pt idx="14">
                  <c:v>0.36</c:v>
                </c:pt>
                <c:pt idx="15">
                  <c:v>79.239999999999995</c:v>
                </c:pt>
                <c:pt idx="16">
                  <c:v>15.82</c:v>
                </c:pt>
                <c:pt idx="18" formatCode="0.0">
                  <c:v>9.8605210255326767</c:v>
                </c:pt>
                <c:pt idx="19" formatCode="0.0">
                  <c:v>21.793010245270111</c:v>
                </c:pt>
                <c:pt idx="20">
                  <c:v>13.210080701562879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9A-BC4F-8AC6-005105DA6D2A}"/>
            </c:ext>
          </c:extLst>
        </c:ser>
        <c:ser>
          <c:idx val="0"/>
          <c:order val="2"/>
          <c:tx>
            <c:strRef>
              <c:f>'2021-06-09'!$C$24</c:f>
              <c:strCache>
                <c:ptCount val="1"/>
                <c:pt idx="0">
                  <c:v>640 DPUs</c:v>
                </c:pt>
              </c:strCache>
            </c:strRef>
          </c:tx>
          <c:spPr>
            <a:solidFill>
              <a:srgbClr val="FFFD78"/>
            </a:solidFill>
            <a:ln>
              <a:solidFill>
                <a:schemeClr val="accent4"/>
              </a:solidFill>
            </a:ln>
            <a:effectLst/>
          </c:spPr>
          <c:invertIfNegative val="0"/>
          <c:cat>
            <c:multiLvlStrRef>
              <c:f>'2021-06-09'!$A$25:$B$45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'2021-06-09'!$C$25:$C$45</c:f>
              <c:numCache>
                <c:formatCode>0.00</c:formatCode>
                <c:ptCount val="21"/>
                <c:pt idx="0">
                  <c:v>5.22</c:v>
                </c:pt>
                <c:pt idx="1">
                  <c:v>28.54</c:v>
                </c:pt>
                <c:pt idx="2">
                  <c:v>39.14</c:v>
                </c:pt>
                <c:pt idx="3">
                  <c:v>1.6306</c:v>
                </c:pt>
                <c:pt idx="4">
                  <c:v>16.350000000000001</c:v>
                </c:pt>
                <c:pt idx="5">
                  <c:v>4.13</c:v>
                </c:pt>
                <c:pt idx="6">
                  <c:v>1.28</c:v>
                </c:pt>
                <c:pt idx="7">
                  <c:v>1.79</c:v>
                </c:pt>
                <c:pt idx="8">
                  <c:v>2.4700000000000002</c:v>
                </c:pt>
                <c:pt idx="9">
                  <c:v>6.57</c:v>
                </c:pt>
                <c:pt idx="11">
                  <c:v>4.8550000000000004</c:v>
                </c:pt>
                <c:pt idx="12">
                  <c:v>0.06</c:v>
                </c:pt>
                <c:pt idx="13">
                  <c:v>3.5886</c:v>
                </c:pt>
                <c:pt idx="14" formatCode="0.0000">
                  <c:v>3.7000000000000002E-3</c:v>
                </c:pt>
                <c:pt idx="15">
                  <c:v>0.81679999999999997</c:v>
                </c:pt>
                <c:pt idx="16">
                  <c:v>3.6600000000000001E-2</c:v>
                </c:pt>
                <c:pt idx="18" formatCode="0.0">
                  <c:v>5.4674974142595438</c:v>
                </c:pt>
                <c:pt idx="19" formatCode="0.0">
                  <c:v>0.2207211817262667</c:v>
                </c:pt>
                <c:pt idx="20">
                  <c:v>1.6353742533980469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9A-BC4F-8AC6-005105DA6D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25439"/>
        <c:axId val="41607039"/>
      </c:barChart>
      <c:catAx>
        <c:axId val="419254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07039"/>
        <c:crossesAt val="1.0000000000000002E-2"/>
        <c:auto val="1"/>
        <c:lblAlgn val="ctr"/>
        <c:lblOffset val="100"/>
        <c:noMultiLvlLbl val="0"/>
      </c:catAx>
      <c:valAx>
        <c:axId val="41607039"/>
        <c:scaling>
          <c:logBase val="2"/>
          <c:orientation val="minMax"/>
          <c:max val="256"/>
          <c:min val="3.1250000000000007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Energy savings over CPU (log scale)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25439"/>
        <c:crosses val="autoZero"/>
        <c:crossBetween val="between"/>
        <c:majorUnit val="2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1217125"/>
          <c:y val="1.9815656565656564E-2"/>
          <c:w val="0.35107685185185183"/>
          <c:h val="6.8767171717171727E-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99305555555556"/>
          <c:y val="8.6959999999999996E-2"/>
          <c:w val="0.86444830246913584"/>
          <c:h val="0.5760477272727272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'2021-06-09'!$E$24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multiLvlStrRef>
              <c:f>'2021-06-09'!$A$25:$B$45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'2021-06-09'!$E$25:$E$45</c:f>
              <c:numCache>
                <c:formatCode>0.00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 formatCode="General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8" formatCode="0.0">
                  <c:v>1</c:v>
                </c:pt>
                <c:pt idx="19" formatCode="0.0">
                  <c:v>1</c:v>
                </c:pt>
                <c:pt idx="2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9A-BC4F-8AC6-005105DA6D2A}"/>
            </c:ext>
          </c:extLst>
        </c:ser>
        <c:ser>
          <c:idx val="1"/>
          <c:order val="1"/>
          <c:tx>
            <c:strRef>
              <c:f>'2021-06-09'!$D$24</c:f>
              <c:strCache>
                <c:ptCount val="1"/>
                <c:pt idx="0">
                  <c:v>GPU</c:v>
                </c:pt>
              </c:strCache>
            </c:strRef>
          </c:tx>
          <c:spPr>
            <a:pattFill prst="wdUpDiag">
              <a:fgClr>
                <a:schemeClr val="accent6">
                  <a:lumMod val="60000"/>
                  <a:lumOff val="40000"/>
                </a:schemeClr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solidFill>
                <a:schemeClr val="accent6"/>
              </a:solidFill>
            </a:ln>
            <a:effectLst/>
          </c:spPr>
          <c:invertIfNegative val="0"/>
          <c:cat>
            <c:multiLvlStrRef>
              <c:f>'2021-06-09'!$A$25:$B$45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'2021-06-09'!$D$25:$D$45</c:f>
              <c:numCache>
                <c:formatCode>0.00</c:formatCode>
                <c:ptCount val="21"/>
                <c:pt idx="0">
                  <c:v>23.54</c:v>
                </c:pt>
                <c:pt idx="1">
                  <c:v>93.55</c:v>
                </c:pt>
                <c:pt idx="2">
                  <c:v>120.25</c:v>
                </c:pt>
                <c:pt idx="3">
                  <c:v>0.06</c:v>
                </c:pt>
                <c:pt idx="4">
                  <c:v>13.74</c:v>
                </c:pt>
                <c:pt idx="5">
                  <c:v>13.74</c:v>
                </c:pt>
                <c:pt idx="6">
                  <c:v>6.56</c:v>
                </c:pt>
                <c:pt idx="7">
                  <c:v>6.73</c:v>
                </c:pt>
                <c:pt idx="8">
                  <c:v>6.73</c:v>
                </c:pt>
                <c:pt idx="9">
                  <c:v>9.75</c:v>
                </c:pt>
                <c:pt idx="11">
                  <c:v>156.18</c:v>
                </c:pt>
                <c:pt idx="12">
                  <c:v>6.23</c:v>
                </c:pt>
                <c:pt idx="13">
                  <c:v>243.97</c:v>
                </c:pt>
                <c:pt idx="14">
                  <c:v>0.36</c:v>
                </c:pt>
                <c:pt idx="15">
                  <c:v>79.239999999999995</c:v>
                </c:pt>
                <c:pt idx="16">
                  <c:v>15.82</c:v>
                </c:pt>
                <c:pt idx="18" formatCode="0.0">
                  <c:v>9.8605210255326767</c:v>
                </c:pt>
                <c:pt idx="19" formatCode="0.0">
                  <c:v>21.793010245270111</c:v>
                </c:pt>
                <c:pt idx="20">
                  <c:v>13.210080701562879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9A-BC4F-8AC6-005105DA6D2A}"/>
            </c:ext>
          </c:extLst>
        </c:ser>
        <c:ser>
          <c:idx val="0"/>
          <c:order val="2"/>
          <c:tx>
            <c:strRef>
              <c:f>'2021-06-09'!$C$24</c:f>
              <c:strCache>
                <c:ptCount val="1"/>
                <c:pt idx="0">
                  <c:v>640 DPUs</c:v>
                </c:pt>
              </c:strCache>
            </c:strRef>
          </c:tx>
          <c:spPr>
            <a:solidFill>
              <a:srgbClr val="FFFD78"/>
            </a:solidFill>
            <a:ln>
              <a:solidFill>
                <a:schemeClr val="accent4"/>
              </a:solidFill>
            </a:ln>
            <a:effectLst/>
          </c:spPr>
          <c:invertIfNegative val="0"/>
          <c:cat>
            <c:multiLvlStrRef>
              <c:f>'2021-06-09'!$A$25:$B$45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'2021-06-09'!$C$25:$C$45</c:f>
              <c:numCache>
                <c:formatCode>0.00</c:formatCode>
                <c:ptCount val="21"/>
                <c:pt idx="0">
                  <c:v>5.22</c:v>
                </c:pt>
                <c:pt idx="1">
                  <c:v>28.54</c:v>
                </c:pt>
                <c:pt idx="2">
                  <c:v>39.14</c:v>
                </c:pt>
                <c:pt idx="3">
                  <c:v>1.6306</c:v>
                </c:pt>
                <c:pt idx="4">
                  <c:v>16.350000000000001</c:v>
                </c:pt>
                <c:pt idx="5">
                  <c:v>4.13</c:v>
                </c:pt>
                <c:pt idx="6">
                  <c:v>1.28</c:v>
                </c:pt>
                <c:pt idx="7">
                  <c:v>1.79</c:v>
                </c:pt>
                <c:pt idx="8">
                  <c:v>2.4700000000000002</c:v>
                </c:pt>
                <c:pt idx="9">
                  <c:v>6.57</c:v>
                </c:pt>
                <c:pt idx="11">
                  <c:v>4.8550000000000004</c:v>
                </c:pt>
                <c:pt idx="12">
                  <c:v>0.06</c:v>
                </c:pt>
                <c:pt idx="13">
                  <c:v>3.5886</c:v>
                </c:pt>
                <c:pt idx="14" formatCode="0.0000">
                  <c:v>3.7000000000000002E-3</c:v>
                </c:pt>
                <c:pt idx="15">
                  <c:v>0.81679999999999997</c:v>
                </c:pt>
                <c:pt idx="16">
                  <c:v>3.6600000000000001E-2</c:v>
                </c:pt>
                <c:pt idx="18" formatCode="0.0">
                  <c:v>5.4674974142595438</c:v>
                </c:pt>
                <c:pt idx="19" formatCode="0.0">
                  <c:v>0.2207211817262667</c:v>
                </c:pt>
                <c:pt idx="20">
                  <c:v>1.6353742533980469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9A-BC4F-8AC6-005105DA6D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25439"/>
        <c:axId val="41607039"/>
      </c:barChart>
      <c:catAx>
        <c:axId val="419254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07039"/>
        <c:crossesAt val="1.0000000000000002E-2"/>
        <c:auto val="1"/>
        <c:lblAlgn val="ctr"/>
        <c:lblOffset val="100"/>
        <c:noMultiLvlLbl val="0"/>
      </c:catAx>
      <c:valAx>
        <c:axId val="41607039"/>
        <c:scaling>
          <c:logBase val="2"/>
          <c:orientation val="minMax"/>
          <c:max val="256"/>
          <c:min val="3.1250000000000007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Energy savings over CPU (log scale)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25439"/>
        <c:crosses val="autoZero"/>
        <c:crossBetween val="between"/>
        <c:majorUnit val="2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1217125"/>
          <c:y val="1.9815656565656564E-2"/>
          <c:w val="0.35107685185185183"/>
          <c:h val="6.8767171717171727E-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05042735042736"/>
          <c:y val="3.4725185185185185E-2"/>
          <c:w val="0.80509358974358969"/>
          <c:h val="0.68869192724792083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tx>
                <c:strRef>
                  <c:f>'/Users/el1goluj/Documents/ZURICH/PROJECTS/UPMEM/upmem-workloads/Microbenchmarks/AI/[ai_output.xlsx]ai_output (4)'!$J$2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{3EECAF8D-32BC-431D-A4CE-9CDFA7FB7934}</c15:txfldGUID>
                      <c15:f>'/Users/el1goluj/Documents/ZURICH/PROJECTS/UPMEM/upmem-workloads/Microbenchmarks/AI/[ai_output.xlsx]ai_output (4)'!$J$2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0-FF8B-5F4C-8BBF-ED4DE736661E}"/>
                </c:ext>
              </c:extLst>
            </c:dLbl>
            <c:dLbl>
              <c:idx val="1"/>
              <c:tx>
                <c:strRef>
                  <c:f>'/Users/el1goluj/Documents/ZURICH/PROJECTS/UPMEM/upmem-workloads/Microbenchmarks/AI/[ai_output.xlsx]ai_output (4)'!$J$3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{51DB6DE4-7C2C-40D7-9BB3-37F245A64EF4}</c15:txfldGUID>
                      <c15:f>'/Users/el1goluj/Documents/ZURICH/PROJECTS/UPMEM/upmem-workloads/Microbenchmarks/AI/[ai_output.xlsx]ai_output (4)'!$J$3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FF8B-5F4C-8BBF-ED4DE736661E}"/>
                </c:ext>
              </c:extLst>
            </c:dLbl>
            <c:dLbl>
              <c:idx val="2"/>
              <c:tx>
                <c:strRef>
                  <c:f>'/Users/el1goluj/Documents/ZURICH/PROJECTS/UPMEM/upmem-workloads/Microbenchmarks/AI/[ai_output.xlsx]ai_output (4)'!$J$4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{DA1EA6D0-5024-4690-9FA8-4636267582BE}</c15:txfldGUID>
                      <c15:f>'/Users/el1goluj/Documents/ZURICH/PROJECTS/UPMEM/upmem-workloads/Microbenchmarks/AI/[ai_output.xlsx]ai_output (4)'!$J$4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2-FF8B-5F4C-8BBF-ED4DE736661E}"/>
                </c:ext>
              </c:extLst>
            </c:dLbl>
            <c:dLbl>
              <c:idx val="3"/>
              <c:tx>
                <c:strRef>
                  <c:f>'/Users/el1goluj/Documents/ZURICH/PROJECTS/UPMEM/upmem-workloads/Microbenchmarks/AI/[ai_output.xlsx]ai_output (4)'!$J$5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{9E634FB2-93F2-473F-B872-1C5D37A7A2DE}</c15:txfldGUID>
                      <c15:f>'/Users/el1goluj/Documents/ZURICH/PROJECTS/UPMEM/upmem-workloads/Microbenchmarks/AI/[ai_output.xlsx]ai_output (4)'!$J$5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FF8B-5F4C-8BBF-ED4DE736661E}"/>
                </c:ext>
              </c:extLst>
            </c:dLbl>
            <c:dLbl>
              <c:idx val="4"/>
              <c:tx>
                <c:strRef>
                  <c:f>'/Users/el1goluj/Documents/ZURICH/PROJECTS/UPMEM/upmem-workloads/Microbenchmarks/AI/[ai_output.xlsx]ai_output (4)'!$J$6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{041EED73-C458-4AE3-83F5-090030E0F945}</c15:txfldGUID>
                      <c15:f>'/Users/el1goluj/Documents/ZURICH/PROJECTS/UPMEM/upmem-workloads/Microbenchmarks/AI/[ai_output.xlsx]ai_output (4)'!$J$6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FF8B-5F4C-8BBF-ED4DE736661E}"/>
                </c:ext>
              </c:extLst>
            </c:dLbl>
            <c:dLbl>
              <c:idx val="5"/>
              <c:tx>
                <c:strRef>
                  <c:f>'/Users/el1goluj/Documents/ZURICH/PROJECTS/UPMEM/upmem-workloads/Microbenchmarks/AI/[ai_output.xlsx]ai_output (4)'!$J$7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{0984C2E6-7234-424D-B38F-A8B62528B32A}</c15:txfldGUID>
                      <c15:f>'/Users/el1goluj/Documents/ZURICH/PROJECTS/UPMEM/upmem-workloads/Microbenchmarks/AI/[ai_output.xlsx]ai_output (4)'!$J$7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FF8B-5F4C-8BBF-ED4DE736661E}"/>
                </c:ext>
              </c:extLst>
            </c:dLbl>
            <c:dLbl>
              <c:idx val="6"/>
              <c:tx>
                <c:strRef>
                  <c:f>'/Users/el1goluj/Documents/ZURICH/PROJECTS/UPMEM/upmem-workloads/Microbenchmarks/AI/[ai_output.xlsx]ai_output (4)'!$J$8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{F8CA877F-6658-45F3-902F-563CB8131EFA}</c15:txfldGUID>
                      <c15:f>'/Users/el1goluj/Documents/ZURICH/PROJECTS/UPMEM/upmem-workloads/Microbenchmarks/AI/[ai_output.xlsx]ai_output (4)'!$J$8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FF8B-5F4C-8BBF-ED4DE736661E}"/>
                </c:ext>
              </c:extLst>
            </c:dLbl>
            <c:dLbl>
              <c:idx val="7"/>
              <c:tx>
                <c:strRef>
                  <c:f>'/Users/el1goluj/Documents/ZURICH/PROJECTS/UPMEM/upmem-workloads/Microbenchmarks/AI/[ai_output.xlsx]ai_output (4)'!$J$9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{8F622612-5BE6-4091-8AB9-8F2AA198F9D2}</c15:txfldGUID>
                      <c15:f>'/Users/el1goluj/Documents/ZURICH/PROJECTS/UPMEM/upmem-workloads/Microbenchmarks/AI/[ai_output.xlsx]ai_output (4)'!$J$9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FF8B-5F4C-8BBF-ED4DE736661E}"/>
                </c:ext>
              </c:extLst>
            </c:dLbl>
            <c:dLbl>
              <c:idx val="8"/>
              <c:tx>
                <c:strRef>
                  <c:f>'/Users/el1goluj/Documents/ZURICH/PROJECTS/UPMEM/upmem-workloads/Microbenchmarks/AI/[ai_output.xlsx]ai_output (4)'!$J$10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{5A3227A9-E65A-4EC9-B963-971494C2104D}</c15:txfldGUID>
                      <c15:f>'/Users/el1goluj/Documents/ZURICH/PROJECTS/UPMEM/upmem-workloads/Microbenchmarks/AI/[ai_output.xlsx]ai_output (4)'!$J$10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8-FF8B-5F4C-8BBF-ED4DE736661E}"/>
                </c:ext>
              </c:extLst>
            </c:dLbl>
            <c:dLbl>
              <c:idx val="9"/>
              <c:tx>
                <c:strRef>
                  <c:f>'/Users/el1goluj/Documents/ZURICH/PROJECTS/UPMEM/upmem-workloads/Microbenchmarks/AI/[ai_output.xlsx]ai_output (4)'!$J$11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{E164E553-78D2-441D-9B95-DC40A88C004A}</c15:txfldGUID>
                      <c15:f>'/Users/el1goluj/Documents/ZURICH/PROJECTS/UPMEM/upmem-workloads/Microbenchmarks/AI/[ai_output.xlsx]ai_output (4)'!$J$11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FF8B-5F4C-8BBF-ED4DE736661E}"/>
                </c:ext>
              </c:extLst>
            </c:dLbl>
            <c:dLbl>
              <c:idx val="10"/>
              <c:tx>
                <c:strRef>
                  <c:f>'/Users/el1goluj/Documents/ZURICH/PROJECTS/UPMEM/upmem-workloads/Microbenchmarks/AI/[ai_output.xlsx]ai_output (4)'!$J$12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{3E0A4A01-1BE4-4130-944D-44C52400EAA1}</c15:txfldGUID>
                      <c15:f>'/Users/el1goluj/Documents/ZURICH/PROJECTS/UPMEM/upmem-workloads/Microbenchmarks/AI/[ai_output.xlsx]ai_output (4)'!$J$12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A-FF8B-5F4C-8BBF-ED4DE736661E}"/>
                </c:ext>
              </c:extLst>
            </c:dLbl>
            <c:dLbl>
              <c:idx val="11"/>
              <c:tx>
                <c:strRef>
                  <c:f>'/Users/el1goluj/Documents/ZURICH/PROJECTS/UPMEM/upmem-workloads/Microbenchmarks/AI/[ai_output.xlsx]ai_output (4)'!$J$13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{496A7678-FA8B-4085-BA74-CD0659697630}</c15:txfldGUID>
                      <c15:f>'/Users/el1goluj/Documents/ZURICH/PROJECTS/UPMEM/upmem-workloads/Microbenchmarks/AI/[ai_output.xlsx]ai_output (4)'!$J$13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FF8B-5F4C-8BBF-ED4DE736661E}"/>
                </c:ext>
              </c:extLst>
            </c:dLbl>
            <c:dLbl>
              <c:idx val="12"/>
              <c:tx>
                <c:strRef>
                  <c:f>'/Users/el1goluj/Documents/ZURICH/PROJECTS/UPMEM/upmem-workloads/Microbenchmarks/AI/[ai_output.xlsx]ai_output (4)'!$J$14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{D9653108-7CA4-4014-88E9-4C97CE03BB94}</c15:txfldGUID>
                      <c15:f>'/Users/el1goluj/Documents/ZURICH/PROJECTS/UPMEM/upmem-workloads/Microbenchmarks/AI/[ai_output.xlsx]ai_output (4)'!$J$14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C-FF8B-5F4C-8BBF-ED4DE736661E}"/>
                </c:ext>
              </c:extLst>
            </c:dLbl>
            <c:dLbl>
              <c:idx val="13"/>
              <c:tx>
                <c:strRef>
                  <c:f>'/Users/el1goluj/Documents/ZURICH/PROJECTS/UPMEM/upmem-workloads/Microbenchmarks/AI/[ai_output.xlsx]ai_output (4)'!$J$15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{F691F1A9-4EE7-4916-B599-00DDF09A4B34}</c15:txfldGUID>
                      <c15:f>'/Users/el1goluj/Documents/ZURICH/PROJECTS/UPMEM/upmem-workloads/Microbenchmarks/AI/[ai_output.xlsx]ai_output (4)'!$J$15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D-FF8B-5F4C-8BBF-ED4DE736661E}"/>
                </c:ext>
              </c:extLst>
            </c:dLbl>
            <c:dLbl>
              <c:idx val="14"/>
              <c:tx>
                <c:strRef>
                  <c:f>'/Users/el1goluj/Documents/ZURICH/PROJECTS/UPMEM/upmem-workloads/Microbenchmarks/AI/[ai_output.xlsx]ai_output (4)'!$J$16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{38518460-A22F-482D-AAA4-106DD3148394}</c15:txfldGUID>
                      <c15:f>'/Users/el1goluj/Documents/ZURICH/PROJECTS/UPMEM/upmem-workloads/Microbenchmarks/AI/[ai_output.xlsx]ai_output (4)'!$J$16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E-FF8B-5F4C-8BBF-ED4DE736661E}"/>
                </c:ext>
              </c:extLst>
            </c:dLbl>
            <c:dLbl>
              <c:idx val="15"/>
              <c:tx>
                <c:strRef>
                  <c:f>'/Users/el1goluj/Documents/ZURICH/PROJECTS/UPMEM/upmem-workloads/Microbenchmarks/AI/[ai_output.xlsx]ai_output (4)'!$J$17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{D0D1C0C6-D8DE-46D1-AF23-47AC7AC9A94D}</c15:txfldGUID>
                      <c15:f>'/Users/el1goluj/Documents/ZURICH/PROJECTS/UPMEM/upmem-workloads/Microbenchmarks/AI/[ai_output.xlsx]ai_output (4)'!$J$17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F-FF8B-5F4C-8BBF-ED4DE736661E}"/>
                </c:ext>
              </c:extLst>
            </c:dLbl>
            <c:dLbl>
              <c:idx val="16"/>
              <c:tx>
                <c:strRef>
                  <c:f>'/Users/el1goluj/Documents/ZURICH/PROJECTS/UPMEM/upmem-workloads/Microbenchmarks/AI/[ai_output.xlsx]ai_output (4)'!$J$18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{E822EF93-DDDF-4A69-B880-4EAE52F5FEE5}</c15:txfldGUID>
                      <c15:f>'/Users/el1goluj/Documents/ZURICH/PROJECTS/UPMEM/upmem-workloads/Microbenchmarks/AI/[ai_output.xlsx]ai_output (4)'!$J$18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0-FF8B-5F4C-8BBF-ED4DE736661E}"/>
                </c:ext>
              </c:extLst>
            </c:dLbl>
            <c:dLbl>
              <c:idx val="17"/>
              <c:tx>
                <c:strRef>
                  <c:f>'/Users/el1goluj/Documents/ZURICH/PROJECTS/UPMEM/upmem-workloads/Microbenchmarks/AI/[ai_output.xlsx]ai_output (4)'!$J$19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{84464075-F309-4CD3-AAB6-519A93F60503}</c15:txfldGUID>
                      <c15:f>'/Users/el1goluj/Documents/ZURICH/PROJECTS/UPMEM/upmem-workloads/Microbenchmarks/AI/[ai_output.xlsx]ai_output (4)'!$J$19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1-FF8B-5F4C-8BBF-ED4DE736661E}"/>
                </c:ext>
              </c:extLst>
            </c:dLbl>
            <c:dLbl>
              <c:idx val="18"/>
              <c:tx>
                <c:strRef>
                  <c:f>'/Users/el1goluj/Documents/ZURICH/PROJECTS/UPMEM/upmem-workloads/Microbenchmarks/AI/[ai_output.xlsx]ai_output (4)'!$J$20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{4CA98242-D170-474F-9A09-2BC7792F8DD8}</c15:txfldGUID>
                      <c15:f>'/Users/el1goluj/Documents/ZURICH/PROJECTS/UPMEM/upmem-workloads/Microbenchmarks/AI/[ai_output.xlsx]ai_output (4)'!$J$20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2-FF8B-5F4C-8BBF-ED4DE736661E}"/>
                </c:ext>
              </c:extLst>
            </c:dLbl>
            <c:dLbl>
              <c:idx val="19"/>
              <c:tx>
                <c:strRef>
                  <c:f>'/Users/el1goluj/Documents/ZURICH/PROJECTS/UPMEM/upmem-workloads/Microbenchmarks/AI/[ai_output.xlsx]ai_output (4)'!$J$21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{955C887E-F508-49D8-89C9-9FE48679B1F5}</c15:txfldGUID>
                      <c15:f>'/Users/el1goluj/Documents/ZURICH/PROJECTS/UPMEM/upmem-workloads/Microbenchmarks/AI/[ai_output.xlsx]ai_output (4)'!$J$21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3-FF8B-5F4C-8BBF-ED4DE736661E}"/>
                </c:ext>
              </c:extLst>
            </c:dLbl>
            <c:dLbl>
              <c:idx val="20"/>
              <c:tx>
                <c:strRef>
                  <c:f>'/Users/el1goluj/Documents/ZURICH/PROJECTS/UPMEM/upmem-workloads/Microbenchmarks/AI/[ai_output.xlsx]ai_output (4)'!$J$22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{70B319C5-950C-400B-A20D-CDA6513989DB}</c15:txfldGUID>
                      <c15:f>'/Users/el1goluj/Documents/ZURICH/PROJECTS/UPMEM/upmem-workloads/Microbenchmarks/AI/[ai_output.xlsx]ai_output (4)'!$J$22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4-FF8B-5F4C-8BBF-ED4DE736661E}"/>
                </c:ext>
              </c:extLst>
            </c:dLbl>
            <c:dLbl>
              <c:idx val="21"/>
              <c:tx>
                <c:strRef>
                  <c:f>'/Users/el1goluj/Documents/ZURICH/PROJECTS/UPMEM/upmem-workloads/Microbenchmarks/AI/[ai_output.xlsx]ai_output (4)'!$J$23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{5871E690-FFE8-4681-ADAC-62E26570D3AC}</c15:txfldGUID>
                      <c15:f>'/Users/el1goluj/Documents/ZURICH/PROJECTS/UPMEM/upmem-workloads/Microbenchmarks/AI/[ai_output.xlsx]ai_output (4)'!$J$23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5-FF8B-5F4C-8BBF-ED4DE736661E}"/>
                </c:ext>
              </c:extLst>
            </c:dLbl>
            <c:dLbl>
              <c:idx val="22"/>
              <c:tx>
                <c:strRef>
                  <c:f>'/Users/el1goluj/Documents/ZURICH/PROJECTS/UPMEM/upmem-workloads/Microbenchmarks/AI/[ai_output.xlsx]ai_output (4)'!$J$24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{649E2543-E829-4637-8E55-4AE60CAEB514}</c15:txfldGUID>
                      <c15:f>'/Users/el1goluj/Documents/ZURICH/PROJECTS/UPMEM/upmem-workloads/Microbenchmarks/AI/[ai_output.xlsx]ai_output (4)'!$J$24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6-FF8B-5F4C-8BBF-ED4DE736661E}"/>
                </c:ext>
              </c:extLst>
            </c:dLbl>
            <c:dLbl>
              <c:idx val="23"/>
              <c:tx>
                <c:strRef>
                  <c:f>'/Users/el1goluj/Documents/ZURICH/PROJECTS/UPMEM/upmem-workloads/Microbenchmarks/AI/[ai_output.xlsx]ai_output (4)'!$J$25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{12606C37-FD2A-4843-93AC-84983C83942F}</c15:txfldGUID>
                      <c15:f>'/Users/el1goluj/Documents/ZURICH/PROJECTS/UPMEM/upmem-workloads/Microbenchmarks/AI/[ai_output.xlsx]ai_output (4)'!$J$25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7-FF8B-5F4C-8BBF-ED4DE736661E}"/>
                </c:ext>
              </c:extLst>
            </c:dLbl>
            <c:dLbl>
              <c:idx val="24"/>
              <c:tx>
                <c:strRef>
                  <c:f>'/Users/el1goluj/Documents/ZURICH/PROJECTS/UPMEM/upmem-workloads/Microbenchmarks/AI/[ai_output.xlsx]ai_output (4)'!$J$26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{4F2EDBE6-D7D7-418F-B479-E70348CCE84A}</c15:txfldGUID>
                      <c15:f>'/Users/el1goluj/Documents/ZURICH/PROJECTS/UPMEM/upmem-workloads/Microbenchmarks/AI/[ai_output.xlsx]ai_output (4)'!$J$26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8-FF8B-5F4C-8BBF-ED4DE736661E}"/>
                </c:ext>
              </c:extLst>
            </c:dLbl>
            <c:dLbl>
              <c:idx val="25"/>
              <c:tx>
                <c:strRef>
                  <c:f>'/Users/el1goluj/Documents/ZURICH/PROJECTS/UPMEM/upmem-workloads/Microbenchmarks/AI/[ai_output.xlsx]ai_output (4)'!$J$27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{4E5DA54F-7BEE-45A8-B513-6798B77FC64B}</c15:txfldGUID>
                      <c15:f>'/Users/el1goluj/Documents/ZURICH/PROJECTS/UPMEM/upmem-workloads/Microbenchmarks/AI/[ai_output.xlsx]ai_output (4)'!$J$27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9-FF8B-5F4C-8BBF-ED4DE736661E}"/>
                </c:ext>
              </c:extLst>
            </c:dLbl>
            <c:dLbl>
              <c:idx val="26"/>
              <c:tx>
                <c:strRef>
                  <c:f>'/Users/el1goluj/Documents/ZURICH/PROJECTS/UPMEM/upmem-workloads/Microbenchmarks/AI/[ai_output.xlsx]ai_output (4)'!$J$28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{95F10121-FEB3-4C2F-BF80-FAAB42B79BCB}</c15:txfldGUID>
                      <c15:f>'/Users/el1goluj/Documents/ZURICH/PROJECTS/UPMEM/upmem-workloads/Microbenchmarks/AI/[ai_output.xlsx]ai_output (4)'!$J$28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A-FF8B-5F4C-8BBF-ED4DE736661E}"/>
                </c:ext>
              </c:extLst>
            </c:dLbl>
            <c:dLbl>
              <c:idx val="27"/>
              <c:tx>
                <c:strRef>
                  <c:f>'/Users/el1goluj/Documents/ZURICH/PROJECTS/UPMEM/upmem-workloads/Microbenchmarks/AI/[ai_output.xlsx]ai_output (4)'!$J$29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{16EE0A42-0BCD-4928-938B-4581CC749AD6}</c15:txfldGUID>
                      <c15:f>'/Users/el1goluj/Documents/ZURICH/PROJECTS/UPMEM/upmem-workloads/Microbenchmarks/AI/[ai_output.xlsx]ai_output (4)'!$J$29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B-FF8B-5F4C-8BBF-ED4DE736661E}"/>
                </c:ext>
              </c:extLst>
            </c:dLbl>
            <c:dLbl>
              <c:idx val="28"/>
              <c:tx>
                <c:strRef>
                  <c:f>'/Users/el1goluj/Documents/ZURICH/PROJECTS/UPMEM/upmem-workloads/Microbenchmarks/AI/[ai_output.xlsx]ai_output (4)'!$J$30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{B441F673-BCC0-43B9-863A-09CB46AC23DB}</c15:txfldGUID>
                      <c15:f>'/Users/el1goluj/Documents/ZURICH/PROJECTS/UPMEM/upmem-workloads/Microbenchmarks/AI/[ai_output.xlsx]ai_output (4)'!$J$30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C-FF8B-5F4C-8BBF-ED4DE736661E}"/>
                </c:ext>
              </c:extLst>
            </c:dLbl>
            <c:dLbl>
              <c:idx val="29"/>
              <c:tx>
                <c:strRef>
                  <c:f>'/Users/el1goluj/Documents/ZURICH/PROJECTS/UPMEM/upmem-workloads/Microbenchmarks/AI/[ai_output.xlsx]ai_output (4)'!$J$31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{93A6D6D7-EF55-44A4-B42B-F0E6C1C8CB89}</c15:txfldGUID>
                      <c15:f>'/Users/el1goluj/Documents/ZURICH/PROJECTS/UPMEM/upmem-workloads/Microbenchmarks/AI/[ai_output.xlsx]ai_output (4)'!$J$31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D-FF8B-5F4C-8BBF-ED4DE736661E}"/>
                </c:ext>
              </c:extLst>
            </c:dLbl>
            <c:dLbl>
              <c:idx val="30"/>
              <c:tx>
                <c:strRef>
                  <c:f>'/Users/el1goluj/Documents/ZURICH/PROJECTS/UPMEM/upmem-workloads/Microbenchmarks/AI/[ai_output.xlsx]ai_output (4)'!$J$32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{F833ED9E-4D6A-4379-AB2B-75786FFFB7AB}</c15:txfldGUID>
                      <c15:f>'/Users/el1goluj/Documents/ZURICH/PROJECTS/UPMEM/upmem-workloads/Microbenchmarks/AI/[ai_output.xlsx]ai_output (4)'!$J$32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E-FF8B-5F4C-8BBF-ED4DE736661E}"/>
                </c:ext>
              </c:extLst>
            </c:dLbl>
            <c:dLbl>
              <c:idx val="31"/>
              <c:tx>
                <c:strRef>
                  <c:f>'/Users/el1goluj/Documents/ZURICH/PROJECTS/UPMEM/upmem-workloads/Microbenchmarks/AI/[ai_output.xlsx]ai_output (4)'!$J$33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{04F2D26C-0D3E-419B-8BBF-0963F57ADD6B}</c15:txfldGUID>
                      <c15:f>'/Users/el1goluj/Documents/ZURICH/PROJECTS/UPMEM/upmem-workloads/Microbenchmarks/AI/[ai_output.xlsx]ai_output (4)'!$J$33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F-FF8B-5F4C-8BBF-ED4DE736661E}"/>
                </c:ext>
              </c:extLst>
            </c:dLbl>
            <c:dLbl>
              <c:idx val="32"/>
              <c:tx>
                <c:strRef>
                  <c:f>'/Users/el1goluj/Documents/ZURICH/PROJECTS/UPMEM/upmem-workloads/Microbenchmarks/AI/[ai_output.xlsx]ai_output (4)'!$J$34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{1DA9990F-91D6-4DF5-9999-11AAEEEE43C4}</c15:txfldGUID>
                      <c15:f>'/Users/el1goluj/Documents/ZURICH/PROJECTS/UPMEM/upmem-workloads/Microbenchmarks/AI/[ai_output.xlsx]ai_output (4)'!$J$34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0-FF8B-5F4C-8BBF-ED4DE736661E}"/>
                </c:ext>
              </c:extLst>
            </c:dLbl>
            <c:dLbl>
              <c:idx val="33"/>
              <c:tx>
                <c:strRef>
                  <c:f>'/Users/el1goluj/Documents/ZURICH/PROJECTS/UPMEM/upmem-workloads/Microbenchmarks/AI/[ai_output.xlsx]ai_output (4)'!$J$35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{B909E029-00AA-4D38-8F03-668A860E4C2D}</c15:txfldGUID>
                      <c15:f>'/Users/el1goluj/Documents/ZURICH/PROJECTS/UPMEM/upmem-workloads/Microbenchmarks/AI/[ai_output.xlsx]ai_output (4)'!$J$35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1-FF8B-5F4C-8BBF-ED4DE736661E}"/>
                </c:ext>
              </c:extLst>
            </c:dLbl>
            <c:dLbl>
              <c:idx val="34"/>
              <c:tx>
                <c:strRef>
                  <c:f>'/Users/el1goluj/Documents/ZURICH/PROJECTS/UPMEM/upmem-workloads/Microbenchmarks/AI/[ai_output.xlsx]ai_output (4)'!$J$36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{592CBA33-C379-4A20-ACD8-68D29F7C6F0F}</c15:txfldGUID>
                      <c15:f>'/Users/el1goluj/Documents/ZURICH/PROJECTS/UPMEM/upmem-workloads/Microbenchmarks/AI/[ai_output.xlsx]ai_output (4)'!$J$36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2-FF8B-5F4C-8BBF-ED4DE736661E}"/>
                </c:ext>
              </c:extLst>
            </c:dLbl>
            <c:dLbl>
              <c:idx val="35"/>
              <c:tx>
                <c:strRef>
                  <c:f>'/Users/el1goluj/Documents/ZURICH/PROJECTS/UPMEM/upmem-workloads/Microbenchmarks/AI/[ai_output.xlsx]ai_output (4)'!$J$37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{43ACDC8B-CAF3-4659-A701-8A10943495AA}</c15:txfldGUID>
                      <c15:f>'/Users/el1goluj/Documents/ZURICH/PROJECTS/UPMEM/upmem-workloads/Microbenchmarks/AI/[ai_output.xlsx]ai_output (4)'!$J$37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3-FF8B-5F4C-8BBF-ED4DE736661E}"/>
                </c:ext>
              </c:extLst>
            </c:dLbl>
            <c:dLbl>
              <c:idx val="36"/>
              <c:tx>
                <c:strRef>
                  <c:f>'/Users/el1goluj/Documents/ZURICH/PROJECTS/UPMEM/upmem-workloads/Microbenchmarks/AI/[ai_output.xlsx]ai_output (4)'!$J$38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{0BABE86E-B694-48B5-AE89-3A1BE789C418}</c15:txfldGUID>
                      <c15:f>'/Users/el1goluj/Documents/ZURICH/PROJECTS/UPMEM/upmem-workloads/Microbenchmarks/AI/[ai_output.xlsx]ai_output (4)'!$J$38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4-FF8B-5F4C-8BBF-ED4DE736661E}"/>
                </c:ext>
              </c:extLst>
            </c:dLbl>
            <c:dLbl>
              <c:idx val="37"/>
              <c:tx>
                <c:strRef>
                  <c:f>'/Users/el1goluj/Documents/ZURICH/PROJECTS/UPMEM/upmem-workloads/Microbenchmarks/AI/[ai_output.xlsx]ai_output (4)'!$J$39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{32947B9A-0C4E-4FC3-91BA-A836A61B05FD}</c15:txfldGUID>
                      <c15:f>'/Users/el1goluj/Documents/ZURICH/PROJECTS/UPMEM/upmem-workloads/Microbenchmarks/AI/[ai_output.xlsx]ai_output (4)'!$J$39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5-FF8B-5F4C-8BBF-ED4DE736661E}"/>
                </c:ext>
              </c:extLst>
            </c:dLbl>
            <c:dLbl>
              <c:idx val="38"/>
              <c:tx>
                <c:strRef>
                  <c:f>'/Users/el1goluj/Documents/ZURICH/PROJECTS/UPMEM/upmem-workloads/Microbenchmarks/AI/[ai_output.xlsx]ai_output (4)'!$J$40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{EFE104E1-B3AF-45F4-A8BE-0467A05CCDFE}</c15:txfldGUID>
                      <c15:f>'/Users/el1goluj/Documents/ZURICH/PROJECTS/UPMEM/upmem-workloads/Microbenchmarks/AI/[ai_output.xlsx]ai_output (4)'!$J$40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6-FF8B-5F4C-8BBF-ED4DE736661E}"/>
                </c:ext>
              </c:extLst>
            </c:dLbl>
            <c:dLbl>
              <c:idx val="39"/>
              <c:tx>
                <c:strRef>
                  <c:f>'/Users/el1goluj/Documents/ZURICH/PROJECTS/UPMEM/upmem-workloads/Microbenchmarks/AI/[ai_output.xlsx]ai_output (4)'!$J$41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{22D0CBCA-0FD6-4827-885E-346FC88DAEB5}</c15:txfldGUID>
                      <c15:f>'/Users/el1goluj/Documents/ZURICH/PROJECTS/UPMEM/upmem-workloads/Microbenchmarks/AI/[ai_output.xlsx]ai_output (4)'!$J$41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7-FF8B-5F4C-8BBF-ED4DE736661E}"/>
                </c:ext>
              </c:extLst>
            </c:dLbl>
            <c:dLbl>
              <c:idx val="40"/>
              <c:tx>
                <c:strRef>
                  <c:f>'/Users/el1goluj/Documents/ZURICH/PROJECTS/UPMEM/upmem-workloads/Microbenchmarks/AI/[ai_output.xlsx]ai_output (4)'!$J$42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{F83E499A-978F-4E31-9475-60231496CBE5}</c15:txfldGUID>
                      <c15:f>'/Users/el1goluj/Documents/ZURICH/PROJECTS/UPMEM/upmem-workloads/Microbenchmarks/AI/[ai_output.xlsx]ai_output (4)'!$J$42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8-FF8B-5F4C-8BBF-ED4DE736661E}"/>
                </c:ext>
              </c:extLst>
            </c:dLbl>
            <c:dLbl>
              <c:idx val="41"/>
              <c:tx>
                <c:strRef>
                  <c:f>'/Users/el1goluj/Documents/ZURICH/PROJECTS/UPMEM/upmem-workloads/Microbenchmarks/AI/[ai_output.xlsx]ai_output (4)'!$J$43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{C564B1E5-FD2F-4646-9850-BCEF514F782E}</c15:txfldGUID>
                      <c15:f>'/Users/el1goluj/Documents/ZURICH/PROJECTS/UPMEM/upmem-workloads/Microbenchmarks/AI/[ai_output.xlsx]ai_output (4)'!$J$43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9-FF8B-5F4C-8BBF-ED4DE736661E}"/>
                </c:ext>
              </c:extLst>
            </c:dLbl>
            <c:dLbl>
              <c:idx val="42"/>
              <c:tx>
                <c:strRef>
                  <c:f>'/Users/el1goluj/Documents/ZURICH/PROJECTS/UPMEM/upmem-workloads/Microbenchmarks/AI/[ai_output.xlsx]ai_output (4)'!$J$44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{92B20594-6164-41CF-B12B-DBE3F4A8A31C}</c15:txfldGUID>
                      <c15:f>'/Users/el1goluj/Documents/ZURICH/PROJECTS/UPMEM/upmem-workloads/Microbenchmarks/AI/[ai_output.xlsx]ai_output (4)'!$J$44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A-FF8B-5F4C-8BBF-ED4DE736661E}"/>
                </c:ext>
              </c:extLst>
            </c:dLbl>
            <c:dLbl>
              <c:idx val="43"/>
              <c:tx>
                <c:strRef>
                  <c:f>'/Users/el1goluj/Documents/ZURICH/PROJECTS/UPMEM/upmem-workloads/Microbenchmarks/AI/[ai_output.xlsx]ai_output (4)'!$J$45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{26E95936-CFFA-40EC-82DA-5851FC8F9C22}</c15:txfldGUID>
                      <c15:f>'/Users/el1goluj/Documents/ZURICH/PROJECTS/UPMEM/upmem-workloads/Microbenchmarks/AI/[ai_output.xlsx]ai_output (4)'!$J$45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B-FF8B-5F4C-8BBF-ED4DE736661E}"/>
                </c:ext>
              </c:extLst>
            </c:dLbl>
            <c:dLbl>
              <c:idx val="44"/>
              <c:tx>
                <c:strRef>
                  <c:f>'/Users/el1goluj/Documents/ZURICH/PROJECTS/UPMEM/upmem-workloads/Microbenchmarks/AI/[ai_output.xlsx]ai_output (4)'!$J$46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{9B1BF15D-E4CD-4BD5-A207-66BD75845218}</c15:txfldGUID>
                      <c15:f>'/Users/el1goluj/Documents/ZURICH/PROJECTS/UPMEM/upmem-workloads/Microbenchmarks/AI/[ai_output.xlsx]ai_output (4)'!$J$46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C-FF8B-5F4C-8BBF-ED4DE736661E}"/>
                </c:ext>
              </c:extLst>
            </c:dLbl>
            <c:dLbl>
              <c:idx val="45"/>
              <c:tx>
                <c:strRef>
                  <c:f>'/Users/el1goluj/Documents/ZURICH/PROJECTS/UPMEM/upmem-workloads/Microbenchmarks/AI/[ai_output.xlsx]ai_output (4)'!$J$47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{F61379A2-B9ED-4266-827E-B7B431F60BA3}</c15:txfldGUID>
                      <c15:f>'/Users/el1goluj/Documents/ZURICH/PROJECTS/UPMEM/upmem-workloads/Microbenchmarks/AI/[ai_output.xlsx]ai_output (4)'!$J$47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D-FF8B-5F4C-8BBF-ED4DE736661E}"/>
                </c:ext>
              </c:extLst>
            </c:dLbl>
            <c:dLbl>
              <c:idx val="46"/>
              <c:tx>
                <c:strRef>
                  <c:f>'/Users/el1goluj/Documents/ZURICH/PROJECTS/UPMEM/upmem-workloads/Microbenchmarks/AI/[ai_output.xlsx]ai_output (4)'!$J$48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{3DAF0A54-123F-461F-AE59-825093192C5E}</c15:txfldGUID>
                      <c15:f>'/Users/el1goluj/Documents/ZURICH/PROJECTS/UPMEM/upmem-workloads/Microbenchmarks/AI/[ai_output.xlsx]ai_output (4)'!$J$48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E-FF8B-5F4C-8BBF-ED4DE736661E}"/>
                </c:ext>
              </c:extLst>
            </c:dLbl>
            <c:dLbl>
              <c:idx val="47"/>
              <c:tx>
                <c:strRef>
                  <c:f>'/Users/el1goluj/Documents/ZURICH/PROJECTS/UPMEM/upmem-workloads/Microbenchmarks/AI/[ai_output.xlsx]ai_output (4)'!$J$49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{3057FCA7-3484-4D8C-860D-00A2F7652CEC}</c15:txfldGUID>
                      <c15:f>'/Users/el1goluj/Documents/ZURICH/PROJECTS/UPMEM/upmem-workloads/Microbenchmarks/AI/[ai_output.xlsx]ai_output (4)'!$J$49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2F-FF8B-5F4C-8BBF-ED4DE736661E}"/>
                </c:ext>
              </c:extLst>
            </c:dLbl>
            <c:dLbl>
              <c:idx val="48"/>
              <c:tx>
                <c:strRef>
                  <c:f>'/Users/el1goluj/Documents/ZURICH/PROJECTS/UPMEM/upmem-workloads/Microbenchmarks/AI/[ai_output.xlsx]ai_output (4)'!$J$50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{D00A3922-D09E-4F6D-BA90-B763CB3821BF}</c15:txfldGUID>
                      <c15:f>'/Users/el1goluj/Documents/ZURICH/PROJECTS/UPMEM/upmem-workloads/Microbenchmarks/AI/[ai_output.xlsx]ai_output (4)'!$J$50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0-FF8B-5F4C-8BBF-ED4DE736661E}"/>
                </c:ext>
              </c:extLst>
            </c:dLbl>
            <c:dLbl>
              <c:idx val="49"/>
              <c:tx>
                <c:strRef>
                  <c:f>'/Users/el1goluj/Documents/ZURICH/PROJECTS/UPMEM/upmem-workloads/Microbenchmarks/AI/[ai_output.xlsx]ai_output (4)'!$J$51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{7E779DEA-76E6-4C4F-ADDC-F73505915502}</c15:txfldGUID>
                      <c15:f>'/Users/el1goluj/Documents/ZURICH/PROJECTS/UPMEM/upmem-workloads/Microbenchmarks/AI/[ai_output.xlsx]ai_output (4)'!$J$51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1-FF8B-5F4C-8BBF-ED4DE736661E}"/>
                </c:ext>
              </c:extLst>
            </c:dLbl>
            <c:dLbl>
              <c:idx val="50"/>
              <c:tx>
                <c:strRef>
                  <c:f>'/Users/el1goluj/Documents/ZURICH/PROJECTS/UPMEM/upmem-workloads/Microbenchmarks/AI/[ai_output.xlsx]ai_output (4)'!$J$52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{E09767AF-3BF2-4BCE-A662-495CC1775671}</c15:txfldGUID>
                      <c15:f>'/Users/el1goluj/Documents/ZURICH/PROJECTS/UPMEM/upmem-workloads/Microbenchmarks/AI/[ai_output.xlsx]ai_output (4)'!$J$52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2-FF8B-5F4C-8BBF-ED4DE736661E}"/>
                </c:ext>
              </c:extLst>
            </c:dLbl>
            <c:dLbl>
              <c:idx val="51"/>
              <c:tx>
                <c:strRef>
                  <c:f>'/Users/el1goluj/Documents/ZURICH/PROJECTS/UPMEM/upmem-workloads/Microbenchmarks/AI/[ai_output.xlsx]ai_output (4)'!$J$53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{1CAE1B3A-98F3-4CBC-85D0-D055C757E101}</c15:txfldGUID>
                      <c15:f>'/Users/el1goluj/Documents/ZURICH/PROJECTS/UPMEM/upmem-workloads/Microbenchmarks/AI/[ai_output.xlsx]ai_output (4)'!$J$53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3-FF8B-5F4C-8BBF-ED4DE736661E}"/>
                </c:ext>
              </c:extLst>
            </c:dLbl>
            <c:dLbl>
              <c:idx val="52"/>
              <c:tx>
                <c:strRef>
                  <c:f>'/Users/el1goluj/Documents/ZURICH/PROJECTS/UPMEM/upmem-workloads/Microbenchmarks/AI/[ai_output.xlsx]ai_output (4)'!$J$54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{322FD2B9-E10B-48A8-B094-0261D9915754}</c15:txfldGUID>
                      <c15:f>'/Users/el1goluj/Documents/ZURICH/PROJECTS/UPMEM/upmem-workloads/Microbenchmarks/AI/[ai_output.xlsx]ai_output (4)'!$J$54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4-FF8B-5F4C-8BBF-ED4DE736661E}"/>
                </c:ext>
              </c:extLst>
            </c:dLbl>
            <c:dLbl>
              <c:idx val="53"/>
              <c:tx>
                <c:strRef>
                  <c:f>'/Users/el1goluj/Documents/ZURICH/PROJECTS/UPMEM/upmem-workloads/Microbenchmarks/AI/[ai_output.xlsx]ai_output (4)'!$J$55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{1D5475AA-02DF-489F-83DB-C496BE5253F0}</c15:txfldGUID>
                      <c15:f>'/Users/el1goluj/Documents/ZURICH/PROJECTS/UPMEM/upmem-workloads/Microbenchmarks/AI/[ai_output.xlsx]ai_output (4)'!$J$55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5-FF8B-5F4C-8BBF-ED4DE736661E}"/>
                </c:ext>
              </c:extLst>
            </c:dLbl>
            <c:dLbl>
              <c:idx val="54"/>
              <c:tx>
                <c:strRef>
                  <c:f>'/Users/el1goluj/Documents/ZURICH/PROJECTS/UPMEM/upmem-workloads/Microbenchmarks/AI/[ai_output.xlsx]ai_output (4)'!$J$56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{E0FE1DDA-5428-4460-B960-97F2DFE59B2A}</c15:txfldGUID>
                      <c15:f>'/Users/el1goluj/Documents/ZURICH/PROJECTS/UPMEM/upmem-workloads/Microbenchmarks/AI/[ai_output.xlsx]ai_output (4)'!$J$56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6-FF8B-5F4C-8BBF-ED4DE736661E}"/>
                </c:ext>
              </c:extLst>
            </c:dLbl>
            <c:dLbl>
              <c:idx val="55"/>
              <c:tx>
                <c:strRef>
                  <c:f>'/Users/el1goluj/Documents/ZURICH/PROJECTS/UPMEM/upmem-workloads/Microbenchmarks/AI/[ai_output.xlsx]ai_output (4)'!$J$57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{147AEAF6-549D-45D4-BB29-94BC99DCF031}</c15:txfldGUID>
                      <c15:f>'/Users/el1goluj/Documents/ZURICH/PROJECTS/UPMEM/upmem-workloads/Microbenchmarks/AI/[ai_output.xlsx]ai_output (4)'!$J$57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7-FF8B-5F4C-8BBF-ED4DE736661E}"/>
                </c:ext>
              </c:extLst>
            </c:dLbl>
            <c:dLbl>
              <c:idx val="56"/>
              <c:tx>
                <c:strRef>
                  <c:f>'/Users/el1goluj/Documents/ZURICH/PROJECTS/UPMEM/upmem-workloads/Microbenchmarks/AI/[ai_output.xlsx]ai_output (4)'!$J$58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{E0C00EA4-9D74-4AE7-8BCB-8667C8DFAF3C}</c15:txfldGUID>
                      <c15:f>'/Users/el1goluj/Documents/ZURICH/PROJECTS/UPMEM/upmem-workloads/Microbenchmarks/AI/[ai_output.xlsx]ai_output (4)'!$J$58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8-FF8B-5F4C-8BBF-ED4DE736661E}"/>
                </c:ext>
              </c:extLst>
            </c:dLbl>
            <c:dLbl>
              <c:idx val="57"/>
              <c:tx>
                <c:strRef>
                  <c:f>'/Users/el1goluj/Documents/ZURICH/PROJECTS/UPMEM/upmem-workloads/Microbenchmarks/AI/[ai_output.xlsx]ai_output (4)'!$J$59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{4011C964-EC0B-4424-A04A-7378F0C46F4C}</c15:txfldGUID>
                      <c15:f>'/Users/el1goluj/Documents/ZURICH/PROJECTS/UPMEM/upmem-workloads/Microbenchmarks/AI/[ai_output.xlsx]ai_output (4)'!$J$59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9-FF8B-5F4C-8BBF-ED4DE736661E}"/>
                </c:ext>
              </c:extLst>
            </c:dLbl>
            <c:dLbl>
              <c:idx val="58"/>
              <c:tx>
                <c:strRef>
                  <c:f>'/Users/el1goluj/Documents/ZURICH/PROJECTS/UPMEM/upmem-workloads/Microbenchmarks/AI/[ai_output.xlsx]ai_output (4)'!$J$60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{79C273D7-C7E8-49B4-853E-1D4081079693}</c15:txfldGUID>
                      <c15:f>'/Users/el1goluj/Documents/ZURICH/PROJECTS/UPMEM/upmem-workloads/Microbenchmarks/AI/[ai_output.xlsx]ai_output (4)'!$J$60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A-FF8B-5F4C-8BBF-ED4DE736661E}"/>
                </c:ext>
              </c:extLst>
            </c:dLbl>
            <c:dLbl>
              <c:idx val="59"/>
              <c:tx>
                <c:strRef>
                  <c:f>'/Users/el1goluj/Documents/ZURICH/PROJECTS/UPMEM/upmem-workloads/Microbenchmarks/AI/[ai_output.xlsx]ai_output (4)'!$J$61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{02ED9D61-87E3-4B95-AB27-A51FBB8503BF}</c15:txfldGUID>
                      <c15:f>'/Users/el1goluj/Documents/ZURICH/PROJECTS/UPMEM/upmem-workloads/Microbenchmarks/AI/[ai_output.xlsx]ai_output (4)'!$J$61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B-FF8B-5F4C-8BBF-ED4DE736661E}"/>
                </c:ext>
              </c:extLst>
            </c:dLbl>
            <c:dLbl>
              <c:idx val="60"/>
              <c:tx>
                <c:strRef>
                  <c:f>'/Users/el1goluj/Documents/ZURICH/PROJECTS/UPMEM/upmem-workloads/Microbenchmarks/AI/[ai_output.xlsx]ai_output (4)'!$J$62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{306DABD6-60CC-4ABC-83E7-06A46DAE936A}</c15:txfldGUID>
                      <c15:f>'/Users/el1goluj/Documents/ZURICH/PROJECTS/UPMEM/upmem-workloads/Microbenchmarks/AI/[ai_output.xlsx]ai_output (4)'!$J$62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C-FF8B-5F4C-8BBF-ED4DE736661E}"/>
                </c:ext>
              </c:extLst>
            </c:dLbl>
            <c:dLbl>
              <c:idx val="61"/>
              <c:tx>
                <c:strRef>
                  <c:f>'/Users/el1goluj/Documents/ZURICH/PROJECTS/UPMEM/upmem-workloads/Microbenchmarks/AI/[ai_output.xlsx]ai_output (4)'!$J$63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{FD9E2E3D-8A6F-4445-8102-E532FA67E29A}</c15:txfldGUID>
                      <c15:f>'/Users/el1goluj/Documents/ZURICH/PROJECTS/UPMEM/upmem-workloads/Microbenchmarks/AI/[ai_output.xlsx]ai_output (4)'!$J$63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D-FF8B-5F4C-8BBF-ED4DE736661E}"/>
                </c:ext>
              </c:extLst>
            </c:dLbl>
            <c:dLbl>
              <c:idx val="62"/>
              <c:tx>
                <c:strRef>
                  <c:f>'/Users/el1goluj/Documents/ZURICH/PROJECTS/UPMEM/upmem-workloads/Microbenchmarks/AI/[ai_output.xlsx]ai_output (4)'!$J$64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{3B946975-7F3A-4B80-8505-72BE76B54C66}</c15:txfldGUID>
                      <c15:f>'/Users/el1goluj/Documents/ZURICH/PROJECTS/UPMEM/upmem-workloads/Microbenchmarks/AI/[ai_output.xlsx]ai_output (4)'!$J$64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E-FF8B-5F4C-8BBF-ED4DE736661E}"/>
                </c:ext>
              </c:extLst>
            </c:dLbl>
            <c:dLbl>
              <c:idx val="63"/>
              <c:tx>
                <c:strRef>
                  <c:f>'/Users/el1goluj/Documents/ZURICH/PROJECTS/UPMEM/upmem-workloads/Microbenchmarks/AI/[ai_output.xlsx]ai_output (4)'!$J$65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{28BF0615-FCD1-4297-B3E0-961B9746FE34}</c15:txfldGUID>
                      <c15:f>'/Users/el1goluj/Documents/ZURICH/PROJECTS/UPMEM/upmem-workloads/Microbenchmarks/AI/[ai_output.xlsx]ai_output (4)'!$J$65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F-FF8B-5F4C-8BBF-ED4DE736661E}"/>
                </c:ext>
              </c:extLst>
            </c:dLbl>
            <c:dLbl>
              <c:idx val="64"/>
              <c:tx>
                <c:strRef>
                  <c:f>'/Users/el1goluj/Documents/ZURICH/PROJECTS/UPMEM/upmem-workloads/Microbenchmarks/AI/[ai_output.xlsx]ai_output (4)'!$J$66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{C1FBAB95-4DC9-43BD-BBAC-D7BB2DBC253F}</c15:txfldGUID>
                      <c15:f>'/Users/el1goluj/Documents/ZURICH/PROJECTS/UPMEM/upmem-workloads/Microbenchmarks/AI/[ai_output.xlsx]ai_output (4)'!$J$66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0-FF8B-5F4C-8BBF-ED4DE736661E}"/>
                </c:ext>
              </c:extLst>
            </c:dLbl>
            <c:dLbl>
              <c:idx val="65"/>
              <c:tx>
                <c:strRef>
                  <c:f>'/Users/el1goluj/Documents/ZURICH/PROJECTS/UPMEM/upmem-workloads/Microbenchmarks/AI/[ai_output.xlsx]ai_output (4)'!$J$67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{01C60412-1C0C-4151-8968-4FDE83765710}</c15:txfldGUID>
                      <c15:f>'/Users/el1goluj/Documents/ZURICH/PROJECTS/UPMEM/upmem-workloads/Microbenchmarks/AI/[ai_output.xlsx]ai_output (4)'!$J$67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1-FF8B-5F4C-8BBF-ED4DE736661E}"/>
                </c:ext>
              </c:extLst>
            </c:dLbl>
            <c:dLbl>
              <c:idx val="66"/>
              <c:tx>
                <c:strRef>
                  <c:f>'/Users/el1goluj/Documents/ZURICH/PROJECTS/UPMEM/upmem-workloads/Microbenchmarks/AI/[ai_output.xlsx]ai_output (4)'!$J$68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{8873E18A-34B6-409B-BD4A-E0C207918653}</c15:txfldGUID>
                      <c15:f>'/Users/el1goluj/Documents/ZURICH/PROJECTS/UPMEM/upmem-workloads/Microbenchmarks/AI/[ai_output.xlsx]ai_output (4)'!$J$68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2-FF8B-5F4C-8BBF-ED4DE736661E}"/>
                </c:ext>
              </c:extLst>
            </c:dLbl>
            <c:dLbl>
              <c:idx val="67"/>
              <c:tx>
                <c:strRef>
                  <c:f>'/Users/el1goluj/Documents/ZURICH/PROJECTS/UPMEM/upmem-workloads/Microbenchmarks/AI/[ai_output.xlsx]ai_output (4)'!$J$69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{36164BB9-54D5-4658-AB7B-06EB5327747B}</c15:txfldGUID>
                      <c15:f>'/Users/el1goluj/Documents/ZURICH/PROJECTS/UPMEM/upmem-workloads/Microbenchmarks/AI/[ai_output.xlsx]ai_output (4)'!$J$69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3-FF8B-5F4C-8BBF-ED4DE736661E}"/>
                </c:ext>
              </c:extLst>
            </c:dLbl>
            <c:dLbl>
              <c:idx val="68"/>
              <c:tx>
                <c:strRef>
                  <c:f>'/Users/el1goluj/Documents/ZURICH/PROJECTS/UPMEM/upmem-workloads/Microbenchmarks/AI/[ai_output.xlsx]ai_output (4)'!$J$70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{183C3E2F-5676-4A64-B2DB-A384A8D1EE23}</c15:txfldGUID>
                      <c15:f>'/Users/el1goluj/Documents/ZURICH/PROJECTS/UPMEM/upmem-workloads/Microbenchmarks/AI/[ai_output.xlsx]ai_output (4)'!$J$70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4-FF8B-5F4C-8BBF-ED4DE736661E}"/>
                </c:ext>
              </c:extLst>
            </c:dLbl>
            <c:dLbl>
              <c:idx val="69"/>
              <c:tx>
                <c:strRef>
                  <c:f>'/Users/el1goluj/Documents/ZURICH/PROJECTS/UPMEM/upmem-workloads/Microbenchmarks/AI/[ai_output.xlsx]ai_output (4)'!$J$71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{95CC07C4-400B-46C0-A8DC-AC43AEB96464}</c15:txfldGUID>
                      <c15:f>'/Users/el1goluj/Documents/ZURICH/PROJECTS/UPMEM/upmem-workloads/Microbenchmarks/AI/[ai_output.xlsx]ai_output (4)'!$J$71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5-FF8B-5F4C-8BBF-ED4DE736661E}"/>
                </c:ext>
              </c:extLst>
            </c:dLbl>
            <c:dLbl>
              <c:idx val="70"/>
              <c:tx>
                <c:strRef>
                  <c:f>'/Users/el1goluj/Documents/ZURICH/PROJECTS/UPMEM/upmem-workloads/Microbenchmarks/AI/[ai_output.xlsx]ai_output (4)'!$J$72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{32862A51-9CEF-49A5-BE91-A61D681E678B}</c15:txfldGUID>
                      <c15:f>'/Users/el1goluj/Documents/ZURICH/PROJECTS/UPMEM/upmem-workloads/Microbenchmarks/AI/[ai_output.xlsx]ai_output (4)'!$J$72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6-FF8B-5F4C-8BBF-ED4DE736661E}"/>
                </c:ext>
              </c:extLst>
            </c:dLbl>
            <c:dLbl>
              <c:idx val="71"/>
              <c:tx>
                <c:strRef>
                  <c:f>'/Users/el1goluj/Documents/ZURICH/PROJECTS/UPMEM/upmem-workloads/Microbenchmarks/AI/[ai_output.xlsx]ai_output (4)'!$J$73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{3ACD0981-71E8-4A3F-959E-BA6138DE5E68}</c15:txfldGUID>
                      <c15:f>'/Users/el1goluj/Documents/ZURICH/PROJECTS/UPMEM/upmem-workloads/Microbenchmarks/AI/[ai_output.xlsx]ai_output (4)'!$J$73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7-FF8B-5F4C-8BBF-ED4DE736661E}"/>
                </c:ext>
              </c:extLst>
            </c:dLbl>
            <c:dLbl>
              <c:idx val="72"/>
              <c:tx>
                <c:strRef>
                  <c:f>'/Users/el1goluj/Documents/ZURICH/PROJECTS/UPMEM/upmem-workloads/Microbenchmarks/AI/[ai_output.xlsx]ai_output (4)'!$J$74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{BEF40A41-8E73-4E3D-862C-1CA44F20CDE4}</c15:txfldGUID>
                      <c15:f>'/Users/el1goluj/Documents/ZURICH/PROJECTS/UPMEM/upmem-workloads/Microbenchmarks/AI/[ai_output.xlsx]ai_output (4)'!$J$74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8-FF8B-5F4C-8BBF-ED4DE736661E}"/>
                </c:ext>
              </c:extLst>
            </c:dLbl>
            <c:dLbl>
              <c:idx val="73"/>
              <c:tx>
                <c:strRef>
                  <c:f>'/Users/el1goluj/Documents/ZURICH/PROJECTS/UPMEM/upmem-workloads/Microbenchmarks/AI/[ai_output.xlsx]ai_output (4)'!$J$75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{571F75C9-D637-4AE9-9A2F-65AAC6CC2527}</c15:txfldGUID>
                      <c15:f>'/Users/el1goluj/Documents/ZURICH/PROJECTS/UPMEM/upmem-workloads/Microbenchmarks/AI/[ai_output.xlsx]ai_output (4)'!$J$75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9-FF8B-5F4C-8BBF-ED4DE736661E}"/>
                </c:ext>
              </c:extLst>
            </c:dLbl>
            <c:dLbl>
              <c:idx val="74"/>
              <c:tx>
                <c:strRef>
                  <c:f>'/Users/el1goluj/Documents/ZURICH/PROJECTS/UPMEM/upmem-workloads/Microbenchmarks/AI/[ai_output.xlsx]ai_output (4)'!$J$76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{A406B4F0-5B44-4842-8B9C-DAEBA1E05E13}</c15:txfldGUID>
                      <c15:f>'/Users/el1goluj/Documents/ZURICH/PROJECTS/UPMEM/upmem-workloads/Microbenchmarks/AI/[ai_output.xlsx]ai_output (4)'!$J$76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A-FF8B-5F4C-8BBF-ED4DE736661E}"/>
                </c:ext>
              </c:extLst>
            </c:dLbl>
            <c:dLbl>
              <c:idx val="75"/>
              <c:tx>
                <c:strRef>
                  <c:f>'/Users/el1goluj/Documents/ZURICH/PROJECTS/UPMEM/upmem-workloads/Microbenchmarks/AI/[ai_output.xlsx]ai_output (4)'!$J$77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{6D41656A-6D76-4E47-B854-759F4466FE37}</c15:txfldGUID>
                      <c15:f>'/Users/el1goluj/Documents/ZURICH/PROJECTS/UPMEM/upmem-workloads/Microbenchmarks/AI/[ai_output.xlsx]ai_output (4)'!$J$77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B-FF8B-5F4C-8BBF-ED4DE736661E}"/>
                </c:ext>
              </c:extLst>
            </c:dLbl>
            <c:dLbl>
              <c:idx val="76"/>
              <c:tx>
                <c:strRef>
                  <c:f>'/Users/el1goluj/Documents/ZURICH/PROJECTS/UPMEM/upmem-workloads/Microbenchmarks/AI/[ai_output.xlsx]ai_output (4)'!$J$78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{9FDD118D-BBCC-46D8-8072-21C0186E9281}</c15:txfldGUID>
                      <c15:f>'/Users/el1goluj/Documents/ZURICH/PROJECTS/UPMEM/upmem-workloads/Microbenchmarks/AI/[ai_output.xlsx]ai_output (4)'!$J$78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C-FF8B-5F4C-8BBF-ED4DE736661E}"/>
                </c:ext>
              </c:extLst>
            </c:dLbl>
            <c:dLbl>
              <c:idx val="77"/>
              <c:tx>
                <c:strRef>
                  <c:f>'/Users/el1goluj/Documents/ZURICH/PROJECTS/UPMEM/upmem-workloads/Microbenchmarks/AI/[ai_output.xlsx]ai_output (4)'!$J$79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{C859076E-2250-4FE1-9035-61D835552A9B}</c15:txfldGUID>
                      <c15:f>'/Users/el1goluj/Documents/ZURICH/PROJECTS/UPMEM/upmem-workloads/Microbenchmarks/AI/[ai_output.xlsx]ai_output (4)'!$J$79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D-FF8B-5F4C-8BBF-ED4DE736661E}"/>
                </c:ext>
              </c:extLst>
            </c:dLbl>
            <c:dLbl>
              <c:idx val="78"/>
              <c:tx>
                <c:strRef>
                  <c:f>'/Users/el1goluj/Documents/ZURICH/PROJECTS/UPMEM/upmem-workloads/Microbenchmarks/AI/[ai_output.xlsx]ai_output (4)'!$J$80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{6BC06F73-4205-4B7A-9082-03723C4B1F80}</c15:txfldGUID>
                      <c15:f>'/Users/el1goluj/Documents/ZURICH/PROJECTS/UPMEM/upmem-workloads/Microbenchmarks/AI/[ai_output.xlsx]ai_output (4)'!$J$80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E-FF8B-5F4C-8BBF-ED4DE736661E}"/>
                </c:ext>
              </c:extLst>
            </c:dLbl>
            <c:dLbl>
              <c:idx val="79"/>
              <c:tx>
                <c:strRef>
                  <c:f>'/Users/el1goluj/Documents/ZURICH/PROJECTS/UPMEM/upmem-workloads/Microbenchmarks/AI/[ai_output.xlsx]ai_output (4)'!$J$81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{ED4C5558-AF86-44F0-BB31-C0D919CB38C0}</c15:txfldGUID>
                      <c15:f>'/Users/el1goluj/Documents/ZURICH/PROJECTS/UPMEM/upmem-workloads/Microbenchmarks/AI/[ai_output.xlsx]ai_output (4)'!$J$81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F-FF8B-5F4C-8BBF-ED4DE736661E}"/>
                </c:ext>
              </c:extLst>
            </c:dLbl>
            <c:dLbl>
              <c:idx val="80"/>
              <c:tx>
                <c:strRef>
                  <c:f>'/Users/el1goluj/Documents/ZURICH/PROJECTS/UPMEM/upmem-workloads/Microbenchmarks/AI/[ai_output.xlsx]ai_output (4)'!$J$82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{17C31B84-5ED5-4695-A303-3892D3337543}</c15:txfldGUID>
                      <c15:f>'/Users/el1goluj/Documents/ZURICH/PROJECTS/UPMEM/upmem-workloads/Microbenchmarks/AI/[ai_output.xlsx]ai_output (4)'!$J$82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0-FF8B-5F4C-8BBF-ED4DE736661E}"/>
                </c:ext>
              </c:extLst>
            </c:dLbl>
            <c:dLbl>
              <c:idx val="81"/>
              <c:tx>
                <c:strRef>
                  <c:f>'/Users/el1goluj/Documents/ZURICH/PROJECTS/UPMEM/upmem-workloads/Microbenchmarks/AI/[ai_output.xlsx]ai_output (4)'!$J$83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{97BB1F89-0855-4DD5-BA0D-6D8BCA89E9AC}</c15:txfldGUID>
                      <c15:f>'/Users/el1goluj/Documents/ZURICH/PROJECTS/UPMEM/upmem-workloads/Microbenchmarks/AI/[ai_output.xlsx]ai_output (4)'!$J$83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1-FF8B-5F4C-8BBF-ED4DE736661E}"/>
                </c:ext>
              </c:extLst>
            </c:dLbl>
            <c:dLbl>
              <c:idx val="82"/>
              <c:tx>
                <c:strRef>
                  <c:f>'/Users/el1goluj/Documents/ZURICH/PROJECTS/UPMEM/upmem-workloads/Microbenchmarks/AI/[ai_output.xlsx]ai_output (4)'!$J$84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{5A57FC61-F8FF-4908-A8A8-A640CDEFBEA3}</c15:txfldGUID>
                      <c15:f>'/Users/el1goluj/Documents/ZURICH/PROJECTS/UPMEM/upmem-workloads/Microbenchmarks/AI/[ai_output.xlsx]ai_output (4)'!$J$84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2-FF8B-5F4C-8BBF-ED4DE736661E}"/>
                </c:ext>
              </c:extLst>
            </c:dLbl>
            <c:dLbl>
              <c:idx val="83"/>
              <c:tx>
                <c:strRef>
                  <c:f>'/Users/el1goluj/Documents/ZURICH/PROJECTS/UPMEM/upmem-workloads/Microbenchmarks/AI/[ai_output.xlsx]ai_output (4)'!$J$85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{A1518BA9-91F3-475E-8569-3468F413A491}</c15:txfldGUID>
                      <c15:f>'/Users/el1goluj/Documents/ZURICH/PROJECTS/UPMEM/upmem-workloads/Microbenchmarks/AI/[ai_output.xlsx]ai_output (4)'!$J$85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3-FF8B-5F4C-8BBF-ED4DE736661E}"/>
                </c:ext>
              </c:extLst>
            </c:dLbl>
            <c:dLbl>
              <c:idx val="84"/>
              <c:tx>
                <c:strRef>
                  <c:f>'/Users/el1goluj/Documents/ZURICH/PROJECTS/UPMEM/upmem-workloads/Microbenchmarks/AI/[ai_output.xlsx]ai_output (4)'!$J$86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{4756DB0D-31F9-4F82-8726-E568E1A98729}</c15:txfldGUID>
                      <c15:f>'/Users/el1goluj/Documents/ZURICH/PROJECTS/UPMEM/upmem-workloads/Microbenchmarks/AI/[ai_output.xlsx]ai_output (4)'!$J$86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4-FF8B-5F4C-8BBF-ED4DE736661E}"/>
                </c:ext>
              </c:extLst>
            </c:dLbl>
            <c:dLbl>
              <c:idx val="85"/>
              <c:tx>
                <c:strRef>
                  <c:f>'/Users/el1goluj/Documents/ZURICH/PROJECTS/UPMEM/upmem-workloads/Microbenchmarks/AI/[ai_output.xlsx]ai_output (4)'!$J$87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{2439B4EB-51AE-4A76-8526-2B301C3535E9}</c15:txfldGUID>
                      <c15:f>'/Users/el1goluj/Documents/ZURICH/PROJECTS/UPMEM/upmem-workloads/Microbenchmarks/AI/[ai_output.xlsx]ai_output (4)'!$J$87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5-FF8B-5F4C-8BBF-ED4DE736661E}"/>
                </c:ext>
              </c:extLst>
            </c:dLbl>
            <c:dLbl>
              <c:idx val="86"/>
              <c:tx>
                <c:strRef>
                  <c:f>'/Users/el1goluj/Documents/ZURICH/PROJECTS/UPMEM/upmem-workloads/Microbenchmarks/AI/[ai_output.xlsx]ai_output (4)'!$J$88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{7705442F-32D6-42FB-9301-B704593F046D}</c15:txfldGUID>
                      <c15:f>'/Users/el1goluj/Documents/ZURICH/PROJECTS/UPMEM/upmem-workloads/Microbenchmarks/AI/[ai_output.xlsx]ai_output (4)'!$J$88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6-FF8B-5F4C-8BBF-ED4DE736661E}"/>
                </c:ext>
              </c:extLst>
            </c:dLbl>
            <c:dLbl>
              <c:idx val="87"/>
              <c:tx>
                <c:strRef>
                  <c:f>'/Users/el1goluj/Documents/ZURICH/PROJECTS/UPMEM/upmem-workloads/Microbenchmarks/AI/[ai_output.xlsx]ai_output (4)'!$J$89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{D14A5B84-EDD3-4FCF-B4F6-B8258481DA8B}</c15:txfldGUID>
                      <c15:f>'/Users/el1goluj/Documents/ZURICH/PROJECTS/UPMEM/upmem-workloads/Microbenchmarks/AI/[ai_output.xlsx]ai_output (4)'!$J$89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7-FF8B-5F4C-8BBF-ED4DE736661E}"/>
                </c:ext>
              </c:extLst>
            </c:dLbl>
            <c:dLbl>
              <c:idx val="88"/>
              <c:tx>
                <c:strRef>
                  <c:f>'/Users/el1goluj/Documents/ZURICH/PROJECTS/UPMEM/upmem-workloads/Microbenchmarks/AI/[ai_output.xlsx]ai_output (4)'!$J$90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{10316124-DDB9-4AA7-89BA-F4481FDEBFBB}</c15:txfldGUID>
                      <c15:f>'/Users/el1goluj/Documents/ZURICH/PROJECTS/UPMEM/upmem-workloads/Microbenchmarks/AI/[ai_output.xlsx]ai_output (4)'!$J$90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8-FF8B-5F4C-8BBF-ED4DE736661E}"/>
                </c:ext>
              </c:extLst>
            </c:dLbl>
            <c:dLbl>
              <c:idx val="89"/>
              <c:tx>
                <c:strRef>
                  <c:f>'/Users/el1goluj/Documents/ZURICH/PROJECTS/UPMEM/upmem-workloads/Microbenchmarks/AI/[ai_output.xlsx]ai_output (4)'!$J$91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{BE5F88E6-A369-4D0F-AE5B-A2C80F1BDD9E}</c15:txfldGUID>
                      <c15:f>'/Users/el1goluj/Documents/ZURICH/PROJECTS/UPMEM/upmem-workloads/Microbenchmarks/AI/[ai_output.xlsx]ai_output (4)'!$J$91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9-FF8B-5F4C-8BBF-ED4DE736661E}"/>
                </c:ext>
              </c:extLst>
            </c:dLbl>
            <c:dLbl>
              <c:idx val="90"/>
              <c:tx>
                <c:strRef>
                  <c:f>'/Users/el1goluj/Documents/ZURICH/PROJECTS/UPMEM/upmem-workloads/Microbenchmarks/AI/[ai_output.xlsx]ai_output (4)'!$J$92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{630A6BE9-EA16-4A04-BDD7-E43C111EDF2D}</c15:txfldGUID>
                      <c15:f>'/Users/el1goluj/Documents/ZURICH/PROJECTS/UPMEM/upmem-workloads/Microbenchmarks/AI/[ai_output.xlsx]ai_output (4)'!$J$92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A-FF8B-5F4C-8BBF-ED4DE736661E}"/>
                </c:ext>
              </c:extLst>
            </c:dLbl>
            <c:dLbl>
              <c:idx val="91"/>
              <c:tx>
                <c:strRef>
                  <c:f>'/Users/el1goluj/Documents/ZURICH/PROJECTS/UPMEM/upmem-workloads/Microbenchmarks/AI/[ai_output.xlsx]ai_output (4)'!$J$93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{BBFBB2F3-AFF3-4516-82C0-DFC5BE448F80}</c15:txfldGUID>
                      <c15:f>'/Users/el1goluj/Documents/ZURICH/PROJECTS/UPMEM/upmem-workloads/Microbenchmarks/AI/[ai_output.xlsx]ai_output (4)'!$J$93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B-FF8B-5F4C-8BBF-ED4DE736661E}"/>
                </c:ext>
              </c:extLst>
            </c:dLbl>
            <c:dLbl>
              <c:idx val="92"/>
              <c:tx>
                <c:strRef>
                  <c:f>'/Users/el1goluj/Documents/ZURICH/PROJECTS/UPMEM/upmem-workloads/Microbenchmarks/AI/[ai_output.xlsx]ai_output (4)'!$J$94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{E48035DB-464C-46D1-A4C7-EAAE9C817B59}</c15:txfldGUID>
                      <c15:f>'/Users/el1goluj/Documents/ZURICH/PROJECTS/UPMEM/upmem-workloads/Microbenchmarks/AI/[ai_output.xlsx]ai_output (4)'!$J$94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C-FF8B-5F4C-8BBF-ED4DE736661E}"/>
                </c:ext>
              </c:extLst>
            </c:dLbl>
            <c:dLbl>
              <c:idx val="93"/>
              <c:tx>
                <c:strRef>
                  <c:f>'/Users/el1goluj/Documents/ZURICH/PROJECTS/UPMEM/upmem-workloads/Microbenchmarks/AI/[ai_output.xlsx]ai_output (4)'!$J$95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{9BC1DA69-20D1-49ED-82BE-0058231BF895}</c15:txfldGUID>
                      <c15:f>'/Users/el1goluj/Documents/ZURICH/PROJECTS/UPMEM/upmem-workloads/Microbenchmarks/AI/[ai_output.xlsx]ai_output (4)'!$J$95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D-FF8B-5F4C-8BBF-ED4DE736661E}"/>
                </c:ext>
              </c:extLst>
            </c:dLbl>
            <c:dLbl>
              <c:idx val="94"/>
              <c:tx>
                <c:strRef>
                  <c:f>'/Users/el1goluj/Documents/ZURICH/PROJECTS/UPMEM/upmem-workloads/Microbenchmarks/AI/[ai_output.xlsx]ai_output (4)'!$J$96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{40C9201A-1DA1-4CA7-A586-74807310178E}</c15:txfldGUID>
                      <c15:f>'/Users/el1goluj/Documents/ZURICH/PROJECTS/UPMEM/upmem-workloads/Microbenchmarks/AI/[ai_output.xlsx]ai_output (4)'!$J$96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E-FF8B-5F4C-8BBF-ED4DE736661E}"/>
                </c:ext>
              </c:extLst>
            </c:dLbl>
            <c:dLbl>
              <c:idx val="95"/>
              <c:tx>
                <c:strRef>
                  <c:f>'/Users/el1goluj/Documents/ZURICH/PROJECTS/UPMEM/upmem-workloads/Microbenchmarks/AI/[ai_output.xlsx]ai_output (4)'!$J$97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{FA3A423D-9274-4BA2-8ACE-25E359754A8E}</c15:txfldGUID>
                      <c15:f>'/Users/el1goluj/Documents/ZURICH/PROJECTS/UPMEM/upmem-workloads/Microbenchmarks/AI/[ai_output.xlsx]ai_output (4)'!$J$97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F-FF8B-5F4C-8BBF-ED4DE736661E}"/>
                </c:ext>
              </c:extLst>
            </c:dLbl>
            <c:dLbl>
              <c:idx val="96"/>
              <c:tx>
                <c:strRef>
                  <c:f>'/Users/el1goluj/Documents/ZURICH/PROJECTS/UPMEM/upmem-workloads/Microbenchmarks/AI/[ai_output.xlsx]ai_output (4)'!$J$98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{9D2A0969-26E5-4E2F-BD35-C6A48DDA1505}</c15:txfldGUID>
                      <c15:f>'/Users/el1goluj/Documents/ZURICH/PROJECTS/UPMEM/upmem-workloads/Microbenchmarks/AI/[ai_output.xlsx]ai_output (4)'!$J$98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0-FF8B-5F4C-8BBF-ED4DE736661E}"/>
                </c:ext>
              </c:extLst>
            </c:dLbl>
            <c:dLbl>
              <c:idx val="97"/>
              <c:tx>
                <c:strRef>
                  <c:f>'/Users/el1goluj/Documents/ZURICH/PROJECTS/UPMEM/upmem-workloads/Microbenchmarks/AI/[ai_output.xlsx]ai_output (4)'!$J$99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{A9B0654B-A483-4F74-AD02-E0B7A36014F0}</c15:txfldGUID>
                      <c15:f>'/Users/el1goluj/Documents/ZURICH/PROJECTS/UPMEM/upmem-workloads/Microbenchmarks/AI/[ai_output.xlsx]ai_output (4)'!$J$99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1-FF8B-5F4C-8BBF-ED4DE736661E}"/>
                </c:ext>
              </c:extLst>
            </c:dLbl>
            <c:dLbl>
              <c:idx val="98"/>
              <c:tx>
                <c:strRef>
                  <c:f>'/Users/el1goluj/Documents/ZURICH/PROJECTS/UPMEM/upmem-workloads/Microbenchmarks/AI/[ai_output.xlsx]ai_output (4)'!$J$100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{0DA97938-3848-498C-9E86-5E89286C130A}</c15:txfldGUID>
                      <c15:f>'/Users/el1goluj/Documents/ZURICH/PROJECTS/UPMEM/upmem-workloads/Microbenchmarks/AI/[ai_output.xlsx]ai_output (4)'!$J$100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2-FF8B-5F4C-8BBF-ED4DE736661E}"/>
                </c:ext>
              </c:extLst>
            </c:dLbl>
            <c:dLbl>
              <c:idx val="99"/>
              <c:tx>
                <c:strRef>
                  <c:f>'/Users/el1goluj/Documents/ZURICH/PROJECTS/UPMEM/upmem-workloads/Microbenchmarks/AI/[ai_output.xlsx]ai_output (4)'!$J$101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{A3D3168D-C560-46C0-B4C9-03C2FB70468D}</c15:txfldGUID>
                      <c15:f>'/Users/el1goluj/Documents/ZURICH/PROJECTS/UPMEM/upmem-workloads/Microbenchmarks/AI/[ai_output.xlsx]ai_output (4)'!$J$101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3-FF8B-5F4C-8BBF-ED4DE736661E}"/>
                </c:ext>
              </c:extLst>
            </c:dLbl>
            <c:dLbl>
              <c:idx val="100"/>
              <c:tx>
                <c:strRef>
                  <c:f>'/Users/el1goluj/Documents/ZURICH/PROJECTS/UPMEM/upmem-workloads/Microbenchmarks/AI/[ai_output.xlsx]ai_output (4)'!$J$102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{C3E29AC7-A948-4A1A-9228-D56E944F16C2}</c15:txfldGUID>
                      <c15:f>'/Users/el1goluj/Documents/ZURICH/PROJECTS/UPMEM/upmem-workloads/Microbenchmarks/AI/[ai_output.xlsx]ai_output (4)'!$J$102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4-FF8B-5F4C-8BBF-ED4DE736661E}"/>
                </c:ext>
              </c:extLst>
            </c:dLbl>
            <c:dLbl>
              <c:idx val="101"/>
              <c:tx>
                <c:strRef>
                  <c:f>'/Users/el1goluj/Documents/ZURICH/PROJECTS/UPMEM/upmem-workloads/Microbenchmarks/AI/[ai_output.xlsx]ai_output (4)'!$J$103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{B06BF5A8-561D-4618-97FE-08BAA4B37E96}</c15:txfldGUID>
                      <c15:f>'/Users/el1goluj/Documents/ZURICH/PROJECTS/UPMEM/upmem-workloads/Microbenchmarks/AI/[ai_output.xlsx]ai_output (4)'!$J$103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5-FF8B-5F4C-8BBF-ED4DE736661E}"/>
                </c:ext>
              </c:extLst>
            </c:dLbl>
            <c:dLbl>
              <c:idx val="102"/>
              <c:tx>
                <c:strRef>
                  <c:f>'/Users/el1goluj/Documents/ZURICH/PROJECTS/UPMEM/upmem-workloads/Microbenchmarks/AI/[ai_output.xlsx]ai_output (4)'!$J$104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{49BAA0C3-CBC3-424D-AB83-0BB186523D9D}</c15:txfldGUID>
                      <c15:f>'/Users/el1goluj/Documents/ZURICH/PROJECTS/UPMEM/upmem-workloads/Microbenchmarks/AI/[ai_output.xlsx]ai_output (4)'!$J$104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6-FF8B-5F4C-8BBF-ED4DE736661E}"/>
                </c:ext>
              </c:extLst>
            </c:dLbl>
            <c:dLbl>
              <c:idx val="103"/>
              <c:tx>
                <c:strRef>
                  <c:f>'/Users/el1goluj/Documents/ZURICH/PROJECTS/UPMEM/upmem-workloads/Microbenchmarks/AI/[ai_output.xlsx]ai_output (4)'!$J$105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{815A8A45-FA33-4F23-8A01-F8BA4043B0C9}</c15:txfldGUID>
                      <c15:f>'/Users/el1goluj/Documents/ZURICH/PROJECTS/UPMEM/upmem-workloads/Microbenchmarks/AI/[ai_output.xlsx]ai_output (4)'!$J$105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7-FF8B-5F4C-8BBF-ED4DE736661E}"/>
                </c:ext>
              </c:extLst>
            </c:dLbl>
            <c:dLbl>
              <c:idx val="104"/>
              <c:tx>
                <c:strRef>
                  <c:f>'/Users/el1goluj/Documents/ZURICH/PROJECTS/UPMEM/upmem-workloads/Microbenchmarks/AI/[ai_output.xlsx]ai_output (4)'!$J$106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{BDB421C6-DED1-43D6-8800-3A94DC2A348C}</c15:txfldGUID>
                      <c15:f>'/Users/el1goluj/Documents/ZURICH/PROJECTS/UPMEM/upmem-workloads/Microbenchmarks/AI/[ai_output.xlsx]ai_output (4)'!$J$106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8-FF8B-5F4C-8BBF-ED4DE736661E}"/>
                </c:ext>
              </c:extLst>
            </c:dLbl>
            <c:dLbl>
              <c:idx val="105"/>
              <c:tx>
                <c:strRef>
                  <c:f>'/Users/el1goluj/Documents/ZURICH/PROJECTS/UPMEM/upmem-workloads/Microbenchmarks/AI/[ai_output.xlsx]ai_output (4)'!$J$107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{B146572B-B27A-4026-8DA4-89A1E2F91C3A}</c15:txfldGUID>
                      <c15:f>'/Users/el1goluj/Documents/ZURICH/PROJECTS/UPMEM/upmem-workloads/Microbenchmarks/AI/[ai_output.xlsx]ai_output (4)'!$J$107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9-FF8B-5F4C-8BBF-ED4DE736661E}"/>
                </c:ext>
              </c:extLst>
            </c:dLbl>
            <c:dLbl>
              <c:idx val="106"/>
              <c:tx>
                <c:strRef>
                  <c:f>'/Users/el1goluj/Documents/ZURICH/PROJECTS/UPMEM/upmem-workloads/Microbenchmarks/AI/[ai_output.xlsx]ai_output (4)'!$J$108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{5D5BECC7-BEA3-4FBF-AF65-1B5D44315C58}</c15:txfldGUID>
                      <c15:f>'/Users/el1goluj/Documents/ZURICH/PROJECTS/UPMEM/upmem-workloads/Microbenchmarks/AI/[ai_output.xlsx]ai_output (4)'!$J$108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A-FF8B-5F4C-8BBF-ED4DE736661E}"/>
                </c:ext>
              </c:extLst>
            </c:dLbl>
            <c:dLbl>
              <c:idx val="107"/>
              <c:tx>
                <c:strRef>
                  <c:f>'/Users/el1goluj/Documents/ZURICH/PROJECTS/UPMEM/upmem-workloads/Microbenchmarks/AI/[ai_output.xlsx]ai_output (4)'!$J$109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{ABF29E70-F150-422E-9D2E-FD80CB67445C}</c15:txfldGUID>
                      <c15:f>'/Users/el1goluj/Documents/ZURICH/PROJECTS/UPMEM/upmem-workloads/Microbenchmarks/AI/[ai_output.xlsx]ai_output (4)'!$J$109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B-FF8B-5F4C-8BBF-ED4DE736661E}"/>
                </c:ext>
              </c:extLst>
            </c:dLbl>
            <c:dLbl>
              <c:idx val="108"/>
              <c:tx>
                <c:strRef>
                  <c:f>'/Users/el1goluj/Documents/ZURICH/PROJECTS/UPMEM/upmem-workloads/Microbenchmarks/AI/[ai_output.xlsx]ai_output (4)'!$J$110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{2C7400C5-83BF-4F45-81C6-1CC804728AB4}</c15:txfldGUID>
                      <c15:f>'/Users/el1goluj/Documents/ZURICH/PROJECTS/UPMEM/upmem-workloads/Microbenchmarks/AI/[ai_output.xlsx]ai_output (4)'!$J$110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C-FF8B-5F4C-8BBF-ED4DE736661E}"/>
                </c:ext>
              </c:extLst>
            </c:dLbl>
            <c:dLbl>
              <c:idx val="109"/>
              <c:tx>
                <c:strRef>
                  <c:f>'/Users/el1goluj/Documents/ZURICH/PROJECTS/UPMEM/upmem-workloads/Microbenchmarks/AI/[ai_output.xlsx]ai_output (4)'!$J$111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{410CE67F-5D4E-4EE4-9FD2-F1E56CA49495}</c15:txfldGUID>
                      <c15:f>'/Users/el1goluj/Documents/ZURICH/PROJECTS/UPMEM/upmem-workloads/Microbenchmarks/AI/[ai_output.xlsx]ai_output (4)'!$J$111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D-FF8B-5F4C-8BBF-ED4DE736661E}"/>
                </c:ext>
              </c:extLst>
            </c:dLbl>
            <c:dLbl>
              <c:idx val="110"/>
              <c:tx>
                <c:strRef>
                  <c:f>'/Users/el1goluj/Documents/ZURICH/PROJECTS/UPMEM/upmem-workloads/Microbenchmarks/AI/[ai_output.xlsx]ai_output (4)'!$J$112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{BDFB02A6-14C6-4B17-A30C-B2C08951E137}</c15:txfldGUID>
                      <c15:f>'/Users/el1goluj/Documents/ZURICH/PROJECTS/UPMEM/upmem-workloads/Microbenchmarks/AI/[ai_output.xlsx]ai_output (4)'!$J$112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E-FF8B-5F4C-8BBF-ED4DE736661E}"/>
                </c:ext>
              </c:extLst>
            </c:dLbl>
            <c:dLbl>
              <c:idx val="111"/>
              <c:tx>
                <c:strRef>
                  <c:f>'/Users/el1goluj/Documents/ZURICH/PROJECTS/UPMEM/upmem-workloads/Microbenchmarks/AI/[ai_output.xlsx]ai_output (4)'!$J$113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{C98DECAF-87D6-4A6C-AE0B-B1ACDFCE482F}</c15:txfldGUID>
                      <c15:f>'/Users/el1goluj/Documents/ZURICH/PROJECTS/UPMEM/upmem-workloads/Microbenchmarks/AI/[ai_output.xlsx]ai_output (4)'!$J$113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6F-FF8B-5F4C-8BBF-ED4DE736661E}"/>
                </c:ext>
              </c:extLst>
            </c:dLbl>
            <c:dLbl>
              <c:idx val="112"/>
              <c:tx>
                <c:strRef>
                  <c:f>'/Users/el1goluj/Documents/ZURICH/PROJECTS/UPMEM/upmem-workloads/Microbenchmarks/AI/[ai_output.xlsx]ai_output (4)'!$J$114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{220944F5-56BD-4A6C-8709-47E3369A90D8}</c15:txfldGUID>
                      <c15:f>'/Users/el1goluj/Documents/ZURICH/PROJECTS/UPMEM/upmem-workloads/Microbenchmarks/AI/[ai_output.xlsx]ai_output (4)'!$J$114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0-FF8B-5F4C-8BBF-ED4DE736661E}"/>
                </c:ext>
              </c:extLst>
            </c:dLbl>
            <c:dLbl>
              <c:idx val="113"/>
              <c:tx>
                <c:strRef>
                  <c:f>'/Users/el1goluj/Documents/ZURICH/PROJECTS/UPMEM/upmem-workloads/Microbenchmarks/AI/[ai_output.xlsx]ai_output (4)'!$J$115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{D8E231B4-5FED-4BA3-83F6-767CE645B938}</c15:txfldGUID>
                      <c15:f>'/Users/el1goluj/Documents/ZURICH/PROJECTS/UPMEM/upmem-workloads/Microbenchmarks/AI/[ai_output.xlsx]ai_output (4)'!$J$115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1-FF8B-5F4C-8BBF-ED4DE736661E}"/>
                </c:ext>
              </c:extLst>
            </c:dLbl>
            <c:dLbl>
              <c:idx val="114"/>
              <c:tx>
                <c:strRef>
                  <c:f>'/Users/el1goluj/Documents/ZURICH/PROJECTS/UPMEM/upmem-workloads/Microbenchmarks/AI/[ai_output.xlsx]ai_output (4)'!$J$116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{85E28A2A-9576-457E-AC71-FEE8FD8F1309}</c15:txfldGUID>
                      <c15:f>'/Users/el1goluj/Documents/ZURICH/PROJECTS/UPMEM/upmem-workloads/Microbenchmarks/AI/[ai_output.xlsx]ai_output (4)'!$J$116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2-FF8B-5F4C-8BBF-ED4DE736661E}"/>
                </c:ext>
              </c:extLst>
            </c:dLbl>
            <c:dLbl>
              <c:idx val="115"/>
              <c:tx>
                <c:strRef>
                  <c:f>'/Users/el1goluj/Documents/ZURICH/PROJECTS/UPMEM/upmem-workloads/Microbenchmarks/AI/[ai_output.xlsx]ai_output (4)'!$J$117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{024AADCB-2ACB-4A28-BBC3-E11431CBF6DD}</c15:txfldGUID>
                      <c15:f>'/Users/el1goluj/Documents/ZURICH/PROJECTS/UPMEM/upmem-workloads/Microbenchmarks/AI/[ai_output.xlsx]ai_output (4)'!$J$117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3-FF8B-5F4C-8BBF-ED4DE736661E}"/>
                </c:ext>
              </c:extLst>
            </c:dLbl>
            <c:dLbl>
              <c:idx val="116"/>
              <c:tx>
                <c:strRef>
                  <c:f>'/Users/el1goluj/Documents/ZURICH/PROJECTS/UPMEM/upmem-workloads/Microbenchmarks/AI/[ai_output.xlsx]ai_output (4)'!$J$118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{5FE3A7B7-DE9D-4610-92DB-BE56C25C1472}</c15:txfldGUID>
                      <c15:f>'/Users/el1goluj/Documents/ZURICH/PROJECTS/UPMEM/upmem-workloads/Microbenchmarks/AI/[ai_output.xlsx]ai_output (4)'!$J$118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4-FF8B-5F4C-8BBF-ED4DE736661E}"/>
                </c:ext>
              </c:extLst>
            </c:dLbl>
            <c:dLbl>
              <c:idx val="117"/>
              <c:tx>
                <c:strRef>
                  <c:f>'/Users/el1goluj/Documents/ZURICH/PROJECTS/UPMEM/upmem-workloads/Microbenchmarks/AI/[ai_output.xlsx]ai_output (4)'!$J$119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{AB11AED7-BF54-49C9-8C6A-538443912B38}</c15:txfldGUID>
                      <c15:f>'/Users/el1goluj/Documents/ZURICH/PROJECTS/UPMEM/upmem-workloads/Microbenchmarks/AI/[ai_output.xlsx]ai_output (4)'!$J$119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5-FF8B-5F4C-8BBF-ED4DE736661E}"/>
                </c:ext>
              </c:extLst>
            </c:dLbl>
            <c:dLbl>
              <c:idx val="118"/>
              <c:tx>
                <c:strRef>
                  <c:f>'/Users/el1goluj/Documents/ZURICH/PROJECTS/UPMEM/upmem-workloads/Microbenchmarks/AI/[ai_output.xlsx]ai_output (4)'!$J$120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{5D0460E1-FEAC-4B8F-8496-D55A4BA13847}</c15:txfldGUID>
                      <c15:f>'/Users/el1goluj/Documents/ZURICH/PROJECTS/UPMEM/upmem-workloads/Microbenchmarks/AI/[ai_output.xlsx]ai_output (4)'!$J$120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6-FF8B-5F4C-8BBF-ED4DE736661E}"/>
                </c:ext>
              </c:extLst>
            </c:dLbl>
            <c:dLbl>
              <c:idx val="119"/>
              <c:tx>
                <c:strRef>
                  <c:f>'/Users/el1goluj/Documents/ZURICH/PROJECTS/UPMEM/upmem-workloads/Microbenchmarks/AI/[ai_output.xlsx]ai_output (4)'!$J$121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{C64F25D8-905F-4B08-AAA2-BB22F236D17C}</c15:txfldGUID>
                      <c15:f>'/Users/el1goluj/Documents/ZURICH/PROJECTS/UPMEM/upmem-workloads/Microbenchmarks/AI/[ai_output.xlsx]ai_output (4)'!$J$121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7-FF8B-5F4C-8BBF-ED4DE736661E}"/>
                </c:ext>
              </c:extLst>
            </c:dLbl>
            <c:dLbl>
              <c:idx val="120"/>
              <c:tx>
                <c:strRef>
                  <c:f>'/Users/el1goluj/Documents/ZURICH/PROJECTS/UPMEM/upmem-workloads/Microbenchmarks/AI/[ai_output.xlsx]ai_output (4)'!$J$122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{7554C9A7-69C3-4073-90B1-E17CF9757689}</c15:txfldGUID>
                      <c15:f>'/Users/el1goluj/Documents/ZURICH/PROJECTS/UPMEM/upmem-workloads/Microbenchmarks/AI/[ai_output.xlsx]ai_output (4)'!$J$122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8-FF8B-5F4C-8BBF-ED4DE736661E}"/>
                </c:ext>
              </c:extLst>
            </c:dLbl>
            <c:dLbl>
              <c:idx val="121"/>
              <c:tx>
                <c:strRef>
                  <c:f>'/Users/el1goluj/Documents/ZURICH/PROJECTS/UPMEM/upmem-workloads/Microbenchmarks/AI/[ai_output.xlsx]ai_output (4)'!$J$123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{EA89598F-860B-422F-A1C9-21C82FC84B32}</c15:txfldGUID>
                      <c15:f>'/Users/el1goluj/Documents/ZURICH/PROJECTS/UPMEM/upmem-workloads/Microbenchmarks/AI/[ai_output.xlsx]ai_output (4)'!$J$123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9-FF8B-5F4C-8BBF-ED4DE736661E}"/>
                </c:ext>
              </c:extLst>
            </c:dLbl>
            <c:dLbl>
              <c:idx val="122"/>
              <c:tx>
                <c:strRef>
                  <c:f>'/Users/el1goluj/Documents/ZURICH/PROJECTS/UPMEM/upmem-workloads/Microbenchmarks/AI/[ai_output.xlsx]ai_output (4)'!$J$124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{605D771C-F74A-4AB9-A3D7-CF0226AC123D}</c15:txfldGUID>
                      <c15:f>'/Users/el1goluj/Documents/ZURICH/PROJECTS/UPMEM/upmem-workloads/Microbenchmarks/AI/[ai_output.xlsx]ai_output (4)'!$J$124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A-FF8B-5F4C-8BBF-ED4DE736661E}"/>
                </c:ext>
              </c:extLst>
            </c:dLbl>
            <c:dLbl>
              <c:idx val="123"/>
              <c:tx>
                <c:strRef>
                  <c:f>'/Users/el1goluj/Documents/ZURICH/PROJECTS/UPMEM/upmem-workloads/Microbenchmarks/AI/[ai_output.xlsx]ai_output (4)'!$J$125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{FC0CFC43-7B2D-429B-8B21-8733B5EDCC24}</c15:txfldGUID>
                      <c15:f>'/Users/el1goluj/Documents/ZURICH/PROJECTS/UPMEM/upmem-workloads/Microbenchmarks/AI/[ai_output.xlsx]ai_output (4)'!$J$125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B-FF8B-5F4C-8BBF-ED4DE736661E}"/>
                </c:ext>
              </c:extLst>
            </c:dLbl>
            <c:dLbl>
              <c:idx val="124"/>
              <c:tx>
                <c:strRef>
                  <c:f>'/Users/el1goluj/Documents/ZURICH/PROJECTS/UPMEM/upmem-workloads/Microbenchmarks/AI/[ai_output.xlsx]ai_output (4)'!$J$126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{F6A2F707-74A7-4A89-8027-A2C832B0D18C}</c15:txfldGUID>
                      <c15:f>'/Users/el1goluj/Documents/ZURICH/PROJECTS/UPMEM/upmem-workloads/Microbenchmarks/AI/[ai_output.xlsx]ai_output (4)'!$J$126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C-FF8B-5F4C-8BBF-ED4DE736661E}"/>
                </c:ext>
              </c:extLst>
            </c:dLbl>
            <c:dLbl>
              <c:idx val="125"/>
              <c:tx>
                <c:strRef>
                  <c:f>'/Users/el1goluj/Documents/ZURICH/PROJECTS/UPMEM/upmem-workloads/Microbenchmarks/AI/[ai_output.xlsx]ai_output (4)'!$J$127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{06AB4660-9084-43A5-B4B9-0DDF963EC104}</c15:txfldGUID>
                      <c15:f>'/Users/el1goluj/Documents/ZURICH/PROJECTS/UPMEM/upmem-workloads/Microbenchmarks/AI/[ai_output.xlsx]ai_output (4)'!$J$127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D-FF8B-5F4C-8BBF-ED4DE736661E}"/>
                </c:ext>
              </c:extLst>
            </c:dLbl>
            <c:dLbl>
              <c:idx val="126"/>
              <c:tx>
                <c:strRef>
                  <c:f>'/Users/el1goluj/Documents/ZURICH/PROJECTS/UPMEM/upmem-workloads/Microbenchmarks/AI/[ai_output.xlsx]ai_output (4)'!$J$128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{AA77B543-5DC1-4D7B-B9AB-48F80B9E273F}</c15:txfldGUID>
                      <c15:f>'/Users/el1goluj/Documents/ZURICH/PROJECTS/UPMEM/upmem-workloads/Microbenchmarks/AI/[ai_output.xlsx]ai_output (4)'!$J$128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E-FF8B-5F4C-8BBF-ED4DE736661E}"/>
                </c:ext>
              </c:extLst>
            </c:dLbl>
            <c:dLbl>
              <c:idx val="127"/>
              <c:tx>
                <c:strRef>
                  <c:f>'/Users/el1goluj/Documents/ZURICH/PROJECTS/UPMEM/upmem-workloads/Microbenchmarks/AI/[ai_output.xlsx]ai_output (4)'!$J$129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{A0B7A895-BF17-4119-8D54-C41897803D59}</c15:txfldGUID>
                      <c15:f>'/Users/el1goluj/Documents/ZURICH/PROJECTS/UPMEM/upmem-workloads/Microbenchmarks/AI/[ai_output.xlsx]ai_output (4)'!$J$129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7F-FF8B-5F4C-8BBF-ED4DE736661E}"/>
                </c:ext>
              </c:extLst>
            </c:dLbl>
            <c:dLbl>
              <c:idx val="128"/>
              <c:tx>
                <c:strRef>
                  <c:f>'/Users/el1goluj/Documents/ZURICH/PROJECTS/UPMEM/upmem-workloads/Microbenchmarks/AI/[ai_output.xlsx]ai_output (4)'!$J$130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{4E5A2C85-BAF7-449D-91EF-3395CAF1B466}</c15:txfldGUID>
                      <c15:f>'/Users/el1goluj/Documents/ZURICH/PROJECTS/UPMEM/upmem-workloads/Microbenchmarks/AI/[ai_output.xlsx]ai_output (4)'!$J$130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0-FF8B-5F4C-8BBF-ED4DE736661E}"/>
                </c:ext>
              </c:extLst>
            </c:dLbl>
            <c:dLbl>
              <c:idx val="129"/>
              <c:tx>
                <c:strRef>
                  <c:f>'/Users/el1goluj/Documents/ZURICH/PROJECTS/UPMEM/upmem-workloads/Microbenchmarks/AI/[ai_output.xlsx]ai_output (4)'!$J$131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{2C927009-62C8-4AC7-BA27-776045C6B700}</c15:txfldGUID>
                      <c15:f>'/Users/el1goluj/Documents/ZURICH/PROJECTS/UPMEM/upmem-workloads/Microbenchmarks/AI/[ai_output.xlsx]ai_output (4)'!$J$131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1-FF8B-5F4C-8BBF-ED4DE736661E}"/>
                </c:ext>
              </c:extLst>
            </c:dLbl>
            <c:dLbl>
              <c:idx val="130"/>
              <c:tx>
                <c:strRef>
                  <c:f>'/Users/el1goluj/Documents/ZURICH/PROJECTS/UPMEM/upmem-workloads/Microbenchmarks/AI/[ai_output.xlsx]ai_output (4)'!$J$132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{1D7EE676-393C-4344-89E0-2D4A0CEA552C}</c15:txfldGUID>
                      <c15:f>'/Users/el1goluj/Documents/ZURICH/PROJECTS/UPMEM/upmem-workloads/Microbenchmarks/AI/[ai_output.xlsx]ai_output (4)'!$J$132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2-FF8B-5F4C-8BBF-ED4DE736661E}"/>
                </c:ext>
              </c:extLst>
            </c:dLbl>
            <c:dLbl>
              <c:idx val="131"/>
              <c:tx>
                <c:strRef>
                  <c:f>'/Users/el1goluj/Documents/ZURICH/PROJECTS/UPMEM/upmem-workloads/Microbenchmarks/AI/[ai_output.xlsx]ai_output (4)'!$J$133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{E697B083-F6B8-4CA2-BAC8-1BD168B40D60}</c15:txfldGUID>
                      <c15:f>'/Users/el1goluj/Documents/ZURICH/PROJECTS/UPMEM/upmem-workloads/Microbenchmarks/AI/[ai_output.xlsx]ai_output (4)'!$J$133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3-FF8B-5F4C-8BBF-ED4DE736661E}"/>
                </c:ext>
              </c:extLst>
            </c:dLbl>
            <c:dLbl>
              <c:idx val="132"/>
              <c:tx>
                <c:strRef>
                  <c:f>'/Users/el1goluj/Documents/ZURICH/PROJECTS/UPMEM/upmem-workloads/Microbenchmarks/AI/[ai_output.xlsx]ai_output (4)'!$J$134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{F870C679-6351-428A-A343-68A85A1B91C8}</c15:txfldGUID>
                      <c15:f>'/Users/el1goluj/Documents/ZURICH/PROJECTS/UPMEM/upmem-workloads/Microbenchmarks/AI/[ai_output.xlsx]ai_output (4)'!$J$134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4-FF8B-5F4C-8BBF-ED4DE736661E}"/>
                </c:ext>
              </c:extLst>
            </c:dLbl>
            <c:dLbl>
              <c:idx val="133"/>
              <c:tx>
                <c:strRef>
                  <c:f>'/Users/el1goluj/Documents/ZURICH/PROJECTS/UPMEM/upmem-workloads/Microbenchmarks/AI/[ai_output.xlsx]ai_output (4)'!$J$135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{BC68B7CA-2465-4221-9B62-F021400A8F8A}</c15:txfldGUID>
                      <c15:f>'/Users/el1goluj/Documents/ZURICH/PROJECTS/UPMEM/upmem-workloads/Microbenchmarks/AI/[ai_output.xlsx]ai_output (4)'!$J$135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5-FF8B-5F4C-8BBF-ED4DE736661E}"/>
                </c:ext>
              </c:extLst>
            </c:dLbl>
            <c:dLbl>
              <c:idx val="134"/>
              <c:tx>
                <c:strRef>
                  <c:f>'/Users/el1goluj/Documents/ZURICH/PROJECTS/UPMEM/upmem-workloads/Microbenchmarks/AI/[ai_output.xlsx]ai_output (4)'!$J$136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{DF4F13B5-C76E-453F-AFDC-8367F359FF0B}</c15:txfldGUID>
                      <c15:f>'/Users/el1goluj/Documents/ZURICH/PROJECTS/UPMEM/upmem-workloads/Microbenchmarks/AI/[ai_output.xlsx]ai_output (4)'!$J$136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6-FF8B-5F4C-8BBF-ED4DE736661E}"/>
                </c:ext>
              </c:extLst>
            </c:dLbl>
            <c:dLbl>
              <c:idx val="135"/>
              <c:tx>
                <c:strRef>
                  <c:f>'/Users/el1goluj/Documents/ZURICH/PROJECTS/UPMEM/upmem-workloads/Microbenchmarks/AI/[ai_output.xlsx]ai_output (4)'!$J$137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{09241F1E-E1A9-4907-94E0-5345A63DCE0E}</c15:txfldGUID>
                      <c15:f>'/Users/el1goluj/Documents/ZURICH/PROJECTS/UPMEM/upmem-workloads/Microbenchmarks/AI/[ai_output.xlsx]ai_output (4)'!$J$137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7-FF8B-5F4C-8BBF-ED4DE736661E}"/>
                </c:ext>
              </c:extLst>
            </c:dLbl>
            <c:dLbl>
              <c:idx val="136"/>
              <c:tx>
                <c:strRef>
                  <c:f>'/Users/el1goluj/Documents/ZURICH/PROJECTS/UPMEM/upmem-workloads/Microbenchmarks/AI/[ai_output.xlsx]ai_output (4)'!$J$138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{DEF58E6A-D016-4CDD-A086-126E911FCCDD}</c15:txfldGUID>
                      <c15:f>'/Users/el1goluj/Documents/ZURICH/PROJECTS/UPMEM/upmem-workloads/Microbenchmarks/AI/[ai_output.xlsx]ai_output (4)'!$J$138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8-FF8B-5F4C-8BBF-ED4DE736661E}"/>
                </c:ext>
              </c:extLst>
            </c:dLbl>
            <c:dLbl>
              <c:idx val="137"/>
              <c:tx>
                <c:strRef>
                  <c:f>'/Users/el1goluj/Documents/ZURICH/PROJECTS/UPMEM/upmem-workloads/Microbenchmarks/AI/[ai_output.xlsx]ai_output (4)'!$J$139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{63AFAB83-C51A-49F3-B021-62BF803EB3B9}</c15:txfldGUID>
                      <c15:f>'/Users/el1goluj/Documents/ZURICH/PROJECTS/UPMEM/upmem-workloads/Microbenchmarks/AI/[ai_output.xlsx]ai_output (4)'!$J$139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9-FF8B-5F4C-8BBF-ED4DE736661E}"/>
                </c:ext>
              </c:extLst>
            </c:dLbl>
            <c:dLbl>
              <c:idx val="138"/>
              <c:tx>
                <c:strRef>
                  <c:f>'/Users/el1goluj/Documents/ZURICH/PROJECTS/UPMEM/upmem-workloads/Microbenchmarks/AI/[ai_output.xlsx]ai_output (4)'!$J$140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{3B1D536B-C7C4-4291-AA97-B0695B79AE94}</c15:txfldGUID>
                      <c15:f>'/Users/el1goluj/Documents/ZURICH/PROJECTS/UPMEM/upmem-workloads/Microbenchmarks/AI/[ai_output.xlsx]ai_output (4)'!$J$140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A-FF8B-5F4C-8BBF-ED4DE736661E}"/>
                </c:ext>
              </c:extLst>
            </c:dLbl>
            <c:dLbl>
              <c:idx val="139"/>
              <c:tx>
                <c:strRef>
                  <c:f>'/Users/el1goluj/Documents/ZURICH/PROJECTS/UPMEM/upmem-workloads/Microbenchmarks/AI/[ai_output.xlsx]ai_output (4)'!$J$141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{29745B76-6AAD-42AE-B574-AF25084430E1}</c15:txfldGUID>
                      <c15:f>'/Users/el1goluj/Documents/ZURICH/PROJECTS/UPMEM/upmem-workloads/Microbenchmarks/AI/[ai_output.xlsx]ai_output (4)'!$J$141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B-FF8B-5F4C-8BBF-ED4DE736661E}"/>
                </c:ext>
              </c:extLst>
            </c:dLbl>
            <c:dLbl>
              <c:idx val="140"/>
              <c:tx>
                <c:strRef>
                  <c:f>'/Users/el1goluj/Documents/ZURICH/PROJECTS/UPMEM/upmem-workloads/Microbenchmarks/AI/[ai_output.xlsx]ai_output (4)'!$J$142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{9EC08377-772C-4B17-8B7B-E3CA54C1AE0B}</c15:txfldGUID>
                      <c15:f>'/Users/el1goluj/Documents/ZURICH/PROJECTS/UPMEM/upmem-workloads/Microbenchmarks/AI/[ai_output.xlsx]ai_output (4)'!$J$142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C-FF8B-5F4C-8BBF-ED4DE736661E}"/>
                </c:ext>
              </c:extLst>
            </c:dLbl>
            <c:dLbl>
              <c:idx val="141"/>
              <c:tx>
                <c:strRef>
                  <c:f>'/Users/el1goluj/Documents/ZURICH/PROJECTS/UPMEM/upmem-workloads/Microbenchmarks/AI/[ai_output.xlsx]ai_output (4)'!$J$143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{E1DE2577-4B13-4F3F-8CAE-CB9E21318613}</c15:txfldGUID>
                      <c15:f>'/Users/el1goluj/Documents/ZURICH/PROJECTS/UPMEM/upmem-workloads/Microbenchmarks/AI/[ai_output.xlsx]ai_output (4)'!$J$143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D-FF8B-5F4C-8BBF-ED4DE736661E}"/>
                </c:ext>
              </c:extLst>
            </c:dLbl>
            <c:dLbl>
              <c:idx val="142"/>
              <c:tx>
                <c:strRef>
                  <c:f>'/Users/el1goluj/Documents/ZURICH/PROJECTS/UPMEM/upmem-workloads/Microbenchmarks/AI/[ai_output.xlsx]ai_output (4)'!$J$144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{5E2F85B1-13E6-4505-AF76-497C8E33B1AE}</c15:txfldGUID>
                      <c15:f>'/Users/el1goluj/Documents/ZURICH/PROJECTS/UPMEM/upmem-workloads/Microbenchmarks/AI/[ai_output.xlsx]ai_output (4)'!$J$144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E-FF8B-5F4C-8BBF-ED4DE736661E}"/>
                </c:ext>
              </c:extLst>
            </c:dLbl>
            <c:dLbl>
              <c:idx val="143"/>
              <c:tx>
                <c:strRef>
                  <c:f>'/Users/el1goluj/Documents/ZURICH/PROJECTS/UPMEM/upmem-workloads/Microbenchmarks/AI/[ai_output.xlsx]ai_output (4)'!$J$145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{F43D17B8-279D-4FE7-929E-7CB7D2C58F62}</c15:txfldGUID>
                      <c15:f>'/Users/el1goluj/Documents/ZURICH/PROJECTS/UPMEM/upmem-workloads/Microbenchmarks/AI/[ai_output.xlsx]ai_output (4)'!$J$145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8F-FF8B-5F4C-8BBF-ED4DE736661E}"/>
                </c:ext>
              </c:extLst>
            </c:dLbl>
            <c:dLbl>
              <c:idx val="144"/>
              <c:tx>
                <c:strRef>
                  <c:f>'/Users/el1goluj/Documents/ZURICH/PROJECTS/UPMEM/upmem-workloads/Microbenchmarks/AI/[ai_output.xlsx]ai_output (4)'!$J$146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{3FEBE84B-7F97-4F90-81B1-114641C10B24}</c15:txfldGUID>
                      <c15:f>'/Users/el1goluj/Documents/ZURICH/PROJECTS/UPMEM/upmem-workloads/Microbenchmarks/AI/[ai_output.xlsx]ai_output (4)'!$J$146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0-FF8B-5F4C-8BBF-ED4DE736661E}"/>
                </c:ext>
              </c:extLst>
            </c:dLbl>
            <c:dLbl>
              <c:idx val="145"/>
              <c:tx>
                <c:strRef>
                  <c:f>'/Users/el1goluj/Documents/ZURICH/PROJECTS/UPMEM/upmem-workloads/Microbenchmarks/AI/[ai_output.xlsx]ai_output (4)'!$J$147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{688D5CCA-CD29-4BE6-B89F-BE8896F6756F}</c15:txfldGUID>
                      <c15:f>'/Users/el1goluj/Documents/ZURICH/PROJECTS/UPMEM/upmem-workloads/Microbenchmarks/AI/[ai_output.xlsx]ai_output (4)'!$J$147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1-FF8B-5F4C-8BBF-ED4DE736661E}"/>
                </c:ext>
              </c:extLst>
            </c:dLbl>
            <c:dLbl>
              <c:idx val="146"/>
              <c:tx>
                <c:strRef>
                  <c:f>'/Users/el1goluj/Documents/ZURICH/PROJECTS/UPMEM/upmem-workloads/Microbenchmarks/AI/[ai_output.xlsx]ai_output (4)'!$J$148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{C9622EC7-996F-4519-8FFB-46F364950A88}</c15:txfldGUID>
                      <c15:f>'/Users/el1goluj/Documents/ZURICH/PROJECTS/UPMEM/upmem-workloads/Microbenchmarks/AI/[ai_output.xlsx]ai_output (4)'!$J$148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2-FF8B-5F4C-8BBF-ED4DE736661E}"/>
                </c:ext>
              </c:extLst>
            </c:dLbl>
            <c:dLbl>
              <c:idx val="147"/>
              <c:tx>
                <c:strRef>
                  <c:f>'/Users/el1goluj/Documents/ZURICH/PROJECTS/UPMEM/upmem-workloads/Microbenchmarks/AI/[ai_output.xlsx]ai_output (4)'!$J$149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{713C8773-8312-4E17-A3CB-0E8CFAAE7D06}</c15:txfldGUID>
                      <c15:f>'/Users/el1goluj/Documents/ZURICH/PROJECTS/UPMEM/upmem-workloads/Microbenchmarks/AI/[ai_output.xlsx]ai_output (4)'!$J$149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3-FF8B-5F4C-8BBF-ED4DE736661E}"/>
                </c:ext>
              </c:extLst>
            </c:dLbl>
            <c:dLbl>
              <c:idx val="148"/>
              <c:tx>
                <c:strRef>
                  <c:f>'/Users/el1goluj/Documents/ZURICH/PROJECTS/UPMEM/upmem-workloads/Microbenchmarks/AI/[ai_output.xlsx]ai_output (4)'!$J$150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{CD6818C7-41F7-4021-8924-AFB6F3407954}</c15:txfldGUID>
                      <c15:f>'/Users/el1goluj/Documents/ZURICH/PROJECTS/UPMEM/upmem-workloads/Microbenchmarks/AI/[ai_output.xlsx]ai_output (4)'!$J$150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4-FF8B-5F4C-8BBF-ED4DE736661E}"/>
                </c:ext>
              </c:extLst>
            </c:dLbl>
            <c:dLbl>
              <c:idx val="149"/>
              <c:tx>
                <c:strRef>
                  <c:f>'/Users/el1goluj/Documents/ZURICH/PROJECTS/UPMEM/upmem-workloads/Microbenchmarks/AI/[ai_output.xlsx]ai_output (4)'!$J$151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{5646BBAC-AAAD-4A96-A60A-5C6CB1116914}</c15:txfldGUID>
                      <c15:f>'/Users/el1goluj/Documents/ZURICH/PROJECTS/UPMEM/upmem-workloads/Microbenchmarks/AI/[ai_output.xlsx]ai_output (4)'!$J$151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5-FF8B-5F4C-8BBF-ED4DE736661E}"/>
                </c:ext>
              </c:extLst>
            </c:dLbl>
            <c:dLbl>
              <c:idx val="150"/>
              <c:tx>
                <c:strRef>
                  <c:f>'/Users/el1goluj/Documents/ZURICH/PROJECTS/UPMEM/upmem-workloads/Microbenchmarks/AI/[ai_output.xlsx]ai_output (4)'!$J$152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{0C24F9DB-2C89-4D98-8A34-17EA1D3E1C5D}</c15:txfldGUID>
                      <c15:f>'/Users/el1goluj/Documents/ZURICH/PROJECTS/UPMEM/upmem-workloads/Microbenchmarks/AI/[ai_output.xlsx]ai_output (4)'!$J$152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6-FF8B-5F4C-8BBF-ED4DE736661E}"/>
                </c:ext>
              </c:extLst>
            </c:dLbl>
            <c:dLbl>
              <c:idx val="151"/>
              <c:tx>
                <c:strRef>
                  <c:f>'/Users/el1goluj/Documents/ZURICH/PROJECTS/UPMEM/upmem-workloads/Microbenchmarks/AI/[ai_output.xlsx]ai_output (4)'!$J$153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{A365A5A3-E255-4BA3-9049-853A77B634CB}</c15:txfldGUID>
                      <c15:f>'/Users/el1goluj/Documents/ZURICH/PROJECTS/UPMEM/upmem-workloads/Microbenchmarks/AI/[ai_output.xlsx]ai_output (4)'!$J$153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7-FF8B-5F4C-8BBF-ED4DE736661E}"/>
                </c:ext>
              </c:extLst>
            </c:dLbl>
            <c:dLbl>
              <c:idx val="152"/>
              <c:tx>
                <c:strRef>
                  <c:f>'/Users/el1goluj/Documents/ZURICH/PROJECTS/UPMEM/upmem-workloads/Microbenchmarks/AI/[ai_output.xlsx]ai_output (4)'!$J$154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{04084B10-BCD9-498D-88FD-F5CE370AFF02}</c15:txfldGUID>
                      <c15:f>'/Users/el1goluj/Documents/ZURICH/PROJECTS/UPMEM/upmem-workloads/Microbenchmarks/AI/[ai_output.xlsx]ai_output (4)'!$J$154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8-FF8B-5F4C-8BBF-ED4DE736661E}"/>
                </c:ext>
              </c:extLst>
            </c:dLbl>
            <c:dLbl>
              <c:idx val="153"/>
              <c:tx>
                <c:strRef>
                  <c:f>'/Users/el1goluj/Documents/ZURICH/PROJECTS/UPMEM/upmem-workloads/Microbenchmarks/AI/[ai_output.xlsx]ai_output (4)'!$J$155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{720A73D7-ACD2-4425-A5DB-D4DB55DA0191}</c15:txfldGUID>
                      <c15:f>'/Users/el1goluj/Documents/ZURICH/PROJECTS/UPMEM/upmem-workloads/Microbenchmarks/AI/[ai_output.xlsx]ai_output (4)'!$J$155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9-FF8B-5F4C-8BBF-ED4DE736661E}"/>
                </c:ext>
              </c:extLst>
            </c:dLbl>
            <c:dLbl>
              <c:idx val="154"/>
              <c:tx>
                <c:strRef>
                  <c:f>'/Users/el1goluj/Documents/ZURICH/PROJECTS/UPMEM/upmem-workloads/Microbenchmarks/AI/[ai_output.xlsx]ai_output (4)'!$J$156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{D9B15F49-31CC-4AE0-9A90-3C0C31375EC1}</c15:txfldGUID>
                      <c15:f>'/Users/el1goluj/Documents/ZURICH/PROJECTS/UPMEM/upmem-workloads/Microbenchmarks/AI/[ai_output.xlsx]ai_output (4)'!$J$156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A-FF8B-5F4C-8BBF-ED4DE736661E}"/>
                </c:ext>
              </c:extLst>
            </c:dLbl>
            <c:dLbl>
              <c:idx val="155"/>
              <c:tx>
                <c:strRef>
                  <c:f>'/Users/el1goluj/Documents/ZURICH/PROJECTS/UPMEM/upmem-workloads/Microbenchmarks/AI/[ai_output.xlsx]ai_output (4)'!$J$157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{D56702F0-6B3D-4BE5-8E40-4F80ABE5204A}</c15:txfldGUID>
                      <c15:f>'/Users/el1goluj/Documents/ZURICH/PROJECTS/UPMEM/upmem-workloads/Microbenchmarks/AI/[ai_output.xlsx]ai_output (4)'!$J$157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B-FF8B-5F4C-8BBF-ED4DE736661E}"/>
                </c:ext>
              </c:extLst>
            </c:dLbl>
            <c:dLbl>
              <c:idx val="156"/>
              <c:tx>
                <c:strRef>
                  <c:f>'/Users/el1goluj/Documents/ZURICH/PROJECTS/UPMEM/upmem-workloads/Microbenchmarks/AI/[ai_output.xlsx]ai_output (4)'!$J$158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{35B46B68-C7A0-4FB1-904C-C57B65FE6E67}</c15:txfldGUID>
                      <c15:f>'/Users/el1goluj/Documents/ZURICH/PROJECTS/UPMEM/upmem-workloads/Microbenchmarks/AI/[ai_output.xlsx]ai_output (4)'!$J$158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C-FF8B-5F4C-8BBF-ED4DE736661E}"/>
                </c:ext>
              </c:extLst>
            </c:dLbl>
            <c:dLbl>
              <c:idx val="157"/>
              <c:tx>
                <c:strRef>
                  <c:f>'/Users/el1goluj/Documents/ZURICH/PROJECTS/UPMEM/upmem-workloads/Microbenchmarks/AI/[ai_output.xlsx]ai_output (4)'!$J$159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{D211478F-5F9A-49A2-B929-CE1D06788189}</c15:txfldGUID>
                      <c15:f>'/Users/el1goluj/Documents/ZURICH/PROJECTS/UPMEM/upmem-workloads/Microbenchmarks/AI/[ai_output.xlsx]ai_output (4)'!$J$159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D-FF8B-5F4C-8BBF-ED4DE736661E}"/>
                </c:ext>
              </c:extLst>
            </c:dLbl>
            <c:dLbl>
              <c:idx val="158"/>
              <c:tx>
                <c:strRef>
                  <c:f>'/Users/el1goluj/Documents/ZURICH/PROJECTS/UPMEM/upmem-workloads/Microbenchmarks/AI/[ai_output.xlsx]ai_output (4)'!$J$160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{FB83077F-7FC8-4E80-9880-A10CF5DBC36A}</c15:txfldGUID>
                      <c15:f>'/Users/el1goluj/Documents/ZURICH/PROJECTS/UPMEM/upmem-workloads/Microbenchmarks/AI/[ai_output.xlsx]ai_output (4)'!$J$160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E-FF8B-5F4C-8BBF-ED4DE736661E}"/>
                </c:ext>
              </c:extLst>
            </c:dLbl>
            <c:dLbl>
              <c:idx val="159"/>
              <c:tx>
                <c:strRef>
                  <c:f>'/Users/el1goluj/Documents/ZURICH/PROJECTS/UPMEM/upmem-workloads/Microbenchmarks/AI/[ai_output.xlsx]ai_output (4)'!$J$161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{0BC7FCF9-2833-4AB2-AD87-175415C85C42}</c15:txfldGUID>
                      <c15:f>'/Users/el1goluj/Documents/ZURICH/PROJECTS/UPMEM/upmem-workloads/Microbenchmarks/AI/[ai_output.xlsx]ai_output (4)'!$J$161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9F-FF8B-5F4C-8BBF-ED4DE736661E}"/>
                </c:ext>
              </c:extLst>
            </c:dLbl>
            <c:dLbl>
              <c:idx val="160"/>
              <c:tx>
                <c:strRef>
                  <c:f>'/Users/el1goluj/Documents/ZURICH/PROJECTS/UPMEM/upmem-workloads/Microbenchmarks/AI/[ai_output.xlsx]ai_output (4)'!$J$162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{41520DBD-6975-4FC3-AC80-4A1A8FE1C92D}</c15:txfldGUID>
                      <c15:f>'/Users/el1goluj/Documents/ZURICH/PROJECTS/UPMEM/upmem-workloads/Microbenchmarks/AI/[ai_output.xlsx]ai_output (4)'!$J$162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0-FF8B-5F4C-8BBF-ED4DE736661E}"/>
                </c:ext>
              </c:extLst>
            </c:dLbl>
            <c:dLbl>
              <c:idx val="161"/>
              <c:tx>
                <c:strRef>
                  <c:f>'/Users/el1goluj/Documents/ZURICH/PROJECTS/UPMEM/upmem-workloads/Microbenchmarks/AI/[ai_output.xlsx]ai_output (4)'!$J$163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{F0E2D897-2844-46A2-898A-E8D42D55D15E}</c15:txfldGUID>
                      <c15:f>'/Users/el1goluj/Documents/ZURICH/PROJECTS/UPMEM/upmem-workloads/Microbenchmarks/AI/[ai_output.xlsx]ai_output (4)'!$J$163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1-FF8B-5F4C-8BBF-ED4DE736661E}"/>
                </c:ext>
              </c:extLst>
            </c:dLbl>
            <c:dLbl>
              <c:idx val="162"/>
              <c:tx>
                <c:strRef>
                  <c:f>'/Users/el1goluj/Documents/ZURICH/PROJECTS/UPMEM/upmem-workloads/Microbenchmarks/AI/[ai_output.xlsx]ai_output (4)'!$J$164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{8C8EF464-B803-4833-8956-22F28B9AEFF1}</c15:txfldGUID>
                      <c15:f>'/Users/el1goluj/Documents/ZURICH/PROJECTS/UPMEM/upmem-workloads/Microbenchmarks/AI/[ai_output.xlsx]ai_output (4)'!$J$164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2-FF8B-5F4C-8BBF-ED4DE736661E}"/>
                </c:ext>
              </c:extLst>
            </c:dLbl>
            <c:dLbl>
              <c:idx val="163"/>
              <c:tx>
                <c:strRef>
                  <c:f>'/Users/el1goluj/Documents/ZURICH/PROJECTS/UPMEM/upmem-workloads/Microbenchmarks/AI/[ai_output.xlsx]ai_output (4)'!$J$165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{EC8CC076-D6FD-4338-8BF0-0759EFF25A84}</c15:txfldGUID>
                      <c15:f>'/Users/el1goluj/Documents/ZURICH/PROJECTS/UPMEM/upmem-workloads/Microbenchmarks/AI/[ai_output.xlsx]ai_output (4)'!$J$165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3-FF8B-5F4C-8BBF-ED4DE736661E}"/>
                </c:ext>
              </c:extLst>
            </c:dLbl>
            <c:dLbl>
              <c:idx val="164"/>
              <c:tx>
                <c:strRef>
                  <c:f>'/Users/el1goluj/Documents/ZURICH/PROJECTS/UPMEM/upmem-workloads/Microbenchmarks/AI/[ai_output.xlsx]ai_output (4)'!$J$166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{A7FF64F9-B4B9-487D-8FF2-FB2D3C161100}</c15:txfldGUID>
                      <c15:f>'/Users/el1goluj/Documents/ZURICH/PROJECTS/UPMEM/upmem-workloads/Microbenchmarks/AI/[ai_output.xlsx]ai_output (4)'!$J$166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4-FF8B-5F4C-8BBF-ED4DE736661E}"/>
                </c:ext>
              </c:extLst>
            </c:dLbl>
            <c:dLbl>
              <c:idx val="165"/>
              <c:tx>
                <c:strRef>
                  <c:f>'/Users/el1goluj/Documents/ZURICH/PROJECTS/UPMEM/upmem-workloads/Microbenchmarks/AI/[ai_output.xlsx]ai_output (4)'!$J$167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{55C92D97-C64B-45A5-A803-2178596742DF}</c15:txfldGUID>
                      <c15:f>'/Users/el1goluj/Documents/ZURICH/PROJECTS/UPMEM/upmem-workloads/Microbenchmarks/AI/[ai_output.xlsx]ai_output (4)'!$J$167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5-FF8B-5F4C-8BBF-ED4DE736661E}"/>
                </c:ext>
              </c:extLst>
            </c:dLbl>
            <c:dLbl>
              <c:idx val="166"/>
              <c:tx>
                <c:strRef>
                  <c:f>'/Users/el1goluj/Documents/ZURICH/PROJECTS/UPMEM/upmem-workloads/Microbenchmarks/AI/[ai_output.xlsx]ai_output (4)'!$J$168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{9F4A6CCC-EC7F-4A4E-8BED-8B32110B27FF}</c15:txfldGUID>
                      <c15:f>'/Users/el1goluj/Documents/ZURICH/PROJECTS/UPMEM/upmem-workloads/Microbenchmarks/AI/[ai_output.xlsx]ai_output (4)'!$J$168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6-FF8B-5F4C-8BBF-ED4DE736661E}"/>
                </c:ext>
              </c:extLst>
            </c:dLbl>
            <c:dLbl>
              <c:idx val="167"/>
              <c:tx>
                <c:strRef>
                  <c:f>'/Users/el1goluj/Documents/ZURICH/PROJECTS/UPMEM/upmem-workloads/Microbenchmarks/AI/[ai_output.xlsx]ai_output (4)'!$J$169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{2A139452-0FFE-4589-B1BD-91DAAEEF275B}</c15:txfldGUID>
                      <c15:f>'/Users/el1goluj/Documents/ZURICH/PROJECTS/UPMEM/upmem-workloads/Microbenchmarks/AI/[ai_output.xlsx]ai_output (4)'!$J$169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7-FF8B-5F4C-8BBF-ED4DE736661E}"/>
                </c:ext>
              </c:extLst>
            </c:dLbl>
            <c:dLbl>
              <c:idx val="168"/>
              <c:tx>
                <c:strRef>
                  <c:f>'/Users/el1goluj/Documents/ZURICH/PROJECTS/UPMEM/upmem-workloads/Microbenchmarks/AI/[ai_output.xlsx]ai_output (4)'!$J$170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{A61BB4E9-CCE2-46BE-979C-F0CAE91FD01C}</c15:txfldGUID>
                      <c15:f>'/Users/el1goluj/Documents/ZURICH/PROJECTS/UPMEM/upmem-workloads/Microbenchmarks/AI/[ai_output.xlsx]ai_output (4)'!$J$170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8-FF8B-5F4C-8BBF-ED4DE736661E}"/>
                </c:ext>
              </c:extLst>
            </c:dLbl>
            <c:dLbl>
              <c:idx val="169"/>
              <c:tx>
                <c:strRef>
                  <c:f>'/Users/el1goluj/Documents/ZURICH/PROJECTS/UPMEM/upmem-workloads/Microbenchmarks/AI/[ai_output.xlsx]ai_output (4)'!$J$171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{6BF6BDD6-F29F-4B15-80CD-E5DF31367541}</c15:txfldGUID>
                      <c15:f>'/Users/el1goluj/Documents/ZURICH/PROJECTS/UPMEM/upmem-workloads/Microbenchmarks/AI/[ai_output.xlsx]ai_output (4)'!$J$171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9-FF8B-5F4C-8BBF-ED4DE736661E}"/>
                </c:ext>
              </c:extLst>
            </c:dLbl>
            <c:dLbl>
              <c:idx val="170"/>
              <c:tx>
                <c:strRef>
                  <c:f>'/Users/el1goluj/Documents/ZURICH/PROJECTS/UPMEM/upmem-workloads/Microbenchmarks/AI/[ai_output.xlsx]ai_output (4)'!$J$172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{6C2E4AD3-7692-4D55-98A5-45803E5E7B14}</c15:txfldGUID>
                      <c15:f>'/Users/el1goluj/Documents/ZURICH/PROJECTS/UPMEM/upmem-workloads/Microbenchmarks/AI/[ai_output.xlsx]ai_output (4)'!$J$172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A-FF8B-5F4C-8BBF-ED4DE736661E}"/>
                </c:ext>
              </c:extLst>
            </c:dLbl>
            <c:dLbl>
              <c:idx val="171"/>
              <c:tx>
                <c:strRef>
                  <c:f>'/Users/el1goluj/Documents/ZURICH/PROJECTS/UPMEM/upmem-workloads/Microbenchmarks/AI/[ai_output.xlsx]ai_output (4)'!$J$173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{928FFDF4-5D80-4815-AB1E-305F5909C2B7}</c15:txfldGUID>
                      <c15:f>'/Users/el1goluj/Documents/ZURICH/PROJECTS/UPMEM/upmem-workloads/Microbenchmarks/AI/[ai_output.xlsx]ai_output (4)'!$J$173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B-FF8B-5F4C-8BBF-ED4DE736661E}"/>
                </c:ext>
              </c:extLst>
            </c:dLbl>
            <c:dLbl>
              <c:idx val="172"/>
              <c:tx>
                <c:strRef>
                  <c:f>'/Users/el1goluj/Documents/ZURICH/PROJECTS/UPMEM/upmem-workloads/Microbenchmarks/AI/[ai_output.xlsx]ai_output (4)'!$J$174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{C1E0B093-0495-4A4D-A7C8-09393E763066}</c15:txfldGUID>
                      <c15:f>'/Users/el1goluj/Documents/ZURICH/PROJECTS/UPMEM/upmem-workloads/Microbenchmarks/AI/[ai_output.xlsx]ai_output (4)'!$J$174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C-FF8B-5F4C-8BBF-ED4DE736661E}"/>
                </c:ext>
              </c:extLst>
            </c:dLbl>
            <c:dLbl>
              <c:idx val="173"/>
              <c:tx>
                <c:strRef>
                  <c:f>'/Users/el1goluj/Documents/ZURICH/PROJECTS/UPMEM/upmem-workloads/Microbenchmarks/AI/[ai_output.xlsx]ai_output (4)'!$J$175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{8CB8D25B-511C-4F70-AD3A-18585F63836F}</c15:txfldGUID>
                      <c15:f>'/Users/el1goluj/Documents/ZURICH/PROJECTS/UPMEM/upmem-workloads/Microbenchmarks/AI/[ai_output.xlsx]ai_output (4)'!$J$175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D-FF8B-5F4C-8BBF-ED4DE736661E}"/>
                </c:ext>
              </c:extLst>
            </c:dLbl>
            <c:dLbl>
              <c:idx val="174"/>
              <c:tx>
                <c:strRef>
                  <c:f>'/Users/el1goluj/Documents/ZURICH/PROJECTS/UPMEM/upmem-workloads/Microbenchmarks/AI/[ai_output.xlsx]ai_output (4)'!$J$176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{BBD0C704-4508-4B70-B4DE-3B362D08F23B}</c15:txfldGUID>
                      <c15:f>'/Users/el1goluj/Documents/ZURICH/PROJECTS/UPMEM/upmem-workloads/Microbenchmarks/AI/[ai_output.xlsx]ai_output (4)'!$J$176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E-FF8B-5F4C-8BBF-ED4DE736661E}"/>
                </c:ext>
              </c:extLst>
            </c:dLbl>
            <c:dLbl>
              <c:idx val="175"/>
              <c:tx>
                <c:strRef>
                  <c:f>'/Users/el1goluj/Documents/ZURICH/PROJECTS/UPMEM/upmem-workloads/Microbenchmarks/AI/[ai_output.xlsx]ai_output (4)'!$J$177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{07110508-217C-4C5C-BA52-01D3C6DF944B}</c15:txfldGUID>
                      <c15:f>'/Users/el1goluj/Documents/ZURICH/PROJECTS/UPMEM/upmem-workloads/Microbenchmarks/AI/[ai_output.xlsx]ai_output (4)'!$J$177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AF-FF8B-5F4C-8BBF-ED4DE736661E}"/>
                </c:ext>
              </c:extLst>
            </c:dLbl>
            <c:dLbl>
              <c:idx val="176"/>
              <c:tx>
                <c:strRef>
                  <c:f>'/Users/el1goluj/Documents/ZURICH/PROJECTS/UPMEM/upmem-workloads/Microbenchmarks/AI/[ai_output.xlsx]ai_output (4)'!$J$178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{E15AB25D-88EE-42E4-AAC6-CD912DA27FA8}</c15:txfldGUID>
                      <c15:f>'/Users/el1goluj/Documents/ZURICH/PROJECTS/UPMEM/upmem-workloads/Microbenchmarks/AI/[ai_output.xlsx]ai_output (4)'!$J$178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0-FF8B-5F4C-8BBF-ED4DE736661E}"/>
                </c:ext>
              </c:extLst>
            </c:dLbl>
            <c:dLbl>
              <c:idx val="177"/>
              <c:tx>
                <c:strRef>
                  <c:f>'/Users/el1goluj/Documents/ZURICH/PROJECTS/UPMEM/upmem-workloads/Microbenchmarks/AI/[ai_output.xlsx]ai_output (4)'!$J$179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{1C757641-4408-4BAD-B43D-EF78AA46F99F}</c15:txfldGUID>
                      <c15:f>'/Users/el1goluj/Documents/ZURICH/PROJECTS/UPMEM/upmem-workloads/Microbenchmarks/AI/[ai_output.xlsx]ai_output (4)'!$J$179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1-FF8B-5F4C-8BBF-ED4DE736661E}"/>
                </c:ext>
              </c:extLst>
            </c:dLbl>
            <c:dLbl>
              <c:idx val="178"/>
              <c:tx>
                <c:strRef>
                  <c:f>'/Users/el1goluj/Documents/ZURICH/PROJECTS/UPMEM/upmem-workloads/Microbenchmarks/AI/[ai_output.xlsx]ai_output (4)'!$J$180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{525AE35B-E564-4CD2-B9D8-CB538BB64C4E}</c15:txfldGUID>
                      <c15:f>'/Users/el1goluj/Documents/ZURICH/PROJECTS/UPMEM/upmem-workloads/Microbenchmarks/AI/[ai_output.xlsx]ai_output (4)'!$J$180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2-FF8B-5F4C-8BBF-ED4DE736661E}"/>
                </c:ext>
              </c:extLst>
            </c:dLbl>
            <c:dLbl>
              <c:idx val="179"/>
              <c:tx>
                <c:strRef>
                  <c:f>'/Users/el1goluj/Documents/ZURICH/PROJECTS/UPMEM/upmem-workloads/Microbenchmarks/AI/[ai_output.xlsx]ai_output (4)'!$J$181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{DE4956B7-44DF-4E8A-9D8F-3F6FFF76E509}</c15:txfldGUID>
                      <c15:f>'/Users/el1goluj/Documents/ZURICH/PROJECTS/UPMEM/upmem-workloads/Microbenchmarks/AI/[ai_output.xlsx]ai_output (4)'!$J$181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3-FF8B-5F4C-8BBF-ED4DE736661E}"/>
                </c:ext>
              </c:extLst>
            </c:dLbl>
            <c:dLbl>
              <c:idx val="180"/>
              <c:tx>
                <c:strRef>
                  <c:f>'/Users/el1goluj/Documents/ZURICH/PROJECTS/UPMEM/upmem-workloads/Microbenchmarks/AI/[ai_output.xlsx]ai_output (4)'!$J$182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{6EECA6A4-9160-4715-A888-6CEE121884D9}</c15:txfldGUID>
                      <c15:f>'/Users/el1goluj/Documents/ZURICH/PROJECTS/UPMEM/upmem-workloads/Microbenchmarks/AI/[ai_output.xlsx]ai_output (4)'!$J$182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4-FF8B-5F4C-8BBF-ED4DE736661E}"/>
                </c:ext>
              </c:extLst>
            </c:dLbl>
            <c:dLbl>
              <c:idx val="181"/>
              <c:tx>
                <c:strRef>
                  <c:f>'/Users/el1goluj/Documents/ZURICH/PROJECTS/UPMEM/upmem-workloads/Microbenchmarks/AI/[ai_output.xlsx]ai_output (4)'!$J$183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{57F8D318-13BC-47F9-B70A-779007C45A6E}</c15:txfldGUID>
                      <c15:f>'/Users/el1goluj/Documents/ZURICH/PROJECTS/UPMEM/upmem-workloads/Microbenchmarks/AI/[ai_output.xlsx]ai_output (4)'!$J$183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5-FF8B-5F4C-8BBF-ED4DE736661E}"/>
                </c:ext>
              </c:extLst>
            </c:dLbl>
            <c:dLbl>
              <c:idx val="182"/>
              <c:tx>
                <c:strRef>
                  <c:f>'/Users/el1goluj/Documents/ZURICH/PROJECTS/UPMEM/upmem-workloads/Microbenchmarks/AI/[ai_output.xlsx]ai_output (4)'!$J$184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{DE5CEDE4-2784-4CFD-B551-0ADFC3B7DF97}</c15:txfldGUID>
                      <c15:f>'/Users/el1goluj/Documents/ZURICH/PROJECTS/UPMEM/upmem-workloads/Microbenchmarks/AI/[ai_output.xlsx]ai_output (4)'!$J$184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6-FF8B-5F4C-8BBF-ED4DE736661E}"/>
                </c:ext>
              </c:extLst>
            </c:dLbl>
            <c:dLbl>
              <c:idx val="183"/>
              <c:tx>
                <c:strRef>
                  <c:f>'/Users/el1goluj/Documents/ZURICH/PROJECTS/UPMEM/upmem-workloads/Microbenchmarks/AI/[ai_output.xlsx]ai_output (4)'!$J$185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{F0B95B29-905E-466C-9B17-0F84EF0891F9}</c15:txfldGUID>
                      <c15:f>'/Users/el1goluj/Documents/ZURICH/PROJECTS/UPMEM/upmem-workloads/Microbenchmarks/AI/[ai_output.xlsx]ai_output (4)'!$J$185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7-FF8B-5F4C-8BBF-ED4DE736661E}"/>
                </c:ext>
              </c:extLst>
            </c:dLbl>
            <c:dLbl>
              <c:idx val="184"/>
              <c:tx>
                <c:strRef>
                  <c:f>'/Users/el1goluj/Documents/ZURICH/PROJECTS/UPMEM/upmem-workloads/Microbenchmarks/AI/[ai_output.xlsx]ai_output (4)'!$J$186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{6F948C2A-852E-4EC7-9EBA-B3EC0322E563}</c15:txfldGUID>
                      <c15:f>'/Users/el1goluj/Documents/ZURICH/PROJECTS/UPMEM/upmem-workloads/Microbenchmarks/AI/[ai_output.xlsx]ai_output (4)'!$J$186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8-FF8B-5F4C-8BBF-ED4DE736661E}"/>
                </c:ext>
              </c:extLst>
            </c:dLbl>
            <c:dLbl>
              <c:idx val="185"/>
              <c:tx>
                <c:strRef>
                  <c:f>'/Users/el1goluj/Documents/ZURICH/PROJECTS/UPMEM/upmem-workloads/Microbenchmarks/AI/[ai_output.xlsx]ai_output (4)'!$J$187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{EBFFE871-2143-4FF8-B1A3-1F8F0C371BBE}</c15:txfldGUID>
                      <c15:f>'/Users/el1goluj/Documents/ZURICH/PROJECTS/UPMEM/upmem-workloads/Microbenchmarks/AI/[ai_output.xlsx]ai_output (4)'!$J$187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9-FF8B-5F4C-8BBF-ED4DE736661E}"/>
                </c:ext>
              </c:extLst>
            </c:dLbl>
            <c:dLbl>
              <c:idx val="186"/>
              <c:tx>
                <c:strRef>
                  <c:f>'/Users/el1goluj/Documents/ZURICH/PROJECTS/UPMEM/upmem-workloads/Microbenchmarks/AI/[ai_output.xlsx]ai_output (4)'!$J$188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{A685142F-3295-4F1A-89CC-EC1735EB9AC2}</c15:txfldGUID>
                      <c15:f>'/Users/el1goluj/Documents/ZURICH/PROJECTS/UPMEM/upmem-workloads/Microbenchmarks/AI/[ai_output.xlsx]ai_output (4)'!$J$188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A-FF8B-5F4C-8BBF-ED4DE736661E}"/>
                </c:ext>
              </c:extLst>
            </c:dLbl>
            <c:dLbl>
              <c:idx val="187"/>
              <c:tx>
                <c:strRef>
                  <c:f>'/Users/el1goluj/Documents/ZURICH/PROJECTS/UPMEM/upmem-workloads/Microbenchmarks/AI/[ai_output.xlsx]ai_output (4)'!$J$189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{45A2C55A-8DBD-4737-B192-471DAE00B2EB}</c15:txfldGUID>
                      <c15:f>'/Users/el1goluj/Documents/ZURICH/PROJECTS/UPMEM/upmem-workloads/Microbenchmarks/AI/[ai_output.xlsx]ai_output (4)'!$J$189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B-FF8B-5F4C-8BBF-ED4DE736661E}"/>
                </c:ext>
              </c:extLst>
            </c:dLbl>
            <c:dLbl>
              <c:idx val="188"/>
              <c:tx>
                <c:strRef>
                  <c:f>'/Users/el1goluj/Documents/ZURICH/PROJECTS/UPMEM/upmem-workloads/Microbenchmarks/AI/[ai_output.xlsx]ai_output (4)'!$J$190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{4716EE9A-CB59-4F06-9B8F-DF9C6E63C73E}</c15:txfldGUID>
                      <c15:f>'/Users/el1goluj/Documents/ZURICH/PROJECTS/UPMEM/upmem-workloads/Microbenchmarks/AI/[ai_output.xlsx]ai_output (4)'!$J$190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C-FF8B-5F4C-8BBF-ED4DE736661E}"/>
                </c:ext>
              </c:extLst>
            </c:dLbl>
            <c:dLbl>
              <c:idx val="189"/>
              <c:tx>
                <c:strRef>
                  <c:f>'/Users/el1goluj/Documents/ZURICH/PROJECTS/UPMEM/upmem-workloads/Microbenchmarks/AI/[ai_output.xlsx]ai_output (4)'!$J$191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{27723E62-99FF-4E3B-8CC7-9AB137BA9814}</c15:txfldGUID>
                      <c15:f>'/Users/el1goluj/Documents/ZURICH/PROJECTS/UPMEM/upmem-workloads/Microbenchmarks/AI/[ai_output.xlsx]ai_output (4)'!$J$191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D-FF8B-5F4C-8BBF-ED4DE736661E}"/>
                </c:ext>
              </c:extLst>
            </c:dLbl>
            <c:dLbl>
              <c:idx val="190"/>
              <c:tx>
                <c:strRef>
                  <c:f>'/Users/el1goluj/Documents/ZURICH/PROJECTS/UPMEM/upmem-workloads/Microbenchmarks/AI/[ai_output.xlsx]ai_output (4)'!$J$192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{BAF2DFB6-66CB-46EA-BB05-0D08761434B2}</c15:txfldGUID>
                      <c15:f>'/Users/el1goluj/Documents/ZURICH/PROJECTS/UPMEM/upmem-workloads/Microbenchmarks/AI/[ai_output.xlsx]ai_output (4)'!$J$192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E-FF8B-5F4C-8BBF-ED4DE736661E}"/>
                </c:ext>
              </c:extLst>
            </c:dLbl>
            <c:dLbl>
              <c:idx val="191"/>
              <c:tx>
                <c:strRef>
                  <c:f>'/Users/el1goluj/Documents/ZURICH/PROJECTS/UPMEM/upmem-workloads/Microbenchmarks/AI/[ai_output.xlsx]ai_output (4)'!$J$193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{543C0018-0C20-4985-A277-2C5D857C5CC9}</c15:txfldGUID>
                      <c15:f>'/Users/el1goluj/Documents/ZURICH/PROJECTS/UPMEM/upmem-workloads/Microbenchmarks/AI/[ai_output.xlsx]ai_output (4)'!$J$193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BF-FF8B-5F4C-8BBF-ED4DE736661E}"/>
                </c:ext>
              </c:extLst>
            </c:dLbl>
            <c:dLbl>
              <c:idx val="192"/>
              <c:tx>
                <c:strRef>
                  <c:f>'/Users/el1goluj/Documents/ZURICH/PROJECTS/UPMEM/upmem-workloads/Microbenchmarks/AI/[ai_output.xlsx]ai_output (4)'!$J$194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{523C6CEB-1679-4741-84D6-0ECDA5D29CB1}</c15:txfldGUID>
                      <c15:f>'/Users/el1goluj/Documents/ZURICH/PROJECTS/UPMEM/upmem-workloads/Microbenchmarks/AI/[ai_output.xlsx]ai_output (4)'!$J$194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0-FF8B-5F4C-8BBF-ED4DE736661E}"/>
                </c:ext>
              </c:extLst>
            </c:dLbl>
            <c:dLbl>
              <c:idx val="193"/>
              <c:tx>
                <c:strRef>
                  <c:f>'/Users/el1goluj/Documents/ZURICH/PROJECTS/UPMEM/upmem-workloads/Microbenchmarks/AI/[ai_output.xlsx]ai_output (4)'!$J$195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{C370E8F7-BB7C-4010-8EEF-F88991C225DD}</c15:txfldGUID>
                      <c15:f>'/Users/el1goluj/Documents/ZURICH/PROJECTS/UPMEM/upmem-workloads/Microbenchmarks/AI/[ai_output.xlsx]ai_output (4)'!$J$195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1-FF8B-5F4C-8BBF-ED4DE736661E}"/>
                </c:ext>
              </c:extLst>
            </c:dLbl>
            <c:dLbl>
              <c:idx val="194"/>
              <c:tx>
                <c:strRef>
                  <c:f>'/Users/el1goluj/Documents/ZURICH/PROJECTS/UPMEM/upmem-workloads/Microbenchmarks/AI/[ai_output.xlsx]ai_output (4)'!$J$196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{0F6ABA93-9F35-430D-B92E-770939981FB6}</c15:txfldGUID>
                      <c15:f>'/Users/el1goluj/Documents/ZURICH/PROJECTS/UPMEM/upmem-workloads/Microbenchmarks/AI/[ai_output.xlsx]ai_output (4)'!$J$196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2-FF8B-5F4C-8BBF-ED4DE736661E}"/>
                </c:ext>
              </c:extLst>
            </c:dLbl>
            <c:dLbl>
              <c:idx val="195"/>
              <c:tx>
                <c:strRef>
                  <c:f>'/Users/el1goluj/Documents/ZURICH/PROJECTS/UPMEM/upmem-workloads/Microbenchmarks/AI/[ai_output.xlsx]ai_output (4)'!$J$197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{4BFEA7A3-081F-4C70-A222-5FAAF3A34D38}</c15:txfldGUID>
                      <c15:f>'/Users/el1goluj/Documents/ZURICH/PROJECTS/UPMEM/upmem-workloads/Microbenchmarks/AI/[ai_output.xlsx]ai_output (4)'!$J$197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3-FF8B-5F4C-8BBF-ED4DE736661E}"/>
                </c:ext>
              </c:extLst>
            </c:dLbl>
            <c:dLbl>
              <c:idx val="196"/>
              <c:tx>
                <c:strRef>
                  <c:f>'/Users/el1goluj/Documents/ZURICH/PROJECTS/UPMEM/upmem-workloads/Microbenchmarks/AI/[ai_output.xlsx]ai_output (4)'!$J$198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{377AE124-61E2-480E-A36F-167F9D9179C9}</c15:txfldGUID>
                      <c15:f>'/Users/el1goluj/Documents/ZURICH/PROJECTS/UPMEM/upmem-workloads/Microbenchmarks/AI/[ai_output.xlsx]ai_output (4)'!$J$198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4-FF8B-5F4C-8BBF-ED4DE736661E}"/>
                </c:ext>
              </c:extLst>
            </c:dLbl>
            <c:dLbl>
              <c:idx val="197"/>
              <c:tx>
                <c:strRef>
                  <c:f>'/Users/el1goluj/Documents/ZURICH/PROJECTS/UPMEM/upmem-workloads/Microbenchmarks/AI/[ai_output.xlsx]ai_output (4)'!$J$199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{6F23AB5B-07FA-4874-874C-F81EB2A05957}</c15:txfldGUID>
                      <c15:f>'/Users/el1goluj/Documents/ZURICH/PROJECTS/UPMEM/upmem-workloads/Microbenchmarks/AI/[ai_output.xlsx]ai_output (4)'!$J$199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5-FF8B-5F4C-8BBF-ED4DE736661E}"/>
                </c:ext>
              </c:extLst>
            </c:dLbl>
            <c:dLbl>
              <c:idx val="198"/>
              <c:tx>
                <c:strRef>
                  <c:f>'/Users/el1goluj/Documents/ZURICH/PROJECTS/UPMEM/upmem-workloads/Microbenchmarks/AI/[ai_output.xlsx]ai_output (4)'!$J$200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{7F176416-9630-4E72-A7ED-EF69352DC0E4}</c15:txfldGUID>
                      <c15:f>'/Users/el1goluj/Documents/ZURICH/PROJECTS/UPMEM/upmem-workloads/Microbenchmarks/AI/[ai_output.xlsx]ai_output (4)'!$J$200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6-FF8B-5F4C-8BBF-ED4DE736661E}"/>
                </c:ext>
              </c:extLst>
            </c:dLbl>
            <c:dLbl>
              <c:idx val="199"/>
              <c:tx>
                <c:strRef>
                  <c:f>'/Users/el1goluj/Documents/ZURICH/PROJECTS/UPMEM/upmem-workloads/Microbenchmarks/AI/[ai_output.xlsx]ai_output (4)'!$J$201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{15BFB154-3946-4E79-B218-D4DF3FFECFBD}</c15:txfldGUID>
                      <c15:f>'/Users/el1goluj/Documents/ZURICH/PROJECTS/UPMEM/upmem-workloads/Microbenchmarks/AI/[ai_output.xlsx]ai_output (4)'!$J$201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7-FF8B-5F4C-8BBF-ED4DE736661E}"/>
                </c:ext>
              </c:extLst>
            </c:dLbl>
            <c:dLbl>
              <c:idx val="200"/>
              <c:tx>
                <c:strRef>
                  <c:f>'/Users/el1goluj/Documents/ZURICH/PROJECTS/UPMEM/upmem-workloads/Microbenchmarks/AI/[ai_output.xlsx]ai_output (4)'!$J$202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{84DA1D29-E81A-458E-90F7-57CA60795CB4}</c15:txfldGUID>
                      <c15:f>'/Users/el1goluj/Documents/ZURICH/PROJECTS/UPMEM/upmem-workloads/Microbenchmarks/AI/[ai_output.xlsx]ai_output (4)'!$J$202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8-FF8B-5F4C-8BBF-ED4DE736661E}"/>
                </c:ext>
              </c:extLst>
            </c:dLbl>
            <c:dLbl>
              <c:idx val="201"/>
              <c:tx>
                <c:strRef>
                  <c:f>'/Users/el1goluj/Documents/ZURICH/PROJECTS/UPMEM/upmem-workloads/Microbenchmarks/AI/[ai_output.xlsx]ai_output (4)'!$J$203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{FD418BA9-C4EC-4244-A881-2EE035FD3E46}</c15:txfldGUID>
                      <c15:f>'/Users/el1goluj/Documents/ZURICH/PROJECTS/UPMEM/upmem-workloads/Microbenchmarks/AI/[ai_output.xlsx]ai_output (4)'!$J$203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9-FF8B-5F4C-8BBF-ED4DE736661E}"/>
                </c:ext>
              </c:extLst>
            </c:dLbl>
            <c:dLbl>
              <c:idx val="202"/>
              <c:tx>
                <c:strRef>
                  <c:f>'/Users/el1goluj/Documents/ZURICH/PROJECTS/UPMEM/upmem-workloads/Microbenchmarks/AI/[ai_output.xlsx]ai_output (4)'!$J$204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{1816BBF5-1C11-4B48-A20C-14F2BE2600FD}</c15:txfldGUID>
                      <c15:f>'/Users/el1goluj/Documents/ZURICH/PROJECTS/UPMEM/upmem-workloads/Microbenchmarks/AI/[ai_output.xlsx]ai_output (4)'!$J$204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A-FF8B-5F4C-8BBF-ED4DE736661E}"/>
                </c:ext>
              </c:extLst>
            </c:dLbl>
            <c:dLbl>
              <c:idx val="203"/>
              <c:tx>
                <c:strRef>
                  <c:f>'/Users/el1goluj/Documents/ZURICH/PROJECTS/UPMEM/upmem-workloads/Microbenchmarks/AI/[ai_output.xlsx]ai_output (4)'!$J$205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{B28878B7-6C78-4F98-8A77-83B01EF1F4C8}</c15:txfldGUID>
                      <c15:f>'/Users/el1goluj/Documents/ZURICH/PROJECTS/UPMEM/upmem-workloads/Microbenchmarks/AI/[ai_output.xlsx]ai_output (4)'!$J$205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B-FF8B-5F4C-8BBF-ED4DE736661E}"/>
                </c:ext>
              </c:extLst>
            </c:dLbl>
            <c:dLbl>
              <c:idx val="204"/>
              <c:tx>
                <c:strRef>
                  <c:f>'/Users/el1goluj/Documents/ZURICH/PROJECTS/UPMEM/upmem-workloads/Microbenchmarks/AI/[ai_output.xlsx]ai_output (4)'!$J$206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{2B87CFEE-8A6E-4441-AABB-7845F3BE7A72}</c15:txfldGUID>
                      <c15:f>'/Users/el1goluj/Documents/ZURICH/PROJECTS/UPMEM/upmem-workloads/Microbenchmarks/AI/[ai_output.xlsx]ai_output (4)'!$J$206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C-FF8B-5F4C-8BBF-ED4DE736661E}"/>
                </c:ext>
              </c:extLst>
            </c:dLbl>
            <c:dLbl>
              <c:idx val="205"/>
              <c:tx>
                <c:strRef>
                  <c:f>'/Users/el1goluj/Documents/ZURICH/PROJECTS/UPMEM/upmem-workloads/Microbenchmarks/AI/[ai_output.xlsx]ai_output (4)'!$J$207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{129B2706-276D-4C9D-83CB-9D4AFC49B3E5}</c15:txfldGUID>
                      <c15:f>'/Users/el1goluj/Documents/ZURICH/PROJECTS/UPMEM/upmem-workloads/Microbenchmarks/AI/[ai_output.xlsx]ai_output (4)'!$J$207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D-FF8B-5F4C-8BBF-ED4DE736661E}"/>
                </c:ext>
              </c:extLst>
            </c:dLbl>
            <c:dLbl>
              <c:idx val="206"/>
              <c:tx>
                <c:strRef>
                  <c:f>'/Users/el1goluj/Documents/ZURICH/PROJECTS/UPMEM/upmem-workloads/Microbenchmarks/AI/[ai_output.xlsx]ai_output (4)'!$J$208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{43D9CE41-A643-4971-8D45-FF928A30B3E7}</c15:txfldGUID>
                      <c15:f>'/Users/el1goluj/Documents/ZURICH/PROJECTS/UPMEM/upmem-workloads/Microbenchmarks/AI/[ai_output.xlsx]ai_output (4)'!$J$208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E-FF8B-5F4C-8BBF-ED4DE736661E}"/>
                </c:ext>
              </c:extLst>
            </c:dLbl>
            <c:dLbl>
              <c:idx val="207"/>
              <c:tx>
                <c:strRef>
                  <c:f>'/Users/el1goluj/Documents/ZURICH/PROJECTS/UPMEM/upmem-workloads/Microbenchmarks/AI/[ai_output.xlsx]ai_output (4)'!$J$209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{82B7FAB4-1F83-433E-8CE7-00F5B864655E}</c15:txfldGUID>
                      <c15:f>'/Users/el1goluj/Documents/ZURICH/PROJECTS/UPMEM/upmem-workloads/Microbenchmarks/AI/[ai_output.xlsx]ai_output (4)'!$J$209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CF-FF8B-5F4C-8BBF-ED4DE736661E}"/>
                </c:ext>
              </c:extLst>
            </c:dLbl>
            <c:dLbl>
              <c:idx val="208"/>
              <c:tx>
                <c:strRef>
                  <c:f>'/Users/el1goluj/Documents/ZURICH/PROJECTS/UPMEM/upmem-workloads/Microbenchmarks/AI/[ai_output.xlsx]ai_output (4)'!$J$210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{A763A1C2-AAF3-4B75-9712-EAC0254DE5C0}</c15:txfldGUID>
                      <c15:f>'/Users/el1goluj/Documents/ZURICH/PROJECTS/UPMEM/upmem-workloads/Microbenchmarks/AI/[ai_output.xlsx]ai_output (4)'!$J$210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0-FF8B-5F4C-8BBF-ED4DE736661E}"/>
                </c:ext>
              </c:extLst>
            </c:dLbl>
            <c:dLbl>
              <c:idx val="209"/>
              <c:tx>
                <c:strRef>
                  <c:f>'/Users/el1goluj/Documents/ZURICH/PROJECTS/UPMEM/upmem-workloads/Microbenchmarks/AI/[ai_output.xlsx]ai_output (4)'!$J$211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{02BB2881-B2D9-4C3B-A39A-6598A58AA71C}</c15:txfldGUID>
                      <c15:f>'/Users/el1goluj/Documents/ZURICH/PROJECTS/UPMEM/upmem-workloads/Microbenchmarks/AI/[ai_output.xlsx]ai_output (4)'!$J$211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1-FF8B-5F4C-8BBF-ED4DE736661E}"/>
                </c:ext>
              </c:extLst>
            </c:dLbl>
            <c:dLbl>
              <c:idx val="210"/>
              <c:tx>
                <c:strRef>
                  <c:f>'/Users/el1goluj/Documents/ZURICH/PROJECTS/UPMEM/upmem-workloads/Microbenchmarks/AI/[ai_output.xlsx]ai_output (4)'!$J$212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{B3FA3C7C-5A73-4B54-BB71-EF82951F8EB6}</c15:txfldGUID>
                      <c15:f>'/Users/el1goluj/Documents/ZURICH/PROJECTS/UPMEM/upmem-workloads/Microbenchmarks/AI/[ai_output.xlsx]ai_output (4)'!$J$212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2-FF8B-5F4C-8BBF-ED4DE736661E}"/>
                </c:ext>
              </c:extLst>
            </c:dLbl>
            <c:dLbl>
              <c:idx val="211"/>
              <c:tx>
                <c:strRef>
                  <c:f>'/Users/el1goluj/Documents/ZURICH/PROJECTS/UPMEM/upmem-workloads/Microbenchmarks/AI/[ai_output.xlsx]ai_output (4)'!$J$213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{99659F29-835B-47A4-926F-6DE4F42B8E8C}</c15:txfldGUID>
                      <c15:f>'/Users/el1goluj/Documents/ZURICH/PROJECTS/UPMEM/upmem-workloads/Microbenchmarks/AI/[ai_output.xlsx]ai_output (4)'!$J$213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3-FF8B-5F4C-8BBF-ED4DE736661E}"/>
                </c:ext>
              </c:extLst>
            </c:dLbl>
            <c:dLbl>
              <c:idx val="212"/>
              <c:tx>
                <c:strRef>
                  <c:f>'/Users/el1goluj/Documents/ZURICH/PROJECTS/UPMEM/upmem-workloads/Microbenchmarks/AI/[ai_output.xlsx]ai_output (4)'!$J$214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{1C7F4870-D1F9-447D-859B-C2F8E700D7CE}</c15:txfldGUID>
                      <c15:f>'/Users/el1goluj/Documents/ZURICH/PROJECTS/UPMEM/upmem-workloads/Microbenchmarks/AI/[ai_output.xlsx]ai_output (4)'!$J$214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4-FF8B-5F4C-8BBF-ED4DE736661E}"/>
                </c:ext>
              </c:extLst>
            </c:dLbl>
            <c:dLbl>
              <c:idx val="213"/>
              <c:tx>
                <c:strRef>
                  <c:f>'/Users/el1goluj/Documents/ZURICH/PROJECTS/UPMEM/upmem-workloads/Microbenchmarks/AI/[ai_output.xlsx]ai_output (4)'!$J$215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{078ECDE5-F1D2-45D0-83C2-08532CE3B077}</c15:txfldGUID>
                      <c15:f>'/Users/el1goluj/Documents/ZURICH/PROJECTS/UPMEM/upmem-workloads/Microbenchmarks/AI/[ai_output.xlsx]ai_output (4)'!$J$215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5-FF8B-5F4C-8BBF-ED4DE736661E}"/>
                </c:ext>
              </c:extLst>
            </c:dLbl>
            <c:dLbl>
              <c:idx val="214"/>
              <c:tx>
                <c:strRef>
                  <c:f>'/Users/el1goluj/Documents/ZURICH/PROJECTS/UPMEM/upmem-workloads/Microbenchmarks/AI/[ai_output.xlsx]ai_output (4)'!$J$216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{7FB93CDD-F4E5-4F33-A3D8-44AB601676EE}</c15:txfldGUID>
                      <c15:f>'/Users/el1goluj/Documents/ZURICH/PROJECTS/UPMEM/upmem-workloads/Microbenchmarks/AI/[ai_output.xlsx]ai_output (4)'!$J$216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6-FF8B-5F4C-8BBF-ED4DE736661E}"/>
                </c:ext>
              </c:extLst>
            </c:dLbl>
            <c:dLbl>
              <c:idx val="215"/>
              <c:tx>
                <c:strRef>
                  <c:f>'/Users/el1goluj/Documents/ZURICH/PROJECTS/UPMEM/upmem-workloads/Microbenchmarks/AI/[ai_output.xlsx]ai_output (4)'!$J$217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{42282F2C-5024-46C7-8A63-AA7B4D7B0BFF}</c15:txfldGUID>
                      <c15:f>'/Users/el1goluj/Documents/ZURICH/PROJECTS/UPMEM/upmem-workloads/Microbenchmarks/AI/[ai_output.xlsx]ai_output (4)'!$J$217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7-FF8B-5F4C-8BBF-ED4DE736661E}"/>
                </c:ext>
              </c:extLst>
            </c:dLbl>
            <c:dLbl>
              <c:idx val="216"/>
              <c:tx>
                <c:strRef>
                  <c:f>'/Users/el1goluj/Documents/ZURICH/PROJECTS/UPMEM/upmem-workloads/Microbenchmarks/AI/[ai_output.xlsx]ai_output (4)'!$J$218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{4AFEFFFC-83AF-49B6-BD66-BA0C2E251E62}</c15:txfldGUID>
                      <c15:f>'/Users/el1goluj/Documents/ZURICH/PROJECTS/UPMEM/upmem-workloads/Microbenchmarks/AI/[ai_output.xlsx]ai_output (4)'!$J$218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8-FF8B-5F4C-8BBF-ED4DE736661E}"/>
                </c:ext>
              </c:extLst>
            </c:dLbl>
            <c:dLbl>
              <c:idx val="217"/>
              <c:tx>
                <c:strRef>
                  <c:f>'/Users/el1goluj/Documents/ZURICH/PROJECTS/UPMEM/upmem-workloads/Microbenchmarks/AI/[ai_output.xlsx]ai_output (4)'!$J$219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{ED842409-8D9F-474B-842E-E9F8D3EDDFD3}</c15:txfldGUID>
                      <c15:f>'/Users/el1goluj/Documents/ZURICH/PROJECTS/UPMEM/upmem-workloads/Microbenchmarks/AI/[ai_output.xlsx]ai_output (4)'!$J$219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9-FF8B-5F4C-8BBF-ED4DE736661E}"/>
                </c:ext>
              </c:extLst>
            </c:dLbl>
            <c:dLbl>
              <c:idx val="218"/>
              <c:tx>
                <c:strRef>
                  <c:f>'/Users/el1goluj/Documents/ZURICH/PROJECTS/UPMEM/upmem-workloads/Microbenchmarks/AI/[ai_output.xlsx]ai_output (4)'!$J$220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{D90C82B2-1DC5-4B27-90DE-C1A0FF7D97C5}</c15:txfldGUID>
                      <c15:f>'/Users/el1goluj/Documents/ZURICH/PROJECTS/UPMEM/upmem-workloads/Microbenchmarks/AI/[ai_output.xlsx]ai_output (4)'!$J$220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A-FF8B-5F4C-8BBF-ED4DE736661E}"/>
                </c:ext>
              </c:extLst>
            </c:dLbl>
            <c:dLbl>
              <c:idx val="219"/>
              <c:tx>
                <c:strRef>
                  <c:f>'/Users/el1goluj/Documents/ZURICH/PROJECTS/UPMEM/upmem-workloads/Microbenchmarks/AI/[ai_output.xlsx]ai_output (4)'!$J$221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{17BC6C08-4449-4E78-8A11-CFB6C3ABBA6A}</c15:txfldGUID>
                      <c15:f>'/Users/el1goluj/Documents/ZURICH/PROJECTS/UPMEM/upmem-workloads/Microbenchmarks/AI/[ai_output.xlsx]ai_output (4)'!$J$221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B-FF8B-5F4C-8BBF-ED4DE736661E}"/>
                </c:ext>
              </c:extLst>
            </c:dLbl>
            <c:dLbl>
              <c:idx val="220"/>
              <c:tx>
                <c:strRef>
                  <c:f>'/Users/el1goluj/Documents/ZURICH/PROJECTS/UPMEM/upmem-workloads/Microbenchmarks/AI/[ai_output.xlsx]ai_output (4)'!$J$222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{8700C7FE-EF03-4F2A-B0E9-FCFF90119B5C}</c15:txfldGUID>
                      <c15:f>'/Users/el1goluj/Documents/ZURICH/PROJECTS/UPMEM/upmem-workloads/Microbenchmarks/AI/[ai_output.xlsx]ai_output (4)'!$J$222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C-FF8B-5F4C-8BBF-ED4DE736661E}"/>
                </c:ext>
              </c:extLst>
            </c:dLbl>
            <c:dLbl>
              <c:idx val="221"/>
              <c:tx>
                <c:strRef>
                  <c:f>'/Users/el1goluj/Documents/ZURICH/PROJECTS/UPMEM/upmem-workloads/Microbenchmarks/AI/[ai_output.xlsx]ai_output (4)'!$J$223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{E57FC5FA-80E9-4A45-9D11-BFE612D4A2F2}</c15:txfldGUID>
                      <c15:f>'/Users/el1goluj/Documents/ZURICH/PROJECTS/UPMEM/upmem-workloads/Microbenchmarks/AI/[ai_output.xlsx]ai_output (4)'!$J$223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D-FF8B-5F4C-8BBF-ED4DE736661E}"/>
                </c:ext>
              </c:extLst>
            </c:dLbl>
            <c:dLbl>
              <c:idx val="222"/>
              <c:tx>
                <c:strRef>
                  <c:f>'/Users/el1goluj/Documents/ZURICH/PROJECTS/UPMEM/upmem-workloads/Microbenchmarks/AI/[ai_output.xlsx]ai_output (4)'!$J$224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{CD959C30-379B-4D3C-AED9-79F287F7A743}</c15:txfldGUID>
                      <c15:f>'/Users/el1goluj/Documents/ZURICH/PROJECTS/UPMEM/upmem-workloads/Microbenchmarks/AI/[ai_output.xlsx]ai_output (4)'!$J$224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E-FF8B-5F4C-8BBF-ED4DE736661E}"/>
                </c:ext>
              </c:extLst>
            </c:dLbl>
            <c:dLbl>
              <c:idx val="223"/>
              <c:tx>
                <c:strRef>
                  <c:f>'/Users/el1goluj/Documents/ZURICH/PROJECTS/UPMEM/upmem-workloads/Microbenchmarks/AI/[ai_output.xlsx]ai_output (4)'!$J$225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{A6E3464F-FC4D-40BF-8F04-01380954DD47}</c15:txfldGUID>
                      <c15:f>'/Users/el1goluj/Documents/ZURICH/PROJECTS/UPMEM/upmem-workloads/Microbenchmarks/AI/[ai_output.xlsx]ai_output (4)'!$J$225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DF-FF8B-5F4C-8BBF-ED4DE736661E}"/>
                </c:ext>
              </c:extLst>
            </c:dLbl>
            <c:dLbl>
              <c:idx val="224"/>
              <c:tx>
                <c:strRef>
                  <c:f>'/Users/el1goluj/Documents/ZURICH/PROJECTS/UPMEM/upmem-workloads/Microbenchmarks/AI/[ai_output.xlsx]ai_output (4)'!$J$226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{2E41D9C5-DCE9-4930-97B7-6450724237FF}</c15:txfldGUID>
                      <c15:f>'/Users/el1goluj/Documents/ZURICH/PROJECTS/UPMEM/upmem-workloads/Microbenchmarks/AI/[ai_output.xlsx]ai_output (4)'!$J$226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0-FF8B-5F4C-8BBF-ED4DE736661E}"/>
                </c:ext>
              </c:extLst>
            </c:dLbl>
            <c:dLbl>
              <c:idx val="225"/>
              <c:tx>
                <c:strRef>
                  <c:f>'/Users/el1goluj/Documents/ZURICH/PROJECTS/UPMEM/upmem-workloads/Microbenchmarks/AI/[ai_output.xlsx]ai_output (4)'!$J$227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{C31A4CA7-FF08-4195-8022-33E0EF50A645}</c15:txfldGUID>
                      <c15:f>'/Users/el1goluj/Documents/ZURICH/PROJECTS/UPMEM/upmem-workloads/Microbenchmarks/AI/[ai_output.xlsx]ai_output (4)'!$J$227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1-FF8B-5F4C-8BBF-ED4DE736661E}"/>
                </c:ext>
              </c:extLst>
            </c:dLbl>
            <c:dLbl>
              <c:idx val="226"/>
              <c:tx>
                <c:strRef>
                  <c:f>'/Users/el1goluj/Documents/ZURICH/PROJECTS/UPMEM/upmem-workloads/Microbenchmarks/AI/[ai_output.xlsx]ai_output (4)'!$J$228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{C0C4C71F-F7B7-4F3C-AFAC-55668FF5D467}</c15:txfldGUID>
                      <c15:f>'/Users/el1goluj/Documents/ZURICH/PROJECTS/UPMEM/upmem-workloads/Microbenchmarks/AI/[ai_output.xlsx]ai_output (4)'!$J$228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2-FF8B-5F4C-8BBF-ED4DE736661E}"/>
                </c:ext>
              </c:extLst>
            </c:dLbl>
            <c:dLbl>
              <c:idx val="227"/>
              <c:tx>
                <c:strRef>
                  <c:f>'/Users/el1goluj/Documents/ZURICH/PROJECTS/UPMEM/upmem-workloads/Microbenchmarks/AI/[ai_output.xlsx]ai_output (4)'!$J$229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{03049BC2-3FF6-4E4D-A51D-347A1A72890D}</c15:txfldGUID>
                      <c15:f>'/Users/el1goluj/Documents/ZURICH/PROJECTS/UPMEM/upmem-workloads/Microbenchmarks/AI/[ai_output.xlsx]ai_output (4)'!$J$229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3-FF8B-5F4C-8BBF-ED4DE736661E}"/>
                </c:ext>
              </c:extLst>
            </c:dLbl>
            <c:dLbl>
              <c:idx val="228"/>
              <c:tx>
                <c:strRef>
                  <c:f>'/Users/el1goluj/Documents/ZURICH/PROJECTS/UPMEM/upmem-workloads/Microbenchmarks/AI/[ai_output.xlsx]ai_output (4)'!$J$230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{C000AB79-31A6-4BC4-85F3-A81392FCB434}</c15:txfldGUID>
                      <c15:f>'/Users/el1goluj/Documents/ZURICH/PROJECTS/UPMEM/upmem-workloads/Microbenchmarks/AI/[ai_output.xlsx]ai_output (4)'!$J$230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4-FF8B-5F4C-8BBF-ED4DE736661E}"/>
                </c:ext>
              </c:extLst>
            </c:dLbl>
            <c:dLbl>
              <c:idx val="229"/>
              <c:tx>
                <c:strRef>
                  <c:f>'/Users/el1goluj/Documents/ZURICH/PROJECTS/UPMEM/upmem-workloads/Microbenchmarks/AI/[ai_output.xlsx]ai_output (4)'!$J$231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{4070CBE8-5386-446A-A95C-ECF4FB917D01}</c15:txfldGUID>
                      <c15:f>'/Users/el1goluj/Documents/ZURICH/PROJECTS/UPMEM/upmem-workloads/Microbenchmarks/AI/[ai_output.xlsx]ai_output (4)'!$J$231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5-FF8B-5F4C-8BBF-ED4DE736661E}"/>
                </c:ext>
              </c:extLst>
            </c:dLbl>
            <c:dLbl>
              <c:idx val="230"/>
              <c:tx>
                <c:strRef>
                  <c:f>'/Users/el1goluj/Documents/ZURICH/PROJECTS/UPMEM/upmem-workloads/Microbenchmarks/AI/[ai_output.xlsx]ai_output (4)'!$J$232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{F712F66B-6D8B-42A6-89BD-0E5A53467917}</c15:txfldGUID>
                      <c15:f>'/Users/el1goluj/Documents/ZURICH/PROJECTS/UPMEM/upmem-workloads/Microbenchmarks/AI/[ai_output.xlsx]ai_output (4)'!$J$232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6-FF8B-5F4C-8BBF-ED4DE736661E}"/>
                </c:ext>
              </c:extLst>
            </c:dLbl>
            <c:dLbl>
              <c:idx val="231"/>
              <c:tx>
                <c:strRef>
                  <c:f>'/Users/el1goluj/Documents/ZURICH/PROJECTS/UPMEM/upmem-workloads/Microbenchmarks/AI/[ai_output.xlsx]ai_output (4)'!$J$233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{024E061E-7168-4175-AB78-141A960438CC}</c15:txfldGUID>
                      <c15:f>'/Users/el1goluj/Documents/ZURICH/PROJECTS/UPMEM/upmem-workloads/Microbenchmarks/AI/[ai_output.xlsx]ai_output (4)'!$J$233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7-FF8B-5F4C-8BBF-ED4DE736661E}"/>
                </c:ext>
              </c:extLst>
            </c:dLbl>
            <c:dLbl>
              <c:idx val="232"/>
              <c:tx>
                <c:strRef>
                  <c:f>'/Users/el1goluj/Documents/ZURICH/PROJECTS/UPMEM/upmem-workloads/Microbenchmarks/AI/[ai_output.xlsx]ai_output (4)'!$J$234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{41B6C70C-6889-42A9-8506-43D53CC0C195}</c15:txfldGUID>
                      <c15:f>'/Users/el1goluj/Documents/ZURICH/PROJECTS/UPMEM/upmem-workloads/Microbenchmarks/AI/[ai_output.xlsx]ai_output (4)'!$J$234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8-FF8B-5F4C-8BBF-ED4DE736661E}"/>
                </c:ext>
              </c:extLst>
            </c:dLbl>
            <c:dLbl>
              <c:idx val="233"/>
              <c:tx>
                <c:strRef>
                  <c:f>'/Users/el1goluj/Documents/ZURICH/PROJECTS/UPMEM/upmem-workloads/Microbenchmarks/AI/[ai_output.xlsx]ai_output (4)'!$J$235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{925575CD-1000-4089-9945-7CAF8A828ED3}</c15:txfldGUID>
                      <c15:f>'/Users/el1goluj/Documents/ZURICH/PROJECTS/UPMEM/upmem-workloads/Microbenchmarks/AI/[ai_output.xlsx]ai_output (4)'!$J$235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9-FF8B-5F4C-8BBF-ED4DE736661E}"/>
                </c:ext>
              </c:extLst>
            </c:dLbl>
            <c:dLbl>
              <c:idx val="234"/>
              <c:tx>
                <c:strRef>
                  <c:f>'/Users/el1goluj/Documents/ZURICH/PROJECTS/UPMEM/upmem-workloads/Microbenchmarks/AI/[ai_output.xlsx]ai_output (4)'!$J$236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{DA4957D2-2BCC-4507-9D3E-F02423EF6A41}</c15:txfldGUID>
                      <c15:f>'/Users/el1goluj/Documents/ZURICH/PROJECTS/UPMEM/upmem-workloads/Microbenchmarks/AI/[ai_output.xlsx]ai_output (4)'!$J$236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A-FF8B-5F4C-8BBF-ED4DE736661E}"/>
                </c:ext>
              </c:extLst>
            </c:dLbl>
            <c:dLbl>
              <c:idx val="235"/>
              <c:tx>
                <c:strRef>
                  <c:f>'/Users/el1goluj/Documents/ZURICH/PROJECTS/UPMEM/upmem-workloads/Microbenchmarks/AI/[ai_output.xlsx]ai_output (4)'!$J$237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{7A37AB9C-A641-4CFB-99D0-6DE5F3F677B2}</c15:txfldGUID>
                      <c15:f>'/Users/el1goluj/Documents/ZURICH/PROJECTS/UPMEM/upmem-workloads/Microbenchmarks/AI/[ai_output.xlsx]ai_output (4)'!$J$237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B-FF8B-5F4C-8BBF-ED4DE736661E}"/>
                </c:ext>
              </c:extLst>
            </c:dLbl>
            <c:dLbl>
              <c:idx val="236"/>
              <c:tx>
                <c:strRef>
                  <c:f>'/Users/el1goluj/Documents/ZURICH/PROJECTS/UPMEM/upmem-workloads/Microbenchmarks/AI/[ai_output.xlsx]ai_output (4)'!$J$238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{CEC2159C-2BA9-4DE5-9192-93ACE4866F03}</c15:txfldGUID>
                      <c15:f>'/Users/el1goluj/Documents/ZURICH/PROJECTS/UPMEM/upmem-workloads/Microbenchmarks/AI/[ai_output.xlsx]ai_output (4)'!$J$238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C-FF8B-5F4C-8BBF-ED4DE736661E}"/>
                </c:ext>
              </c:extLst>
            </c:dLbl>
            <c:dLbl>
              <c:idx val="237"/>
              <c:tx>
                <c:strRef>
                  <c:f>'/Users/el1goluj/Documents/ZURICH/PROJECTS/UPMEM/upmem-workloads/Microbenchmarks/AI/[ai_output.xlsx]ai_output (4)'!$J$239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{94C27045-B521-4E16-80D3-EA887AD1B1DF}</c15:txfldGUID>
                      <c15:f>'/Users/el1goluj/Documents/ZURICH/PROJECTS/UPMEM/upmem-workloads/Microbenchmarks/AI/[ai_output.xlsx]ai_output (4)'!$J$239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D-FF8B-5F4C-8BBF-ED4DE736661E}"/>
                </c:ext>
              </c:extLst>
            </c:dLbl>
            <c:dLbl>
              <c:idx val="238"/>
              <c:tx>
                <c:strRef>
                  <c:f>'/Users/el1goluj/Documents/ZURICH/PROJECTS/UPMEM/upmem-workloads/Microbenchmarks/AI/[ai_output.xlsx]ai_output (4)'!$J$240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{ECB91887-F66D-47F0-ABF1-6677E1AD1AC0}</c15:txfldGUID>
                      <c15:f>'/Users/el1goluj/Documents/ZURICH/PROJECTS/UPMEM/upmem-workloads/Microbenchmarks/AI/[ai_output.xlsx]ai_output (4)'!$J$240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E-FF8B-5F4C-8BBF-ED4DE736661E}"/>
                </c:ext>
              </c:extLst>
            </c:dLbl>
            <c:dLbl>
              <c:idx val="239"/>
              <c:tx>
                <c:strRef>
                  <c:f>'/Users/el1goluj/Documents/ZURICH/PROJECTS/UPMEM/upmem-workloads/Microbenchmarks/AI/[ai_output.xlsx]ai_output (4)'!$J$241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{64B3092D-F384-42B8-8DA8-FAB35FFA6174}</c15:txfldGUID>
                      <c15:f>'/Users/el1goluj/Documents/ZURICH/PROJECTS/UPMEM/upmem-workloads/Microbenchmarks/AI/[ai_output.xlsx]ai_output (4)'!$J$241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EF-FF8B-5F4C-8BBF-ED4DE736661E}"/>
                </c:ext>
              </c:extLst>
            </c:dLbl>
            <c:dLbl>
              <c:idx val="240"/>
              <c:tx>
                <c:strRef>
                  <c:f>'/Users/el1goluj/Documents/ZURICH/PROJECTS/UPMEM/upmem-workloads/Microbenchmarks/AI/[ai_output.xlsx]ai_output (4)'!$J$242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{24A0A0B7-9265-41CB-B390-BCA87ED72C3C}</c15:txfldGUID>
                      <c15:f>'/Users/el1goluj/Documents/ZURICH/PROJECTS/UPMEM/upmem-workloads/Microbenchmarks/AI/[ai_output.xlsx]ai_output (4)'!$J$242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0-FF8B-5F4C-8BBF-ED4DE736661E}"/>
                </c:ext>
              </c:extLst>
            </c:dLbl>
            <c:dLbl>
              <c:idx val="241"/>
              <c:tx>
                <c:strRef>
                  <c:f>'/Users/el1goluj/Documents/ZURICH/PROJECTS/UPMEM/upmem-workloads/Microbenchmarks/AI/[ai_output.xlsx]ai_output (4)'!$J$243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{15F79012-BFE2-44AB-A765-3A8BF6F9EF59}</c15:txfldGUID>
                      <c15:f>'/Users/el1goluj/Documents/ZURICH/PROJECTS/UPMEM/upmem-workloads/Microbenchmarks/AI/[ai_output.xlsx]ai_output (4)'!$J$243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1-FF8B-5F4C-8BBF-ED4DE736661E}"/>
                </c:ext>
              </c:extLst>
            </c:dLbl>
            <c:dLbl>
              <c:idx val="242"/>
              <c:tx>
                <c:strRef>
                  <c:f>'/Users/el1goluj/Documents/ZURICH/PROJECTS/UPMEM/upmem-workloads/Microbenchmarks/AI/[ai_output.xlsx]ai_output (4)'!$J$244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{2F8B2435-9E01-4A2E-A477-6329F6C6FAB4}</c15:txfldGUID>
                      <c15:f>'/Users/el1goluj/Documents/ZURICH/PROJECTS/UPMEM/upmem-workloads/Microbenchmarks/AI/[ai_output.xlsx]ai_output (4)'!$J$244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2-FF8B-5F4C-8BBF-ED4DE736661E}"/>
                </c:ext>
              </c:extLst>
            </c:dLbl>
            <c:dLbl>
              <c:idx val="243"/>
              <c:tx>
                <c:strRef>
                  <c:f>'/Users/el1goluj/Documents/ZURICH/PROJECTS/UPMEM/upmem-workloads/Microbenchmarks/AI/[ai_output.xlsx]ai_output (4)'!$J$245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{E9D3D07F-8A4D-44C5-A751-F62BBEF903C9}</c15:txfldGUID>
                      <c15:f>'/Users/el1goluj/Documents/ZURICH/PROJECTS/UPMEM/upmem-workloads/Microbenchmarks/AI/[ai_output.xlsx]ai_output (4)'!$J$245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3-FF8B-5F4C-8BBF-ED4DE736661E}"/>
                </c:ext>
              </c:extLst>
            </c:dLbl>
            <c:dLbl>
              <c:idx val="244"/>
              <c:tx>
                <c:strRef>
                  <c:f>'/Users/el1goluj/Documents/ZURICH/PROJECTS/UPMEM/upmem-workloads/Microbenchmarks/AI/[ai_output.xlsx]ai_output (4)'!$J$246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{4DB3F96A-F462-4356-8977-E7230D2ABD1E}</c15:txfldGUID>
                      <c15:f>'/Users/el1goluj/Documents/ZURICH/PROJECTS/UPMEM/upmem-workloads/Microbenchmarks/AI/[ai_output.xlsx]ai_output (4)'!$J$246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4-FF8B-5F4C-8BBF-ED4DE736661E}"/>
                </c:ext>
              </c:extLst>
            </c:dLbl>
            <c:dLbl>
              <c:idx val="245"/>
              <c:tx>
                <c:strRef>
                  <c:f>'/Users/el1goluj/Documents/ZURICH/PROJECTS/UPMEM/upmem-workloads/Microbenchmarks/AI/[ai_output.xlsx]ai_output (4)'!$J$247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{BFA7E112-F414-4883-8EC8-E38A0419B5EE}</c15:txfldGUID>
                      <c15:f>'/Users/el1goluj/Documents/ZURICH/PROJECTS/UPMEM/upmem-workloads/Microbenchmarks/AI/[ai_output.xlsx]ai_output (4)'!$J$247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5-FF8B-5F4C-8BBF-ED4DE736661E}"/>
                </c:ext>
              </c:extLst>
            </c:dLbl>
            <c:dLbl>
              <c:idx val="246"/>
              <c:tx>
                <c:strRef>
                  <c:f>'/Users/el1goluj/Documents/ZURICH/PROJECTS/UPMEM/upmem-workloads/Microbenchmarks/AI/[ai_output.xlsx]ai_output (4)'!$J$248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{3CA37B4D-1E7B-41A3-A52A-51CFEE501A1E}</c15:txfldGUID>
                      <c15:f>'/Users/el1goluj/Documents/ZURICH/PROJECTS/UPMEM/upmem-workloads/Microbenchmarks/AI/[ai_output.xlsx]ai_output (4)'!$J$248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6-FF8B-5F4C-8BBF-ED4DE736661E}"/>
                </c:ext>
              </c:extLst>
            </c:dLbl>
            <c:dLbl>
              <c:idx val="247"/>
              <c:tx>
                <c:strRef>
                  <c:f>'/Users/el1goluj/Documents/ZURICH/PROJECTS/UPMEM/upmem-workloads/Microbenchmarks/AI/[ai_output.xlsx]ai_output (4)'!$J$249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{15BA72B0-ED96-4BCF-B888-4243889A1FD4}</c15:txfldGUID>
                      <c15:f>'/Users/el1goluj/Documents/ZURICH/PROJECTS/UPMEM/upmem-workloads/Microbenchmarks/AI/[ai_output.xlsx]ai_output (4)'!$J$249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7-FF8B-5F4C-8BBF-ED4DE736661E}"/>
                </c:ext>
              </c:extLst>
            </c:dLbl>
            <c:dLbl>
              <c:idx val="248"/>
              <c:tx>
                <c:strRef>
                  <c:f>'/Users/el1goluj/Documents/ZURICH/PROJECTS/UPMEM/upmem-workloads/Microbenchmarks/AI/[ai_output.xlsx]ai_output (4)'!$J$250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{FFE5819B-F41E-47A0-9860-4CD5B5C1C587}</c15:txfldGUID>
                      <c15:f>'/Users/el1goluj/Documents/ZURICH/PROJECTS/UPMEM/upmem-workloads/Microbenchmarks/AI/[ai_output.xlsx]ai_output (4)'!$J$250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8-FF8B-5F4C-8BBF-ED4DE736661E}"/>
                </c:ext>
              </c:extLst>
            </c:dLbl>
            <c:dLbl>
              <c:idx val="249"/>
              <c:tx>
                <c:strRef>
                  <c:f>'/Users/el1goluj/Documents/ZURICH/PROJECTS/UPMEM/upmem-workloads/Microbenchmarks/AI/[ai_output.xlsx]ai_output (4)'!$J$251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{E4D9AAAB-4DAD-46C6-979F-DAFE9519CF3A}</c15:txfldGUID>
                      <c15:f>'/Users/el1goluj/Documents/ZURICH/PROJECTS/UPMEM/upmem-workloads/Microbenchmarks/AI/[ai_output.xlsx]ai_output (4)'!$J$251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9-FF8B-5F4C-8BBF-ED4DE736661E}"/>
                </c:ext>
              </c:extLst>
            </c:dLbl>
            <c:dLbl>
              <c:idx val="250"/>
              <c:tx>
                <c:strRef>
                  <c:f>'/Users/el1goluj/Documents/ZURICH/PROJECTS/UPMEM/upmem-workloads/Microbenchmarks/AI/[ai_output.xlsx]ai_output (4)'!$J$252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{40B71451-2E27-410A-A7A6-0CEC03BD8A79}</c15:txfldGUID>
                      <c15:f>'/Users/el1goluj/Documents/ZURICH/PROJECTS/UPMEM/upmem-workloads/Microbenchmarks/AI/[ai_output.xlsx]ai_output (4)'!$J$252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A-FF8B-5F4C-8BBF-ED4DE736661E}"/>
                </c:ext>
              </c:extLst>
            </c:dLbl>
            <c:dLbl>
              <c:idx val="251"/>
              <c:tx>
                <c:strRef>
                  <c:f>'/Users/el1goluj/Documents/ZURICH/PROJECTS/UPMEM/upmem-workloads/Microbenchmarks/AI/[ai_output.xlsx]ai_output (4)'!$J$253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{375B6D12-F4A2-4DEC-85BE-77E3A98F2015}</c15:txfldGUID>
                      <c15:f>'/Users/el1goluj/Documents/ZURICH/PROJECTS/UPMEM/upmem-workloads/Microbenchmarks/AI/[ai_output.xlsx]ai_output (4)'!$J$253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B-FF8B-5F4C-8BBF-ED4DE736661E}"/>
                </c:ext>
              </c:extLst>
            </c:dLbl>
            <c:dLbl>
              <c:idx val="252"/>
              <c:tx>
                <c:strRef>
                  <c:f>'/Users/el1goluj/Documents/ZURICH/PROJECTS/UPMEM/upmem-workloads/Microbenchmarks/AI/[ai_output.xlsx]ai_output (4)'!$J$254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{1413D255-C915-4A77-BC75-D7D6D0A76973}</c15:txfldGUID>
                      <c15:f>'/Users/el1goluj/Documents/ZURICH/PROJECTS/UPMEM/upmem-workloads/Microbenchmarks/AI/[ai_output.xlsx]ai_output (4)'!$J$254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C-FF8B-5F4C-8BBF-ED4DE736661E}"/>
                </c:ext>
              </c:extLst>
            </c:dLbl>
            <c:dLbl>
              <c:idx val="253"/>
              <c:tx>
                <c:strRef>
                  <c:f>'/Users/el1goluj/Documents/ZURICH/PROJECTS/UPMEM/upmem-workloads/Microbenchmarks/AI/[ai_output.xlsx]ai_output (4)'!$J$255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{69AA640F-C7D9-4265-A936-183394E601F5}</c15:txfldGUID>
                      <c15:f>'/Users/el1goluj/Documents/ZURICH/PROJECTS/UPMEM/upmem-workloads/Microbenchmarks/AI/[ai_output.xlsx]ai_output (4)'!$J$255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D-FF8B-5F4C-8BBF-ED4DE736661E}"/>
                </c:ext>
              </c:extLst>
            </c:dLbl>
            <c:dLbl>
              <c:idx val="254"/>
              <c:tx>
                <c:strRef>
                  <c:f>'/Users/el1goluj/Documents/ZURICH/PROJECTS/UPMEM/upmem-workloads/Microbenchmarks/AI/[ai_output.xlsx]ai_output (4)'!$J$256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{55CFB5D1-155C-4EEA-B817-D5849FC80E4E}</c15:txfldGUID>
                      <c15:f>'/Users/el1goluj/Documents/ZURICH/PROJECTS/UPMEM/upmem-workloads/Microbenchmarks/AI/[ai_output.xlsx]ai_output (4)'!$J$256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E-FF8B-5F4C-8BBF-ED4DE736661E}"/>
                </c:ext>
              </c:extLst>
            </c:dLbl>
            <c:dLbl>
              <c:idx val="255"/>
              <c:tx>
                <c:strRef>
                  <c:f>'/Users/el1goluj/Documents/ZURICH/PROJECTS/UPMEM/upmem-workloads/Microbenchmarks/AI/[ai_output.xlsx]ai_output (4)'!$J$257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{BC74358C-B31F-4E16-9911-DB40536955E1}</c15:txfldGUID>
                      <c15:f>'/Users/el1goluj/Documents/ZURICH/PROJECTS/UPMEM/upmem-workloads/Microbenchmarks/AI/[ai_output.xlsx]ai_output (4)'!$J$257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FF-FF8B-5F4C-8BBF-ED4DE736661E}"/>
                </c:ext>
              </c:extLst>
            </c:dLbl>
            <c:dLbl>
              <c:idx val="256"/>
              <c:tx>
                <c:strRef>
                  <c:f>'/Users/el1goluj/Documents/ZURICH/PROJECTS/UPMEM/upmem-workloads/Microbenchmarks/AI/[ai_output.xlsx]ai_output (4)'!$J$258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{FDB0AFB2-F242-4BAD-9877-25CFD2909F5E}</c15:txfldGUID>
                      <c15:f>'/Users/el1goluj/Documents/ZURICH/PROJECTS/UPMEM/upmem-workloads/Microbenchmarks/AI/[ai_output.xlsx]ai_output (4)'!$J$258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0-FF8B-5F4C-8BBF-ED4DE736661E}"/>
                </c:ext>
              </c:extLst>
            </c:dLbl>
            <c:dLbl>
              <c:idx val="257"/>
              <c:tx>
                <c:strRef>
                  <c:f>'/Users/el1goluj/Documents/ZURICH/PROJECTS/UPMEM/upmem-workloads/Microbenchmarks/AI/[ai_output.xlsx]ai_output (4)'!$J$259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{2D1B88D2-FA71-4FFC-82CD-576E715EEF44}</c15:txfldGUID>
                      <c15:f>'/Users/el1goluj/Documents/ZURICH/PROJECTS/UPMEM/upmem-workloads/Microbenchmarks/AI/[ai_output.xlsx]ai_output (4)'!$J$259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1-FF8B-5F4C-8BBF-ED4DE736661E}"/>
                </c:ext>
              </c:extLst>
            </c:dLbl>
            <c:dLbl>
              <c:idx val="258"/>
              <c:tx>
                <c:strRef>
                  <c:f>'/Users/el1goluj/Documents/ZURICH/PROJECTS/UPMEM/upmem-workloads/Microbenchmarks/AI/[ai_output.xlsx]ai_output (4)'!$J$260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{BC4FD4C3-7AC8-42D8-9E70-786A4B1541E0}</c15:txfldGUID>
                      <c15:f>'/Users/el1goluj/Documents/ZURICH/PROJECTS/UPMEM/upmem-workloads/Microbenchmarks/AI/[ai_output.xlsx]ai_output (4)'!$J$260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2-FF8B-5F4C-8BBF-ED4DE736661E}"/>
                </c:ext>
              </c:extLst>
            </c:dLbl>
            <c:dLbl>
              <c:idx val="259"/>
              <c:tx>
                <c:strRef>
                  <c:f>'/Users/el1goluj/Documents/ZURICH/PROJECTS/UPMEM/upmem-workloads/Microbenchmarks/AI/[ai_output.xlsx]ai_output (4)'!$J$261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{FA430879-81DF-457E-A070-71348495179A}</c15:txfldGUID>
                      <c15:f>'/Users/el1goluj/Documents/ZURICH/PROJECTS/UPMEM/upmem-workloads/Microbenchmarks/AI/[ai_output.xlsx]ai_output (4)'!$J$261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3-FF8B-5F4C-8BBF-ED4DE736661E}"/>
                </c:ext>
              </c:extLst>
            </c:dLbl>
            <c:dLbl>
              <c:idx val="260"/>
              <c:tx>
                <c:strRef>
                  <c:f>'/Users/el1goluj/Documents/ZURICH/PROJECTS/UPMEM/upmem-workloads/Microbenchmarks/AI/[ai_output.xlsx]ai_output (4)'!$J$262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{78ECE2C4-2F43-4690-BA24-712AFB56C885}</c15:txfldGUID>
                      <c15:f>'/Users/el1goluj/Documents/ZURICH/PROJECTS/UPMEM/upmem-workloads/Microbenchmarks/AI/[ai_output.xlsx]ai_output (4)'!$J$262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4-FF8B-5F4C-8BBF-ED4DE736661E}"/>
                </c:ext>
              </c:extLst>
            </c:dLbl>
            <c:dLbl>
              <c:idx val="261"/>
              <c:tx>
                <c:strRef>
                  <c:f>'/Users/el1goluj/Documents/ZURICH/PROJECTS/UPMEM/upmem-workloads/Microbenchmarks/AI/[ai_output.xlsx]ai_output (4)'!$J$263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{E0AAFB2F-C340-4997-8C69-1A96820B0162}</c15:txfldGUID>
                      <c15:f>'/Users/el1goluj/Documents/ZURICH/PROJECTS/UPMEM/upmem-workloads/Microbenchmarks/AI/[ai_output.xlsx]ai_output (4)'!$J$263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5-FF8B-5F4C-8BBF-ED4DE736661E}"/>
                </c:ext>
              </c:extLst>
            </c:dLbl>
            <c:dLbl>
              <c:idx val="262"/>
              <c:tx>
                <c:strRef>
                  <c:f>'/Users/el1goluj/Documents/ZURICH/PROJECTS/UPMEM/upmem-workloads/Microbenchmarks/AI/[ai_output.xlsx]ai_output (4)'!$J$264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{65744C19-3A16-47DD-91BF-162C6D49F10C}</c15:txfldGUID>
                      <c15:f>'/Users/el1goluj/Documents/ZURICH/PROJECTS/UPMEM/upmem-workloads/Microbenchmarks/AI/[ai_output.xlsx]ai_output (4)'!$J$264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6-FF8B-5F4C-8BBF-ED4DE736661E}"/>
                </c:ext>
              </c:extLst>
            </c:dLbl>
            <c:dLbl>
              <c:idx val="263"/>
              <c:tx>
                <c:strRef>
                  <c:f>'/Users/el1goluj/Documents/ZURICH/PROJECTS/UPMEM/upmem-workloads/Microbenchmarks/AI/[ai_output.xlsx]ai_output (4)'!$J$265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{C6FEFB6C-0101-4E18-8F3F-4609A512ADB5}</c15:txfldGUID>
                      <c15:f>'/Users/el1goluj/Documents/ZURICH/PROJECTS/UPMEM/upmem-workloads/Microbenchmarks/AI/[ai_output.xlsx]ai_output (4)'!$J$265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7-FF8B-5F4C-8BBF-ED4DE736661E}"/>
                </c:ext>
              </c:extLst>
            </c:dLbl>
            <c:dLbl>
              <c:idx val="264"/>
              <c:tx>
                <c:strRef>
                  <c:f>'/Users/el1goluj/Documents/ZURICH/PROJECTS/UPMEM/upmem-workloads/Microbenchmarks/AI/[ai_output.xlsx]ai_output (4)'!$J$266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{F4C6209B-C416-48F0-9D6C-B679D3059AB1}</c15:txfldGUID>
                      <c15:f>'/Users/el1goluj/Documents/ZURICH/PROJECTS/UPMEM/upmem-workloads/Microbenchmarks/AI/[ai_output.xlsx]ai_output (4)'!$J$266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8-FF8B-5F4C-8BBF-ED4DE736661E}"/>
                </c:ext>
              </c:extLst>
            </c:dLbl>
            <c:dLbl>
              <c:idx val="265"/>
              <c:tx>
                <c:strRef>
                  <c:f>'/Users/el1goluj/Documents/ZURICH/PROJECTS/UPMEM/upmem-workloads/Microbenchmarks/AI/[ai_output.xlsx]ai_output (4)'!$J$267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{F029AA22-74FC-4A5D-AC29-E07AFC848A82}</c15:txfldGUID>
                      <c15:f>'/Users/el1goluj/Documents/ZURICH/PROJECTS/UPMEM/upmem-workloads/Microbenchmarks/AI/[ai_output.xlsx]ai_output (4)'!$J$267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9-FF8B-5F4C-8BBF-ED4DE736661E}"/>
                </c:ext>
              </c:extLst>
            </c:dLbl>
            <c:dLbl>
              <c:idx val="266"/>
              <c:tx>
                <c:strRef>
                  <c:f>'/Users/el1goluj/Documents/ZURICH/PROJECTS/UPMEM/upmem-workloads/Microbenchmarks/AI/[ai_output.xlsx]ai_output (4)'!$J$268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{4329C715-415B-4233-AAB9-FE491D490F55}</c15:txfldGUID>
                      <c15:f>'/Users/el1goluj/Documents/ZURICH/PROJECTS/UPMEM/upmem-workloads/Microbenchmarks/AI/[ai_output.xlsx]ai_output (4)'!$J$268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A-FF8B-5F4C-8BBF-ED4DE736661E}"/>
                </c:ext>
              </c:extLst>
            </c:dLbl>
            <c:dLbl>
              <c:idx val="267"/>
              <c:tx>
                <c:strRef>
                  <c:f>'/Users/el1goluj/Documents/ZURICH/PROJECTS/UPMEM/upmem-workloads/Microbenchmarks/AI/[ai_output.xlsx]ai_output (4)'!$J$269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{B547B2FF-2A29-46AF-8229-FC92ADDB2E0E}</c15:txfldGUID>
                      <c15:f>'/Users/el1goluj/Documents/ZURICH/PROJECTS/UPMEM/upmem-workloads/Microbenchmarks/AI/[ai_output.xlsx]ai_output (4)'!$J$269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B-FF8B-5F4C-8BBF-ED4DE736661E}"/>
                </c:ext>
              </c:extLst>
            </c:dLbl>
            <c:dLbl>
              <c:idx val="268"/>
              <c:tx>
                <c:strRef>
                  <c:f>'/Users/el1goluj/Documents/ZURICH/PROJECTS/UPMEM/upmem-workloads/Microbenchmarks/AI/[ai_output.xlsx]ai_output (4)'!$J$270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{5A732A66-0760-4F7F-9C4D-5E4465D250F5}</c15:txfldGUID>
                      <c15:f>'/Users/el1goluj/Documents/ZURICH/PROJECTS/UPMEM/upmem-workloads/Microbenchmarks/AI/[ai_output.xlsx]ai_output (4)'!$J$270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C-FF8B-5F4C-8BBF-ED4DE736661E}"/>
                </c:ext>
              </c:extLst>
            </c:dLbl>
            <c:dLbl>
              <c:idx val="269"/>
              <c:tx>
                <c:strRef>
                  <c:f>'/Users/el1goluj/Documents/ZURICH/PROJECTS/UPMEM/upmem-workloads/Microbenchmarks/AI/[ai_output.xlsx]ai_output (4)'!$J$271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{021A201F-F1D8-4623-BE9F-5C9CF0F1E8A2}</c15:txfldGUID>
                      <c15:f>'/Users/el1goluj/Documents/ZURICH/PROJECTS/UPMEM/upmem-workloads/Microbenchmarks/AI/[ai_output.xlsx]ai_output (4)'!$J$271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D-FF8B-5F4C-8BBF-ED4DE736661E}"/>
                </c:ext>
              </c:extLst>
            </c:dLbl>
            <c:dLbl>
              <c:idx val="270"/>
              <c:tx>
                <c:strRef>
                  <c:f>'/Users/el1goluj/Documents/ZURICH/PROJECTS/UPMEM/upmem-workloads/Microbenchmarks/AI/[ai_output.xlsx]ai_output (4)'!$J$272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{AFAA8DA6-4B70-453D-931C-D070A26E0DF6}</c15:txfldGUID>
                      <c15:f>'/Users/el1goluj/Documents/ZURICH/PROJECTS/UPMEM/upmem-workloads/Microbenchmarks/AI/[ai_output.xlsx]ai_output (4)'!$J$272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E-FF8B-5F4C-8BBF-ED4DE736661E}"/>
                </c:ext>
              </c:extLst>
            </c:dLbl>
            <c:dLbl>
              <c:idx val="271"/>
              <c:tx>
                <c:strRef>
                  <c:f>'/Users/el1goluj/Documents/ZURICH/PROJECTS/UPMEM/upmem-workloads/Microbenchmarks/AI/[ai_output.xlsx]ai_output (4)'!$J$273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{561E6084-1B3C-4F26-A334-15DB913134A0}</c15:txfldGUID>
                      <c15:f>'/Users/el1goluj/Documents/ZURICH/PROJECTS/UPMEM/upmem-workloads/Microbenchmarks/AI/[ai_output.xlsx]ai_output (4)'!$J$273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0F-FF8B-5F4C-8BBF-ED4DE736661E}"/>
                </c:ext>
              </c:extLst>
            </c:dLbl>
            <c:dLbl>
              <c:idx val="272"/>
              <c:tx>
                <c:strRef>
                  <c:f>'/Users/el1goluj/Documents/ZURICH/PROJECTS/UPMEM/upmem-workloads/Microbenchmarks/AI/[ai_output.xlsx]ai_output (4)'!$J$274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{433B41CB-E21A-43C7-A561-115EAD7FC4AD}</c15:txfldGUID>
                      <c15:f>'/Users/el1goluj/Documents/ZURICH/PROJECTS/UPMEM/upmem-workloads/Microbenchmarks/AI/[ai_output.xlsx]ai_output (4)'!$J$274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0-FF8B-5F4C-8BBF-ED4DE736661E}"/>
                </c:ext>
              </c:extLst>
            </c:dLbl>
            <c:dLbl>
              <c:idx val="273"/>
              <c:tx>
                <c:strRef>
                  <c:f>'/Users/el1goluj/Documents/ZURICH/PROJECTS/UPMEM/upmem-workloads/Microbenchmarks/AI/[ai_output.xlsx]ai_output (4)'!$J$275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{F2BDD079-A88E-4C39-B595-6D32576E729D}</c15:txfldGUID>
                      <c15:f>'/Users/el1goluj/Documents/ZURICH/PROJECTS/UPMEM/upmem-workloads/Microbenchmarks/AI/[ai_output.xlsx]ai_output (4)'!$J$275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1-FF8B-5F4C-8BBF-ED4DE736661E}"/>
                </c:ext>
              </c:extLst>
            </c:dLbl>
            <c:dLbl>
              <c:idx val="274"/>
              <c:tx>
                <c:strRef>
                  <c:f>'/Users/el1goluj/Documents/ZURICH/PROJECTS/UPMEM/upmem-workloads/Microbenchmarks/AI/[ai_output.xlsx]ai_output (4)'!$J$276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{DBA3032E-7067-456A-A715-B812778FE07D}</c15:txfldGUID>
                      <c15:f>'/Users/el1goluj/Documents/ZURICH/PROJECTS/UPMEM/upmem-workloads/Microbenchmarks/AI/[ai_output.xlsx]ai_output (4)'!$J$276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2-FF8B-5F4C-8BBF-ED4DE736661E}"/>
                </c:ext>
              </c:extLst>
            </c:dLbl>
            <c:dLbl>
              <c:idx val="275"/>
              <c:tx>
                <c:strRef>
                  <c:f>'/Users/el1goluj/Documents/ZURICH/PROJECTS/UPMEM/upmem-workloads/Microbenchmarks/AI/[ai_output.xlsx]ai_output (4)'!$J$277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{C211F32D-FA59-4CF0-B854-70CCFEFFCC00}</c15:txfldGUID>
                      <c15:f>'/Users/el1goluj/Documents/ZURICH/PROJECTS/UPMEM/upmem-workloads/Microbenchmarks/AI/[ai_output.xlsx]ai_output (4)'!$J$277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3-FF8B-5F4C-8BBF-ED4DE736661E}"/>
                </c:ext>
              </c:extLst>
            </c:dLbl>
            <c:dLbl>
              <c:idx val="276"/>
              <c:tx>
                <c:strRef>
                  <c:f>'/Users/el1goluj/Documents/ZURICH/PROJECTS/UPMEM/upmem-workloads/Microbenchmarks/AI/[ai_output.xlsx]ai_output (4)'!$J$278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{22B7E96B-A068-4B77-ACE4-9414D2DF9746}</c15:txfldGUID>
                      <c15:f>'/Users/el1goluj/Documents/ZURICH/PROJECTS/UPMEM/upmem-workloads/Microbenchmarks/AI/[ai_output.xlsx]ai_output (4)'!$J$278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4-FF8B-5F4C-8BBF-ED4DE736661E}"/>
                </c:ext>
              </c:extLst>
            </c:dLbl>
            <c:dLbl>
              <c:idx val="277"/>
              <c:tx>
                <c:strRef>
                  <c:f>'/Users/el1goluj/Documents/ZURICH/PROJECTS/UPMEM/upmem-workloads/Microbenchmarks/AI/[ai_output.xlsx]ai_output (4)'!$J$279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{4B1A00E2-A207-4AE3-A61D-3F6528E55D7E}</c15:txfldGUID>
                      <c15:f>'/Users/el1goluj/Documents/ZURICH/PROJECTS/UPMEM/upmem-workloads/Microbenchmarks/AI/[ai_output.xlsx]ai_output (4)'!$J$279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5-FF8B-5F4C-8BBF-ED4DE736661E}"/>
                </c:ext>
              </c:extLst>
            </c:dLbl>
            <c:dLbl>
              <c:idx val="278"/>
              <c:tx>
                <c:strRef>
                  <c:f>'/Users/el1goluj/Documents/ZURICH/PROJECTS/UPMEM/upmem-workloads/Microbenchmarks/AI/[ai_output.xlsx]ai_output (4)'!$J$280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{38B28996-FD8A-4355-9A5B-CFD4F24DE3D5}</c15:txfldGUID>
                      <c15:f>'/Users/el1goluj/Documents/ZURICH/PROJECTS/UPMEM/upmem-workloads/Microbenchmarks/AI/[ai_output.xlsx]ai_output (4)'!$J$280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6-FF8B-5F4C-8BBF-ED4DE736661E}"/>
                </c:ext>
              </c:extLst>
            </c:dLbl>
            <c:dLbl>
              <c:idx val="279"/>
              <c:tx>
                <c:strRef>
                  <c:f>'/Users/el1goluj/Documents/ZURICH/PROJECTS/UPMEM/upmem-workloads/Microbenchmarks/AI/[ai_output.xlsx]ai_output (4)'!$J$281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{D56FF355-ADE0-461C-9B04-E5CEF704546E}</c15:txfldGUID>
                      <c15:f>'/Users/el1goluj/Documents/ZURICH/PROJECTS/UPMEM/upmem-workloads/Microbenchmarks/AI/[ai_output.xlsx]ai_output (4)'!$J$281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7-FF8B-5F4C-8BBF-ED4DE736661E}"/>
                </c:ext>
              </c:extLst>
            </c:dLbl>
            <c:dLbl>
              <c:idx val="280"/>
              <c:tx>
                <c:strRef>
                  <c:f>'/Users/el1goluj/Documents/ZURICH/PROJECTS/UPMEM/upmem-workloads/Microbenchmarks/AI/[ai_output.xlsx]ai_output (4)'!$J$282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{252120A2-855C-4D92-839C-64BCC5EA895F}</c15:txfldGUID>
                      <c15:f>'/Users/el1goluj/Documents/ZURICH/PROJECTS/UPMEM/upmem-workloads/Microbenchmarks/AI/[ai_output.xlsx]ai_output (4)'!$J$282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8-FF8B-5F4C-8BBF-ED4DE736661E}"/>
                </c:ext>
              </c:extLst>
            </c:dLbl>
            <c:dLbl>
              <c:idx val="281"/>
              <c:tx>
                <c:strRef>
                  <c:f>'/Users/el1goluj/Documents/ZURICH/PROJECTS/UPMEM/upmem-workloads/Microbenchmarks/AI/[ai_output.xlsx]ai_output (4)'!$J$283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{445F8DE6-F342-43EB-BAB1-ED6429BE629A}</c15:txfldGUID>
                      <c15:f>'/Users/el1goluj/Documents/ZURICH/PROJECTS/UPMEM/upmem-workloads/Microbenchmarks/AI/[ai_output.xlsx]ai_output (4)'!$J$283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9-FF8B-5F4C-8BBF-ED4DE736661E}"/>
                </c:ext>
              </c:extLst>
            </c:dLbl>
            <c:dLbl>
              <c:idx val="282"/>
              <c:tx>
                <c:strRef>
                  <c:f>'/Users/el1goluj/Documents/ZURICH/PROJECTS/UPMEM/upmem-workloads/Microbenchmarks/AI/[ai_output.xlsx]ai_output (4)'!$J$284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{CB1FACE5-D800-4D3B-83CE-2A82D14453C6}</c15:txfldGUID>
                      <c15:f>'/Users/el1goluj/Documents/ZURICH/PROJECTS/UPMEM/upmem-workloads/Microbenchmarks/AI/[ai_output.xlsx]ai_output (4)'!$J$284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A-FF8B-5F4C-8BBF-ED4DE736661E}"/>
                </c:ext>
              </c:extLst>
            </c:dLbl>
            <c:dLbl>
              <c:idx val="283"/>
              <c:tx>
                <c:strRef>
                  <c:f>'/Users/el1goluj/Documents/ZURICH/PROJECTS/UPMEM/upmem-workloads/Microbenchmarks/AI/[ai_output.xlsx]ai_output (4)'!$J$285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{E9C15739-9848-4F01-AC5A-C2489125416C}</c15:txfldGUID>
                      <c15:f>'/Users/el1goluj/Documents/ZURICH/PROJECTS/UPMEM/upmem-workloads/Microbenchmarks/AI/[ai_output.xlsx]ai_output (4)'!$J$285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B-FF8B-5F4C-8BBF-ED4DE736661E}"/>
                </c:ext>
              </c:extLst>
            </c:dLbl>
            <c:dLbl>
              <c:idx val="284"/>
              <c:tx>
                <c:strRef>
                  <c:f>'/Users/el1goluj/Documents/ZURICH/PROJECTS/UPMEM/upmem-workloads/Microbenchmarks/AI/[ai_output.xlsx]ai_output (4)'!$J$286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{FDD73032-F865-4A32-A346-E85D469BDBEB}</c15:txfldGUID>
                      <c15:f>'/Users/el1goluj/Documents/ZURICH/PROJECTS/UPMEM/upmem-workloads/Microbenchmarks/AI/[ai_output.xlsx]ai_output (4)'!$J$286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C-FF8B-5F4C-8BBF-ED4DE736661E}"/>
                </c:ext>
              </c:extLst>
            </c:dLbl>
            <c:dLbl>
              <c:idx val="285"/>
              <c:tx>
                <c:strRef>
                  <c:f>'/Users/el1goluj/Documents/ZURICH/PROJECTS/UPMEM/upmem-workloads/Microbenchmarks/AI/[ai_output.xlsx]ai_output (4)'!$J$287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{D40C498A-F1E2-4BDB-9293-7A2CF09A136E}</c15:txfldGUID>
                      <c15:f>'/Users/el1goluj/Documents/ZURICH/PROJECTS/UPMEM/upmem-workloads/Microbenchmarks/AI/[ai_output.xlsx]ai_output (4)'!$J$287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D-FF8B-5F4C-8BBF-ED4DE736661E}"/>
                </c:ext>
              </c:extLst>
            </c:dLbl>
            <c:dLbl>
              <c:idx val="286"/>
              <c:tx>
                <c:strRef>
                  <c:f>'/Users/el1goluj/Documents/ZURICH/PROJECTS/UPMEM/upmem-workloads/Microbenchmarks/AI/[ai_output.xlsx]ai_output (4)'!$J$288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{2726D98E-5FB0-4E3C-B855-225874C20EAD}</c15:txfldGUID>
                      <c15:f>'/Users/el1goluj/Documents/ZURICH/PROJECTS/UPMEM/upmem-workloads/Microbenchmarks/AI/[ai_output.xlsx]ai_output (4)'!$J$288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E-FF8B-5F4C-8BBF-ED4DE736661E}"/>
                </c:ext>
              </c:extLst>
            </c:dLbl>
            <c:dLbl>
              <c:idx val="287"/>
              <c:tx>
                <c:strRef>
                  <c:f>'/Users/el1goluj/Documents/ZURICH/PROJECTS/UPMEM/upmem-workloads/Microbenchmarks/AI/[ai_output.xlsx]ai_output (4)'!$J$289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{AB2F5945-E21C-41FE-8CC7-38287FBA00E2}</c15:txfldGUID>
                      <c15:f>'/Users/el1goluj/Documents/ZURICH/PROJECTS/UPMEM/upmem-workloads/Microbenchmarks/AI/[ai_output.xlsx]ai_output (4)'!$J$289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1F-FF8B-5F4C-8BBF-ED4DE736661E}"/>
                </c:ext>
              </c:extLst>
            </c:dLbl>
            <c:dLbl>
              <c:idx val="288"/>
              <c:tx>
                <c:strRef>
                  <c:f>'/Users/el1goluj/Documents/ZURICH/PROJECTS/UPMEM/upmem-workloads/Microbenchmarks/AI/[ai_output.xlsx]ai_output (4)'!$J$290</c:f>
                  <c:strCache>
                    <c:ptCount val="1"/>
                    <c:pt idx="0">
                      <c:v>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{5AD584A4-9752-49FA-89BB-5746362BA130}</c15:txfldGUID>
                      <c15:f>'/Users/el1goluj/Documents/ZURICH/PROJECTS/UPMEM/upmem-workloads/Microbenchmarks/AI/[ai_output.xlsx]ai_output (4)'!$J$290</c15:f>
                      <c15:dlblFieldTableCache>
                        <c:ptCount val="1"/>
                        <c:pt idx="0">
                          <c:v>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0-FF8B-5F4C-8BBF-ED4DE736661E}"/>
                </c:ext>
              </c:extLst>
            </c:dLbl>
            <c:dLbl>
              <c:idx val="289"/>
              <c:tx>
                <c:strRef>
                  <c:f>'/Users/el1goluj/Documents/ZURICH/PROJECTS/UPMEM/upmem-workloads/Microbenchmarks/AI/[ai_output.xlsx]ai_output (4)'!$J$291</c:f>
                  <c:strCache>
                    <c:ptCount val="1"/>
                    <c:pt idx="0">
                      <c:v>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{3035151E-BC73-49E3-A915-C46219CCFC4F}</c15:txfldGUID>
                      <c15:f>'/Users/el1goluj/Documents/ZURICH/PROJECTS/UPMEM/upmem-workloads/Microbenchmarks/AI/[ai_output.xlsx]ai_output (4)'!$J$291</c15:f>
                      <c15:dlblFieldTableCache>
                        <c:ptCount val="1"/>
                        <c:pt idx="0">
                          <c:v>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1-FF8B-5F4C-8BBF-ED4DE736661E}"/>
                </c:ext>
              </c:extLst>
            </c:dLbl>
            <c:dLbl>
              <c:idx val="290"/>
              <c:tx>
                <c:strRef>
                  <c:f>'/Users/el1goluj/Documents/ZURICH/PROJECTS/UPMEM/upmem-workloads/Microbenchmarks/AI/[ai_output.xlsx]ai_output (4)'!$J$292</c:f>
                  <c:strCache>
                    <c:ptCount val="1"/>
                    <c:pt idx="0">
                      <c:v>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{1EA7994A-F4EC-420D-A5C7-1012DAE6BDDB}</c15:txfldGUID>
                      <c15:f>'/Users/el1goluj/Documents/ZURICH/PROJECTS/UPMEM/upmem-workloads/Microbenchmarks/AI/[ai_output.xlsx]ai_output (4)'!$J$292</c15:f>
                      <c15:dlblFieldTableCache>
                        <c:ptCount val="1"/>
                        <c:pt idx="0">
                          <c:v>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2-FF8B-5F4C-8BBF-ED4DE736661E}"/>
                </c:ext>
              </c:extLst>
            </c:dLbl>
            <c:dLbl>
              <c:idx val="291"/>
              <c:tx>
                <c:strRef>
                  <c:f>'/Users/el1goluj/Documents/ZURICH/PROJECTS/UPMEM/upmem-workloads/Microbenchmarks/AI/[ai_output.xlsx]ai_output (4)'!$J$293</c:f>
                  <c:strCache>
                    <c:ptCount val="1"/>
                    <c:pt idx="0">
                      <c:v>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{B909B24B-E897-4D9A-99D7-57EFBF1D9A22}</c15:txfldGUID>
                      <c15:f>'/Users/el1goluj/Documents/ZURICH/PROJECTS/UPMEM/upmem-workloads/Microbenchmarks/AI/[ai_output.xlsx]ai_output (4)'!$J$293</c15:f>
                      <c15:dlblFieldTableCache>
                        <c:ptCount val="1"/>
                        <c:pt idx="0">
                          <c:v>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3-FF8B-5F4C-8BBF-ED4DE736661E}"/>
                </c:ext>
              </c:extLst>
            </c:dLbl>
            <c:dLbl>
              <c:idx val="292"/>
              <c:tx>
                <c:strRef>
                  <c:f>'/Users/el1goluj/Documents/ZURICH/PROJECTS/UPMEM/upmem-workloads/Microbenchmarks/AI/[ai_output.xlsx]ai_output (4)'!$J$294</c:f>
                  <c:strCache>
                    <c:ptCount val="1"/>
                    <c:pt idx="0">
                      <c:v>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{C95948FA-EDD1-4F2B-9E20-7D8D9CCC04DB}</c15:txfldGUID>
                      <c15:f>'/Users/el1goluj/Documents/ZURICH/PROJECTS/UPMEM/upmem-workloads/Microbenchmarks/AI/[ai_output.xlsx]ai_output (4)'!$J$294</c15:f>
                      <c15:dlblFieldTableCache>
                        <c:ptCount val="1"/>
                        <c:pt idx="0">
                          <c:v>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4-FF8B-5F4C-8BBF-ED4DE736661E}"/>
                </c:ext>
              </c:extLst>
            </c:dLbl>
            <c:dLbl>
              <c:idx val="293"/>
              <c:tx>
                <c:strRef>
                  <c:f>'/Users/el1goluj/Documents/ZURICH/PROJECTS/UPMEM/upmem-workloads/Microbenchmarks/AI/[ai_output.xlsx]ai_output (4)'!$J$295</c:f>
                  <c:strCache>
                    <c:ptCount val="1"/>
                    <c:pt idx="0">
                      <c:v>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{9440B529-2CCA-4CE7-95B6-97D65650BC81}</c15:txfldGUID>
                      <c15:f>'/Users/el1goluj/Documents/ZURICH/PROJECTS/UPMEM/upmem-workloads/Microbenchmarks/AI/[ai_output.xlsx]ai_output (4)'!$J$295</c15:f>
                      <c15:dlblFieldTableCache>
                        <c:ptCount val="1"/>
                        <c:pt idx="0">
                          <c:v>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5-FF8B-5F4C-8BBF-ED4DE736661E}"/>
                </c:ext>
              </c:extLst>
            </c:dLbl>
            <c:dLbl>
              <c:idx val="294"/>
              <c:tx>
                <c:strRef>
                  <c:f>'/Users/el1goluj/Documents/ZURICH/PROJECTS/UPMEM/upmem-workloads/Microbenchmarks/AI/[ai_output.xlsx]ai_output (4)'!$J$296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{CFD1394C-B2BC-4FC5-9A2C-AEDB967BD400}</c15:txfldGUID>
                      <c15:f>'/Users/el1goluj/Documents/ZURICH/PROJECTS/UPMEM/upmem-workloads/Microbenchmarks/AI/[ai_output.xlsx]ai_output (4)'!$J$296</c15:f>
                      <c15:dlblFieldTableCache>
                        <c:ptCount val="1"/>
                        <c:pt idx="0">
                          <c:v>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6-FF8B-5F4C-8BBF-ED4DE736661E}"/>
                </c:ext>
              </c:extLst>
            </c:dLbl>
            <c:dLbl>
              <c:idx val="295"/>
              <c:tx>
                <c:strRef>
                  <c:f>'/Users/el1goluj/Documents/ZURICH/PROJECTS/UPMEM/upmem-workloads/Microbenchmarks/AI/[ai_output.xlsx]ai_output (4)'!$J$297</c:f>
                  <c:strCache>
                    <c:ptCount val="1"/>
                    <c:pt idx="0">
                      <c:v>8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{156EA130-E23B-4812-8AB9-C4EA44B2F9FA}</c15:txfldGUID>
                      <c15:f>'/Users/el1goluj/Documents/ZURICH/PROJECTS/UPMEM/upmem-workloads/Microbenchmarks/AI/[ai_output.xlsx]ai_output (4)'!$J$297</c15:f>
                      <c15:dlblFieldTableCache>
                        <c:ptCount val="1"/>
                        <c:pt idx="0">
                          <c:v>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7-FF8B-5F4C-8BBF-ED4DE736661E}"/>
                </c:ext>
              </c:extLst>
            </c:dLbl>
            <c:dLbl>
              <c:idx val="296"/>
              <c:tx>
                <c:strRef>
                  <c:f>'/Users/el1goluj/Documents/ZURICH/PROJECTS/UPMEM/upmem-workloads/Microbenchmarks/AI/[ai_output.xlsx]ai_output (4)'!$J$298</c:f>
                  <c:strCache>
                    <c:ptCount val="1"/>
                    <c:pt idx="0">
                      <c:v>9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{5A18445D-595F-4B34-A31F-3D97CBED209F}</c15:txfldGUID>
                      <c15:f>'/Users/el1goluj/Documents/ZURICH/PROJECTS/UPMEM/upmem-workloads/Microbenchmarks/AI/[ai_output.xlsx]ai_output (4)'!$J$298</c15:f>
                      <c15:dlblFieldTableCache>
                        <c:ptCount val="1"/>
                        <c:pt idx="0">
                          <c:v>9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8-FF8B-5F4C-8BBF-ED4DE736661E}"/>
                </c:ext>
              </c:extLst>
            </c:dLbl>
            <c:dLbl>
              <c:idx val="297"/>
              <c:tx>
                <c:strRef>
                  <c:f>'/Users/el1goluj/Documents/ZURICH/PROJECTS/UPMEM/upmem-workloads/Microbenchmarks/AI/[ai_output.xlsx]ai_output (4)'!$J$299</c:f>
                  <c:strCache>
                    <c:ptCount val="1"/>
                    <c:pt idx="0">
                      <c:v>10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{CE3C1C7B-099F-429E-AC91-743103B1A90A}</c15:txfldGUID>
                      <c15:f>'/Users/el1goluj/Documents/ZURICH/PROJECTS/UPMEM/upmem-workloads/Microbenchmarks/AI/[ai_output.xlsx]ai_output (4)'!$J$299</c15:f>
                      <c15:dlblFieldTableCache>
                        <c:ptCount val="1"/>
                        <c:pt idx="0">
                          <c:v>10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9-FF8B-5F4C-8BBF-ED4DE736661E}"/>
                </c:ext>
              </c:extLst>
            </c:dLbl>
            <c:dLbl>
              <c:idx val="298"/>
              <c:tx>
                <c:strRef>
                  <c:f>'/Users/el1goluj/Documents/ZURICH/PROJECTS/UPMEM/upmem-workloads/Microbenchmarks/AI/[ai_output.xlsx]ai_output (4)'!$J$300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{4AC14F12-5B3A-43FA-B341-E3166DEBCA3F}</c15:txfldGUID>
                      <c15:f>'/Users/el1goluj/Documents/ZURICH/PROJECTS/UPMEM/upmem-workloads/Microbenchmarks/AI/[ai_output.xlsx]ai_output (4)'!$J$300</c15:f>
                      <c15:dlblFieldTableCache>
                        <c:ptCount val="1"/>
                        <c:pt idx="0">
                          <c:v>11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A-FF8B-5F4C-8BBF-ED4DE736661E}"/>
                </c:ext>
              </c:extLst>
            </c:dLbl>
            <c:dLbl>
              <c:idx val="299"/>
              <c:tx>
                <c:strRef>
                  <c:f>'/Users/el1goluj/Documents/ZURICH/PROJECTS/UPMEM/upmem-workloads/Microbenchmarks/AI/[ai_output.xlsx]ai_output (4)'!$J$301</c:f>
                  <c:strCache>
                    <c:ptCount val="1"/>
                    <c:pt idx="0">
                      <c:v>12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{B5710F7F-0C26-4D5F-B871-7BECAB574F78}</c15:txfldGUID>
                      <c15:f>'/Users/el1goluj/Documents/ZURICH/PROJECTS/UPMEM/upmem-workloads/Microbenchmarks/AI/[ai_output.xlsx]ai_output (4)'!$J$301</c15:f>
                      <c15:dlblFieldTableCache>
                        <c:ptCount val="1"/>
                        <c:pt idx="0">
                          <c:v>12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B-FF8B-5F4C-8BBF-ED4DE736661E}"/>
                </c:ext>
              </c:extLst>
            </c:dLbl>
            <c:dLbl>
              <c:idx val="300"/>
              <c:tx>
                <c:strRef>
                  <c:f>'/Users/el1goluj/Documents/ZURICH/PROJECTS/UPMEM/upmem-workloads/Microbenchmarks/AI/[ai_output.xlsx]ai_output (4)'!$J$302</c:f>
                  <c:strCache>
                    <c:ptCount val="1"/>
                    <c:pt idx="0">
                      <c:v>13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{82C0593D-9529-41A9-901D-312D35CAC01C}</c15:txfldGUID>
                      <c15:f>'/Users/el1goluj/Documents/ZURICH/PROJECTS/UPMEM/upmem-workloads/Microbenchmarks/AI/[ai_output.xlsx]ai_output (4)'!$J$302</c15:f>
                      <c15:dlblFieldTableCache>
                        <c:ptCount val="1"/>
                        <c:pt idx="0">
                          <c:v>13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C-FF8B-5F4C-8BBF-ED4DE736661E}"/>
                </c:ext>
              </c:extLst>
            </c:dLbl>
            <c:dLbl>
              <c:idx val="301"/>
              <c:tx>
                <c:strRef>
                  <c:f>'/Users/el1goluj/Documents/ZURICH/PROJECTS/UPMEM/upmem-workloads/Microbenchmarks/AI/[ai_output.xlsx]ai_output (4)'!$J$303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{BBF684C7-4277-4314-82C6-65902C22F892}</c15:txfldGUID>
                      <c15:f>'/Users/el1goluj/Documents/ZURICH/PROJECTS/UPMEM/upmem-workloads/Microbenchmarks/AI/[ai_output.xlsx]ai_output (4)'!$J$303</c15:f>
                      <c15:dlblFieldTableCache>
                        <c:ptCount val="1"/>
                        <c:pt idx="0">
                          <c:v>14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D-FF8B-5F4C-8BBF-ED4DE736661E}"/>
                </c:ext>
              </c:extLst>
            </c:dLbl>
            <c:dLbl>
              <c:idx val="302"/>
              <c:tx>
                <c:strRef>
                  <c:f>'/Users/el1goluj/Documents/ZURICH/PROJECTS/UPMEM/upmem-workloads/Microbenchmarks/AI/[ai_output.xlsx]ai_output (4)'!$J$304</c:f>
                  <c:strCache>
                    <c:ptCount val="1"/>
                    <c:pt idx="0">
                      <c:v>15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{129D7D97-D2A8-486F-9302-5DE631FFD852}</c15:txfldGUID>
                      <c15:f>'/Users/el1goluj/Documents/ZURICH/PROJECTS/UPMEM/upmem-workloads/Microbenchmarks/AI/[ai_output.xlsx]ai_output (4)'!$J$304</c15:f>
                      <c15:dlblFieldTableCache>
                        <c:ptCount val="1"/>
                        <c:pt idx="0">
                          <c:v>15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E-FF8B-5F4C-8BBF-ED4DE736661E}"/>
                </c:ext>
              </c:extLst>
            </c:dLbl>
            <c:dLbl>
              <c:idx val="303"/>
              <c:tx>
                <c:strRef>
                  <c:f>'/Users/el1goluj/Documents/ZURICH/PROJECTS/UPMEM/upmem-workloads/Microbenchmarks/AI/[ai_output.xlsx]ai_output (4)'!$J$305</c:f>
                  <c:strCache>
                    <c:ptCount val="1"/>
                    <c:pt idx="0">
                      <c:v>16</c:v>
                    </c:pt>
                  </c:strCache>
                </c:strRef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{61B9EE3F-0022-4E7B-B71A-074737847646}</c15:txfldGUID>
                      <c15:f>'/Users/el1goluj/Documents/ZURICH/PROJECTS/UPMEM/upmem-workloads/Microbenchmarks/AI/[ai_output.xlsx]ai_output (4)'!$J$305</c15:f>
                      <c15:dlblFieldTableCache>
                        <c:ptCount val="1"/>
                        <c:pt idx="0">
                          <c:v>16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12F-FF8B-5F4C-8BBF-ED4DE73666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'ai_output-frac'!$K$610:$K$849</c:f>
              <c:numCache>
                <c:formatCode>#\ ????/????</c:formatCode>
                <c:ptCount val="240"/>
                <c:pt idx="0">
                  <c:v>4.8825000000000002E-4</c:v>
                </c:pt>
                <c:pt idx="1">
                  <c:v>4.8825000000000002E-4</c:v>
                </c:pt>
                <c:pt idx="2">
                  <c:v>4.8825000000000002E-4</c:v>
                </c:pt>
                <c:pt idx="3">
                  <c:v>4.8825000000000002E-4</c:v>
                </c:pt>
                <c:pt idx="4">
                  <c:v>4.8825000000000002E-4</c:v>
                </c:pt>
                <c:pt idx="5">
                  <c:v>4.8825000000000002E-4</c:v>
                </c:pt>
                <c:pt idx="6">
                  <c:v>4.8825000000000002E-4</c:v>
                </c:pt>
                <c:pt idx="7">
                  <c:v>4.8825000000000002E-4</c:v>
                </c:pt>
                <c:pt idx="8">
                  <c:v>4.8825000000000002E-4</c:v>
                </c:pt>
                <c:pt idx="9">
                  <c:v>4.8825000000000002E-4</c:v>
                </c:pt>
                <c:pt idx="10">
                  <c:v>4.8825000000000002E-4</c:v>
                </c:pt>
                <c:pt idx="11">
                  <c:v>4.8825000000000002E-4</c:v>
                </c:pt>
                <c:pt idx="12">
                  <c:v>4.8825000000000002E-4</c:v>
                </c:pt>
                <c:pt idx="13">
                  <c:v>4.8825000000000002E-4</c:v>
                </c:pt>
                <c:pt idx="14">
                  <c:v>4.8825000000000002E-4</c:v>
                </c:pt>
                <c:pt idx="15">
                  <c:v>4.8825000000000002E-4</c:v>
                </c:pt>
                <c:pt idx="16">
                  <c:v>9.7650000000000005E-4</c:v>
                </c:pt>
                <c:pt idx="17">
                  <c:v>9.7650000000000005E-4</c:v>
                </c:pt>
                <c:pt idx="18">
                  <c:v>9.7650000000000005E-4</c:v>
                </c:pt>
                <c:pt idx="19">
                  <c:v>9.7650000000000005E-4</c:v>
                </c:pt>
                <c:pt idx="20">
                  <c:v>9.7650000000000005E-4</c:v>
                </c:pt>
                <c:pt idx="21">
                  <c:v>9.7650000000000005E-4</c:v>
                </c:pt>
                <c:pt idx="22">
                  <c:v>9.7650000000000005E-4</c:v>
                </c:pt>
                <c:pt idx="23">
                  <c:v>9.7650000000000005E-4</c:v>
                </c:pt>
                <c:pt idx="24">
                  <c:v>9.7650000000000005E-4</c:v>
                </c:pt>
                <c:pt idx="25">
                  <c:v>9.7650000000000005E-4</c:v>
                </c:pt>
                <c:pt idx="26">
                  <c:v>9.7650000000000005E-4</c:v>
                </c:pt>
                <c:pt idx="27">
                  <c:v>9.7650000000000005E-4</c:v>
                </c:pt>
                <c:pt idx="28">
                  <c:v>9.7650000000000005E-4</c:v>
                </c:pt>
                <c:pt idx="29">
                  <c:v>9.7650000000000005E-4</c:v>
                </c:pt>
                <c:pt idx="30">
                  <c:v>9.7650000000000005E-4</c:v>
                </c:pt>
                <c:pt idx="31">
                  <c:v>9.7650000000000005E-4</c:v>
                </c:pt>
                <c:pt idx="32">
                  <c:v>1.9530000000000001E-3</c:v>
                </c:pt>
                <c:pt idx="33">
                  <c:v>1.9530000000000001E-3</c:v>
                </c:pt>
                <c:pt idx="34">
                  <c:v>1.9530000000000001E-3</c:v>
                </c:pt>
                <c:pt idx="35">
                  <c:v>1.9530000000000001E-3</c:v>
                </c:pt>
                <c:pt idx="36">
                  <c:v>1.9530000000000001E-3</c:v>
                </c:pt>
                <c:pt idx="37">
                  <c:v>1.9530000000000001E-3</c:v>
                </c:pt>
                <c:pt idx="38">
                  <c:v>1.9530000000000001E-3</c:v>
                </c:pt>
                <c:pt idx="39">
                  <c:v>1.9530000000000001E-3</c:v>
                </c:pt>
                <c:pt idx="40">
                  <c:v>1.9530000000000001E-3</c:v>
                </c:pt>
                <c:pt idx="41">
                  <c:v>1.9530000000000001E-3</c:v>
                </c:pt>
                <c:pt idx="42">
                  <c:v>1.9530000000000001E-3</c:v>
                </c:pt>
                <c:pt idx="43">
                  <c:v>1.9530000000000001E-3</c:v>
                </c:pt>
                <c:pt idx="44">
                  <c:v>1.9530000000000001E-3</c:v>
                </c:pt>
                <c:pt idx="45">
                  <c:v>1.9530000000000001E-3</c:v>
                </c:pt>
                <c:pt idx="46">
                  <c:v>1.9530000000000001E-3</c:v>
                </c:pt>
                <c:pt idx="47">
                  <c:v>1.9530000000000001E-3</c:v>
                </c:pt>
                <c:pt idx="48">
                  <c:v>3.90625E-3</c:v>
                </c:pt>
                <c:pt idx="49">
                  <c:v>3.90625E-3</c:v>
                </c:pt>
                <c:pt idx="50">
                  <c:v>3.90625E-3</c:v>
                </c:pt>
                <c:pt idx="51">
                  <c:v>3.90625E-3</c:v>
                </c:pt>
                <c:pt idx="52">
                  <c:v>3.90625E-3</c:v>
                </c:pt>
                <c:pt idx="53">
                  <c:v>3.90625E-3</c:v>
                </c:pt>
                <c:pt idx="54">
                  <c:v>3.90625E-3</c:v>
                </c:pt>
                <c:pt idx="55">
                  <c:v>3.90625E-3</c:v>
                </c:pt>
                <c:pt idx="56">
                  <c:v>3.90625E-3</c:v>
                </c:pt>
                <c:pt idx="57">
                  <c:v>3.90625E-3</c:v>
                </c:pt>
                <c:pt idx="58">
                  <c:v>3.90625E-3</c:v>
                </c:pt>
                <c:pt idx="59">
                  <c:v>3.90625E-3</c:v>
                </c:pt>
                <c:pt idx="60">
                  <c:v>3.90625E-3</c:v>
                </c:pt>
                <c:pt idx="61">
                  <c:v>3.90625E-3</c:v>
                </c:pt>
                <c:pt idx="62">
                  <c:v>3.90625E-3</c:v>
                </c:pt>
                <c:pt idx="63">
                  <c:v>3.90625E-3</c:v>
                </c:pt>
                <c:pt idx="64">
                  <c:v>7.8125E-3</c:v>
                </c:pt>
                <c:pt idx="65">
                  <c:v>7.8125E-3</c:v>
                </c:pt>
                <c:pt idx="66">
                  <c:v>7.8125E-3</c:v>
                </c:pt>
                <c:pt idx="67">
                  <c:v>7.8125E-3</c:v>
                </c:pt>
                <c:pt idx="68">
                  <c:v>7.8125E-3</c:v>
                </c:pt>
                <c:pt idx="69">
                  <c:v>7.8125E-3</c:v>
                </c:pt>
                <c:pt idx="70">
                  <c:v>7.8125E-3</c:v>
                </c:pt>
                <c:pt idx="71">
                  <c:v>7.8125E-3</c:v>
                </c:pt>
                <c:pt idx="72">
                  <c:v>7.8125E-3</c:v>
                </c:pt>
                <c:pt idx="73">
                  <c:v>7.8125E-3</c:v>
                </c:pt>
                <c:pt idx="74">
                  <c:v>7.8125E-3</c:v>
                </c:pt>
                <c:pt idx="75">
                  <c:v>7.8125E-3</c:v>
                </c:pt>
                <c:pt idx="76">
                  <c:v>7.8125E-3</c:v>
                </c:pt>
                <c:pt idx="77">
                  <c:v>7.8125E-3</c:v>
                </c:pt>
                <c:pt idx="78">
                  <c:v>7.8125E-3</c:v>
                </c:pt>
                <c:pt idx="79">
                  <c:v>7.8125E-3</c:v>
                </c:pt>
                <c:pt idx="80">
                  <c:v>1.5625E-2</c:v>
                </c:pt>
                <c:pt idx="81">
                  <c:v>1.5625E-2</c:v>
                </c:pt>
                <c:pt idx="82">
                  <c:v>1.5625E-2</c:v>
                </c:pt>
                <c:pt idx="83">
                  <c:v>1.5625E-2</c:v>
                </c:pt>
                <c:pt idx="84">
                  <c:v>1.5625E-2</c:v>
                </c:pt>
                <c:pt idx="85">
                  <c:v>1.5625E-2</c:v>
                </c:pt>
                <c:pt idx="86">
                  <c:v>1.5625E-2</c:v>
                </c:pt>
                <c:pt idx="87">
                  <c:v>1.5625E-2</c:v>
                </c:pt>
                <c:pt idx="88">
                  <c:v>1.5625E-2</c:v>
                </c:pt>
                <c:pt idx="89">
                  <c:v>1.5625E-2</c:v>
                </c:pt>
                <c:pt idx="90">
                  <c:v>1.5625E-2</c:v>
                </c:pt>
                <c:pt idx="91">
                  <c:v>1.5625E-2</c:v>
                </c:pt>
                <c:pt idx="92">
                  <c:v>1.5625E-2</c:v>
                </c:pt>
                <c:pt idx="93">
                  <c:v>1.5625E-2</c:v>
                </c:pt>
                <c:pt idx="94">
                  <c:v>1.5625E-2</c:v>
                </c:pt>
                <c:pt idx="95">
                  <c:v>1.5625E-2</c:v>
                </c:pt>
                <c:pt idx="96">
                  <c:v>3.125E-2</c:v>
                </c:pt>
                <c:pt idx="97">
                  <c:v>3.125E-2</c:v>
                </c:pt>
                <c:pt idx="98">
                  <c:v>3.125E-2</c:v>
                </c:pt>
                <c:pt idx="99">
                  <c:v>3.125E-2</c:v>
                </c:pt>
                <c:pt idx="100">
                  <c:v>3.125E-2</c:v>
                </c:pt>
                <c:pt idx="101">
                  <c:v>3.125E-2</c:v>
                </c:pt>
                <c:pt idx="102">
                  <c:v>3.125E-2</c:v>
                </c:pt>
                <c:pt idx="103">
                  <c:v>3.125E-2</c:v>
                </c:pt>
                <c:pt idx="104">
                  <c:v>3.125E-2</c:v>
                </c:pt>
                <c:pt idx="105">
                  <c:v>3.125E-2</c:v>
                </c:pt>
                <c:pt idx="106">
                  <c:v>3.125E-2</c:v>
                </c:pt>
                <c:pt idx="107">
                  <c:v>3.125E-2</c:v>
                </c:pt>
                <c:pt idx="108">
                  <c:v>3.125E-2</c:v>
                </c:pt>
                <c:pt idx="109">
                  <c:v>3.125E-2</c:v>
                </c:pt>
                <c:pt idx="110">
                  <c:v>3.125E-2</c:v>
                </c:pt>
                <c:pt idx="111">
                  <c:v>3.125E-2</c:v>
                </c:pt>
                <c:pt idx="112">
                  <c:v>6.25E-2</c:v>
                </c:pt>
                <c:pt idx="113">
                  <c:v>6.25E-2</c:v>
                </c:pt>
                <c:pt idx="114">
                  <c:v>6.25E-2</c:v>
                </c:pt>
                <c:pt idx="115">
                  <c:v>6.25E-2</c:v>
                </c:pt>
                <c:pt idx="116">
                  <c:v>6.25E-2</c:v>
                </c:pt>
                <c:pt idx="117">
                  <c:v>6.25E-2</c:v>
                </c:pt>
                <c:pt idx="118">
                  <c:v>6.25E-2</c:v>
                </c:pt>
                <c:pt idx="119">
                  <c:v>6.25E-2</c:v>
                </c:pt>
                <c:pt idx="120">
                  <c:v>6.25E-2</c:v>
                </c:pt>
                <c:pt idx="121">
                  <c:v>6.25E-2</c:v>
                </c:pt>
                <c:pt idx="122">
                  <c:v>6.25E-2</c:v>
                </c:pt>
                <c:pt idx="123">
                  <c:v>6.25E-2</c:v>
                </c:pt>
                <c:pt idx="124">
                  <c:v>6.25E-2</c:v>
                </c:pt>
                <c:pt idx="125">
                  <c:v>6.25E-2</c:v>
                </c:pt>
                <c:pt idx="126">
                  <c:v>6.25E-2</c:v>
                </c:pt>
                <c:pt idx="127">
                  <c:v>6.25E-2</c:v>
                </c:pt>
                <c:pt idx="128">
                  <c:v>0.125</c:v>
                </c:pt>
                <c:pt idx="129">
                  <c:v>0.125</c:v>
                </c:pt>
                <c:pt idx="130">
                  <c:v>0.125</c:v>
                </c:pt>
                <c:pt idx="131">
                  <c:v>0.125</c:v>
                </c:pt>
                <c:pt idx="132">
                  <c:v>0.125</c:v>
                </c:pt>
                <c:pt idx="133">
                  <c:v>0.125</c:v>
                </c:pt>
                <c:pt idx="134">
                  <c:v>0.125</c:v>
                </c:pt>
                <c:pt idx="135">
                  <c:v>0.125</c:v>
                </c:pt>
                <c:pt idx="136">
                  <c:v>0.125</c:v>
                </c:pt>
                <c:pt idx="137">
                  <c:v>0.125</c:v>
                </c:pt>
                <c:pt idx="138">
                  <c:v>0.125</c:v>
                </c:pt>
                <c:pt idx="139">
                  <c:v>0.125</c:v>
                </c:pt>
                <c:pt idx="140">
                  <c:v>0.125</c:v>
                </c:pt>
                <c:pt idx="141">
                  <c:v>0.125</c:v>
                </c:pt>
                <c:pt idx="142">
                  <c:v>0.125</c:v>
                </c:pt>
                <c:pt idx="143">
                  <c:v>0.125</c:v>
                </c:pt>
                <c:pt idx="144">
                  <c:v>0.25</c:v>
                </c:pt>
                <c:pt idx="145">
                  <c:v>0.25</c:v>
                </c:pt>
                <c:pt idx="146">
                  <c:v>0.25</c:v>
                </c:pt>
                <c:pt idx="147">
                  <c:v>0.25</c:v>
                </c:pt>
                <c:pt idx="148">
                  <c:v>0.25</c:v>
                </c:pt>
                <c:pt idx="149">
                  <c:v>0.25</c:v>
                </c:pt>
                <c:pt idx="150">
                  <c:v>0.25</c:v>
                </c:pt>
                <c:pt idx="151">
                  <c:v>0.25</c:v>
                </c:pt>
                <c:pt idx="152">
                  <c:v>0.25</c:v>
                </c:pt>
                <c:pt idx="153">
                  <c:v>0.25</c:v>
                </c:pt>
                <c:pt idx="154">
                  <c:v>0.25</c:v>
                </c:pt>
                <c:pt idx="155">
                  <c:v>0.25</c:v>
                </c:pt>
                <c:pt idx="156">
                  <c:v>0.25</c:v>
                </c:pt>
                <c:pt idx="157">
                  <c:v>0.25</c:v>
                </c:pt>
                <c:pt idx="158">
                  <c:v>0.25</c:v>
                </c:pt>
                <c:pt idx="159">
                  <c:v>0.25</c:v>
                </c:pt>
                <c:pt idx="160">
                  <c:v>0.5</c:v>
                </c:pt>
                <c:pt idx="161">
                  <c:v>0.5</c:v>
                </c:pt>
                <c:pt idx="162">
                  <c:v>0.5</c:v>
                </c:pt>
                <c:pt idx="163">
                  <c:v>0.5</c:v>
                </c:pt>
                <c:pt idx="164">
                  <c:v>0.5</c:v>
                </c:pt>
                <c:pt idx="165">
                  <c:v>0.5</c:v>
                </c:pt>
                <c:pt idx="166">
                  <c:v>0.5</c:v>
                </c:pt>
                <c:pt idx="167">
                  <c:v>0.5</c:v>
                </c:pt>
                <c:pt idx="168">
                  <c:v>0.5</c:v>
                </c:pt>
                <c:pt idx="169">
                  <c:v>0.5</c:v>
                </c:pt>
                <c:pt idx="170">
                  <c:v>0.5</c:v>
                </c:pt>
                <c:pt idx="171">
                  <c:v>0.5</c:v>
                </c:pt>
                <c:pt idx="172">
                  <c:v>0.5</c:v>
                </c:pt>
                <c:pt idx="173">
                  <c:v>0.5</c:v>
                </c:pt>
                <c:pt idx="174">
                  <c:v>0.5</c:v>
                </c:pt>
                <c:pt idx="175">
                  <c:v>0.5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2</c:v>
                </c:pt>
                <c:pt idx="193">
                  <c:v>2</c:v>
                </c:pt>
                <c:pt idx="194">
                  <c:v>2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  <c:pt idx="200">
                  <c:v>2</c:v>
                </c:pt>
                <c:pt idx="201">
                  <c:v>2</c:v>
                </c:pt>
                <c:pt idx="202">
                  <c:v>2</c:v>
                </c:pt>
                <c:pt idx="203">
                  <c:v>2</c:v>
                </c:pt>
                <c:pt idx="204">
                  <c:v>2</c:v>
                </c:pt>
                <c:pt idx="205">
                  <c:v>2</c:v>
                </c:pt>
                <c:pt idx="206">
                  <c:v>2</c:v>
                </c:pt>
                <c:pt idx="207">
                  <c:v>2</c:v>
                </c:pt>
                <c:pt idx="208">
                  <c:v>4</c:v>
                </c:pt>
                <c:pt idx="209">
                  <c:v>4</c:v>
                </c:pt>
                <c:pt idx="210">
                  <c:v>4</c:v>
                </c:pt>
                <c:pt idx="211">
                  <c:v>4</c:v>
                </c:pt>
                <c:pt idx="212">
                  <c:v>4</c:v>
                </c:pt>
                <c:pt idx="213">
                  <c:v>4</c:v>
                </c:pt>
                <c:pt idx="214">
                  <c:v>4</c:v>
                </c:pt>
                <c:pt idx="215">
                  <c:v>4</c:v>
                </c:pt>
                <c:pt idx="216">
                  <c:v>4</c:v>
                </c:pt>
                <c:pt idx="217">
                  <c:v>4</c:v>
                </c:pt>
                <c:pt idx="218">
                  <c:v>4</c:v>
                </c:pt>
                <c:pt idx="219">
                  <c:v>4</c:v>
                </c:pt>
                <c:pt idx="220">
                  <c:v>4</c:v>
                </c:pt>
                <c:pt idx="221">
                  <c:v>4</c:v>
                </c:pt>
                <c:pt idx="222">
                  <c:v>4</c:v>
                </c:pt>
                <c:pt idx="223">
                  <c:v>4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</c:numCache>
            </c:numRef>
          </c:xVal>
          <c:yVal>
            <c:numRef>
              <c:f>'ai_output-frac'!$L$610:$L$849</c:f>
              <c:numCache>
                <c:formatCode>0.0000</c:formatCode>
                <c:ptCount val="240"/>
                <c:pt idx="0">
                  <c:v>0.129720096644761</c:v>
                </c:pt>
                <c:pt idx="1">
                  <c:v>0.15234270051520901</c:v>
                </c:pt>
                <c:pt idx="2">
                  <c:v>0.15231421168950299</c:v>
                </c:pt>
                <c:pt idx="3">
                  <c:v>0.15245416825483199</c:v>
                </c:pt>
                <c:pt idx="4">
                  <c:v>0.15226696963388101</c:v>
                </c:pt>
                <c:pt idx="5">
                  <c:v>0.152366665277819</c:v>
                </c:pt>
                <c:pt idx="6">
                  <c:v>0.152222666403318</c:v>
                </c:pt>
                <c:pt idx="7">
                  <c:v>0.152499904213377</c:v>
                </c:pt>
                <c:pt idx="8">
                  <c:v>0.15219002140309101</c:v>
                </c:pt>
                <c:pt idx="9">
                  <c:v>0.15237832653738001</c:v>
                </c:pt>
                <c:pt idx="10">
                  <c:v>0.15225629569521301</c:v>
                </c:pt>
                <c:pt idx="11">
                  <c:v>0.15219616147245599</c:v>
                </c:pt>
                <c:pt idx="12">
                  <c:v>0.15208507056239801</c:v>
                </c:pt>
                <c:pt idx="13">
                  <c:v>0.152284762857816</c:v>
                </c:pt>
                <c:pt idx="14">
                  <c:v>0.15203087578189101</c:v>
                </c:pt>
                <c:pt idx="15">
                  <c:v>0.15252846255173799</c:v>
                </c:pt>
                <c:pt idx="16">
                  <c:v>0.25947917111950902</c:v>
                </c:pt>
                <c:pt idx="17">
                  <c:v>0.30461936071739698</c:v>
                </c:pt>
                <c:pt idx="18">
                  <c:v>0.30461159315089997</c:v>
                </c:pt>
                <c:pt idx="19">
                  <c:v>0.30490833650966498</c:v>
                </c:pt>
                <c:pt idx="20">
                  <c:v>0.30464072356802602</c:v>
                </c:pt>
                <c:pt idx="21">
                  <c:v>0.30484479259615199</c:v>
                </c:pt>
                <c:pt idx="22">
                  <c:v>0.30444533280663599</c:v>
                </c:pt>
                <c:pt idx="23">
                  <c:v>0.30501927761807501</c:v>
                </c:pt>
                <c:pt idx="24">
                  <c:v>0.30450030154596402</c:v>
                </c:pt>
                <c:pt idx="25">
                  <c:v>0.30483895825846102</c:v>
                </c:pt>
                <c:pt idx="26">
                  <c:v>0.304579879698545</c:v>
                </c:pt>
                <c:pt idx="27">
                  <c:v>0.30443175535168099</c:v>
                </c:pt>
                <c:pt idx="28">
                  <c:v>0.304089486773721</c:v>
                </c:pt>
                <c:pt idx="29">
                  <c:v>0.30475665307476102</c:v>
                </c:pt>
                <c:pt idx="30">
                  <c:v>0.30410432396311299</c:v>
                </c:pt>
                <c:pt idx="31">
                  <c:v>0.30501408559069398</c:v>
                </c:pt>
                <c:pt idx="32">
                  <c:v>0.50430006986635301</c:v>
                </c:pt>
                <c:pt idx="33">
                  <c:v>0.60915717082436505</c:v>
                </c:pt>
                <c:pt idx="34">
                  <c:v>0.60943686385212004</c:v>
                </c:pt>
                <c:pt idx="35">
                  <c:v>0.60953663134620295</c:v>
                </c:pt>
                <c:pt idx="36">
                  <c:v>0.60918694073900903</c:v>
                </c:pt>
                <c:pt idx="37">
                  <c:v>0.60988672364866303</c:v>
                </c:pt>
                <c:pt idx="38">
                  <c:v>0.60904200160597499</c:v>
                </c:pt>
                <c:pt idx="39">
                  <c:v>0.60989191322438796</c:v>
                </c:pt>
                <c:pt idx="40">
                  <c:v>0.60895921020547705</c:v>
                </c:pt>
                <c:pt idx="41">
                  <c:v>0.60982315851269497</c:v>
                </c:pt>
                <c:pt idx="42">
                  <c:v>0.60925425736009697</c:v>
                </c:pt>
                <c:pt idx="43">
                  <c:v>0.60892170276211399</c:v>
                </c:pt>
                <c:pt idx="44">
                  <c:v>0.60829510718832203</c:v>
                </c:pt>
                <c:pt idx="45">
                  <c:v>0.60965328411338104</c:v>
                </c:pt>
                <c:pt idx="46">
                  <c:v>0.60812608292272097</c:v>
                </c:pt>
                <c:pt idx="47">
                  <c:v>0.61032555459050697</c:v>
                </c:pt>
                <c:pt idx="48">
                  <c:v>0.913094847599909</c:v>
                </c:pt>
                <c:pt idx="49">
                  <c:v>1.2192627525690101</c:v>
                </c:pt>
                <c:pt idx="50">
                  <c:v>1.2192627525690101</c:v>
                </c:pt>
                <c:pt idx="51">
                  <c:v>1.22086958002801</c:v>
                </c:pt>
                <c:pt idx="52">
                  <c:v>1.2177222071214999</c:v>
                </c:pt>
                <c:pt idx="53">
                  <c:v>1.21933793760419</c:v>
                </c:pt>
                <c:pt idx="54">
                  <c:v>1.21834313492198</c:v>
                </c:pt>
                <c:pt idx="55">
                  <c:v>1.2204382544736301</c:v>
                </c:pt>
                <c:pt idx="56">
                  <c:v>1.2178308237942499</c:v>
                </c:pt>
                <c:pt idx="57">
                  <c:v>1.21871599564744</c:v>
                </c:pt>
                <c:pt idx="58">
                  <c:v>1.21833795790717</c:v>
                </c:pt>
                <c:pt idx="59">
                  <c:v>1.2181024502671101</c:v>
                </c:pt>
                <c:pt idx="60">
                  <c:v>1.2164899902203901</c:v>
                </c:pt>
                <c:pt idx="61">
                  <c:v>1.2188118369958101</c:v>
                </c:pt>
                <c:pt idx="62">
                  <c:v>1.2161442814030199</c:v>
                </c:pt>
                <c:pt idx="63">
                  <c:v>1.2202356886594501</c:v>
                </c:pt>
                <c:pt idx="64">
                  <c:v>1.5570634539199399</c:v>
                </c:pt>
                <c:pt idx="65">
                  <c:v>2.4137778628990598</c:v>
                </c:pt>
                <c:pt idx="66">
                  <c:v>2.4344621759194398</c:v>
                </c:pt>
                <c:pt idx="67">
                  <c:v>2.4338163984661301</c:v>
                </c:pt>
                <c:pt idx="68">
                  <c:v>2.4362618267715099</c:v>
                </c:pt>
                <c:pt idx="69">
                  <c:v>2.43545992962546</c:v>
                </c:pt>
                <c:pt idx="70">
                  <c:v>2.4341779916248698</c:v>
                </c:pt>
                <c:pt idx="71">
                  <c:v>2.4380537745956699</c:v>
                </c:pt>
                <c:pt idx="72">
                  <c:v>2.4352892712903</c:v>
                </c:pt>
                <c:pt idx="73">
                  <c:v>2.4358685725208602</c:v>
                </c:pt>
                <c:pt idx="74">
                  <c:v>2.4347826086956501</c:v>
                </c:pt>
                <c:pt idx="75">
                  <c:v>2.4337492572786599</c:v>
                </c:pt>
                <c:pt idx="76">
                  <c:v>2.4335013834428199</c:v>
                </c:pt>
                <c:pt idx="77">
                  <c:v>2.4362152505613199</c:v>
                </c:pt>
                <c:pt idx="78">
                  <c:v>2.4324845965407098</c:v>
                </c:pt>
                <c:pt idx="79">
                  <c:v>2.4413597263347402</c:v>
                </c:pt>
                <c:pt idx="80">
                  <c:v>2.4077678055949101</c:v>
                </c:pt>
                <c:pt idx="81">
                  <c:v>4.7512184815637903</c:v>
                </c:pt>
                <c:pt idx="82">
                  <c:v>4.8611234735873898</c:v>
                </c:pt>
                <c:pt idx="83">
                  <c:v>4.8647215641694999</c:v>
                </c:pt>
                <c:pt idx="84">
                  <c:v>4.8658154487773704</c:v>
                </c:pt>
                <c:pt idx="85">
                  <c:v>4.8669821129241004</c:v>
                </c:pt>
                <c:pt idx="86">
                  <c:v>4.8645771256121098</c:v>
                </c:pt>
                <c:pt idx="87">
                  <c:v>4.8673642395910397</c:v>
                </c:pt>
                <c:pt idx="88">
                  <c:v>4.8568312953258097</c:v>
                </c:pt>
                <c:pt idx="89">
                  <c:v>4.8646080760094996</c:v>
                </c:pt>
                <c:pt idx="90">
                  <c:v>4.8616180242046498</c:v>
                </c:pt>
                <c:pt idx="91">
                  <c:v>4.8616386326641301</c:v>
                </c:pt>
                <c:pt idx="92">
                  <c:v>4.85429249855033</c:v>
                </c:pt>
                <c:pt idx="93">
                  <c:v>4.8612883126131203</c:v>
                </c:pt>
                <c:pt idx="94">
                  <c:v>4.8528341485706497</c:v>
                </c:pt>
                <c:pt idx="95">
                  <c:v>4.86849031294041</c:v>
                </c:pt>
                <c:pt idx="96">
                  <c:v>3.3092304584932299</c:v>
                </c:pt>
                <c:pt idx="97">
                  <c:v>6.6138235879277802</c:v>
                </c:pt>
                <c:pt idx="98">
                  <c:v>9.5714911640134304</c:v>
                </c:pt>
                <c:pt idx="99">
                  <c:v>9.7467864958463402</c:v>
                </c:pt>
                <c:pt idx="100">
                  <c:v>9.7215876581406597</c:v>
                </c:pt>
                <c:pt idx="101">
                  <c:v>9.7362780095844794</c:v>
                </c:pt>
                <c:pt idx="102">
                  <c:v>9.7188278562106998</c:v>
                </c:pt>
                <c:pt idx="103">
                  <c:v>9.74720067991076</c:v>
                </c:pt>
                <c:pt idx="104">
                  <c:v>9.7144442303334895</c:v>
                </c:pt>
                <c:pt idx="105">
                  <c:v>9.7321883167577408</c:v>
                </c:pt>
                <c:pt idx="106">
                  <c:v>9.7176132163200108</c:v>
                </c:pt>
                <c:pt idx="107">
                  <c:v>9.7309084121347809</c:v>
                </c:pt>
                <c:pt idx="108">
                  <c:v>9.7075372482134998</c:v>
                </c:pt>
                <c:pt idx="109">
                  <c:v>9.7269675952920593</c:v>
                </c:pt>
                <c:pt idx="110">
                  <c:v>9.7138271359209902</c:v>
                </c:pt>
                <c:pt idx="111">
                  <c:v>9.74595823330713</c:v>
                </c:pt>
                <c:pt idx="112">
                  <c:v>4.0847123351096704</c:v>
                </c:pt>
                <c:pt idx="113">
                  <c:v>8.1625564926515004</c:v>
                </c:pt>
                <c:pt idx="114">
                  <c:v>12.2315274744905</c:v>
                </c:pt>
                <c:pt idx="115">
                  <c:v>16.305790440849702</c:v>
                </c:pt>
                <c:pt idx="116">
                  <c:v>19.191030977431002</c:v>
                </c:pt>
                <c:pt idx="117">
                  <c:v>19.466358883834602</c:v>
                </c:pt>
                <c:pt idx="118">
                  <c:v>19.430205101597799</c:v>
                </c:pt>
                <c:pt idx="119">
                  <c:v>19.476689635262101</c:v>
                </c:pt>
                <c:pt idx="120">
                  <c:v>19.422924666900901</c:v>
                </c:pt>
                <c:pt idx="121">
                  <c:v>19.4533989763422</c:v>
                </c:pt>
                <c:pt idx="122">
                  <c:v>19.431851153728001</c:v>
                </c:pt>
                <c:pt idx="123">
                  <c:v>19.453357730317201</c:v>
                </c:pt>
                <c:pt idx="124">
                  <c:v>19.4368733356918</c:v>
                </c:pt>
                <c:pt idx="125">
                  <c:v>19.447214026520101</c:v>
                </c:pt>
                <c:pt idx="126">
                  <c:v>19.416594714476702</c:v>
                </c:pt>
                <c:pt idx="127">
                  <c:v>19.4604958958152</c:v>
                </c:pt>
                <c:pt idx="128">
                  <c:v>4.6042564722767203</c:v>
                </c:pt>
                <c:pt idx="129">
                  <c:v>9.2057873296811294</c:v>
                </c:pt>
                <c:pt idx="130">
                  <c:v>13.798297590760001</c:v>
                </c:pt>
                <c:pt idx="131">
                  <c:v>18.402896312416601</c:v>
                </c:pt>
                <c:pt idx="132">
                  <c:v>22.969383884950801</c:v>
                </c:pt>
                <c:pt idx="133">
                  <c:v>27.566497312466002</c:v>
                </c:pt>
                <c:pt idx="134">
                  <c:v>32.110199624828503</c:v>
                </c:pt>
                <c:pt idx="135">
                  <c:v>36.681012511469</c:v>
                </c:pt>
                <c:pt idx="136">
                  <c:v>38.758794617303401</c:v>
                </c:pt>
                <c:pt idx="137">
                  <c:v>38.869217831890801</c:v>
                </c:pt>
                <c:pt idx="138">
                  <c:v>38.862138488385803</c:v>
                </c:pt>
                <c:pt idx="139">
                  <c:v>38.839764972822799</c:v>
                </c:pt>
                <c:pt idx="140">
                  <c:v>38.818977425858101</c:v>
                </c:pt>
                <c:pt idx="141">
                  <c:v>38.905643095815499</c:v>
                </c:pt>
                <c:pt idx="142">
                  <c:v>38.803627013127603</c:v>
                </c:pt>
                <c:pt idx="143">
                  <c:v>38.946847865997903</c:v>
                </c:pt>
                <c:pt idx="144">
                  <c:v>4.9238497091989704</c:v>
                </c:pt>
                <c:pt idx="145">
                  <c:v>9.8477126305084504</c:v>
                </c:pt>
                <c:pt idx="146">
                  <c:v>14.7608946591535</c:v>
                </c:pt>
                <c:pt idx="147">
                  <c:v>19.685230777482701</c:v>
                </c:pt>
                <c:pt idx="148">
                  <c:v>24.577536096006</c:v>
                </c:pt>
                <c:pt idx="149">
                  <c:v>29.4981794799662</c:v>
                </c:pt>
                <c:pt idx="150">
                  <c:v>34.377608752669602</c:v>
                </c:pt>
                <c:pt idx="151">
                  <c:v>39.336660321380101</c:v>
                </c:pt>
                <c:pt idx="152">
                  <c:v>44.149081294103702</c:v>
                </c:pt>
                <c:pt idx="153">
                  <c:v>49.0764573103544</c:v>
                </c:pt>
                <c:pt idx="154">
                  <c:v>53.912312813446498</c:v>
                </c:pt>
                <c:pt idx="155">
                  <c:v>57.367484814095697</c:v>
                </c:pt>
                <c:pt idx="156">
                  <c:v>57.3523340110359</c:v>
                </c:pt>
                <c:pt idx="157">
                  <c:v>57.435627774934702</c:v>
                </c:pt>
                <c:pt idx="158">
                  <c:v>57.340684991648899</c:v>
                </c:pt>
                <c:pt idx="159">
                  <c:v>57.539634758177797</c:v>
                </c:pt>
                <c:pt idx="160">
                  <c:v>5.0965012046854197</c:v>
                </c:pt>
                <c:pt idx="161">
                  <c:v>10.193441229651301</c:v>
                </c:pt>
                <c:pt idx="162">
                  <c:v>15.2808139183874</c:v>
                </c:pt>
                <c:pt idx="163">
                  <c:v>20.3819007289135</c:v>
                </c:pt>
                <c:pt idx="164">
                  <c:v>25.451756302229601</c:v>
                </c:pt>
                <c:pt idx="165">
                  <c:v>30.549480369755301</c:v>
                </c:pt>
                <c:pt idx="166">
                  <c:v>35.602706569980299</c:v>
                </c:pt>
                <c:pt idx="167">
                  <c:v>40.743097572077197</c:v>
                </c:pt>
                <c:pt idx="168">
                  <c:v>45.7359910771589</c:v>
                </c:pt>
                <c:pt idx="169">
                  <c:v>50.853433284604698</c:v>
                </c:pt>
                <c:pt idx="170">
                  <c:v>55.8840297234742</c:v>
                </c:pt>
                <c:pt idx="171">
                  <c:v>57.685153603734499</c:v>
                </c:pt>
                <c:pt idx="172">
                  <c:v>57.638949310927003</c:v>
                </c:pt>
                <c:pt idx="173">
                  <c:v>57.723713804872602</c:v>
                </c:pt>
                <c:pt idx="174">
                  <c:v>57.616327171396001</c:v>
                </c:pt>
                <c:pt idx="175">
                  <c:v>57.819201562844597</c:v>
                </c:pt>
                <c:pt idx="176">
                  <c:v>5.1878883831387297</c:v>
                </c:pt>
                <c:pt idx="177">
                  <c:v>10.3751167902299</c:v>
                </c:pt>
                <c:pt idx="178">
                  <c:v>15.5547874735765</c:v>
                </c:pt>
                <c:pt idx="179">
                  <c:v>20.747506211504898</c:v>
                </c:pt>
                <c:pt idx="180">
                  <c:v>25.909180599261902</c:v>
                </c:pt>
                <c:pt idx="181">
                  <c:v>31.1044005754712</c:v>
                </c:pt>
                <c:pt idx="182">
                  <c:v>36.252084238808301</c:v>
                </c:pt>
                <c:pt idx="183">
                  <c:v>41.488679687875297</c:v>
                </c:pt>
                <c:pt idx="184">
                  <c:v>46.579127057658802</c:v>
                </c:pt>
                <c:pt idx="185">
                  <c:v>51.797609134405</c:v>
                </c:pt>
                <c:pt idx="186">
                  <c:v>56.926170801034502</c:v>
                </c:pt>
                <c:pt idx="187">
                  <c:v>57.835146911663898</c:v>
                </c:pt>
                <c:pt idx="188">
                  <c:v>57.789157100792004</c:v>
                </c:pt>
                <c:pt idx="189">
                  <c:v>57.8604497172023</c:v>
                </c:pt>
                <c:pt idx="190">
                  <c:v>57.765962302758403</c:v>
                </c:pt>
                <c:pt idx="191">
                  <c:v>57.963255878230299</c:v>
                </c:pt>
                <c:pt idx="192">
                  <c:v>5.23494345180253</c:v>
                </c:pt>
                <c:pt idx="193">
                  <c:v>10.4696068922234</c:v>
                </c:pt>
                <c:pt idx="194">
                  <c:v>15.696490224486601</c:v>
                </c:pt>
                <c:pt idx="195">
                  <c:v>20.9395124595261</c:v>
                </c:pt>
                <c:pt idx="196">
                  <c:v>26.147863027118401</c:v>
                </c:pt>
                <c:pt idx="197">
                  <c:v>31.388650956729599</c:v>
                </c:pt>
                <c:pt idx="198">
                  <c:v>36.584689573533502</c:v>
                </c:pt>
                <c:pt idx="199">
                  <c:v>41.8739479858233</c:v>
                </c:pt>
                <c:pt idx="200">
                  <c:v>47.013213601747204</c:v>
                </c:pt>
                <c:pt idx="201">
                  <c:v>52.280826589029203</c:v>
                </c:pt>
                <c:pt idx="202">
                  <c:v>57.463641096501703</c:v>
                </c:pt>
                <c:pt idx="203">
                  <c:v>57.921289729471603</c:v>
                </c:pt>
                <c:pt idx="204">
                  <c:v>57.859993614933103</c:v>
                </c:pt>
                <c:pt idx="205">
                  <c:v>57.936033845862397</c:v>
                </c:pt>
                <c:pt idx="206">
                  <c:v>57.840274070294498</c:v>
                </c:pt>
                <c:pt idx="207">
                  <c:v>58.026032546612299</c:v>
                </c:pt>
                <c:pt idx="208">
                  <c:v>5.2584676003868598</c:v>
                </c:pt>
                <c:pt idx="209">
                  <c:v>10.516841021232301</c:v>
                </c:pt>
                <c:pt idx="210">
                  <c:v>15.7676790840178</c:v>
                </c:pt>
                <c:pt idx="211">
                  <c:v>21.035528106954001</c:v>
                </c:pt>
                <c:pt idx="212">
                  <c:v>26.2645841160789</c:v>
                </c:pt>
                <c:pt idx="213">
                  <c:v>31.528162064355399</c:v>
                </c:pt>
                <c:pt idx="214">
                  <c:v>36.756673385329897</c:v>
                </c:pt>
                <c:pt idx="215">
                  <c:v>42.0580989421059</c:v>
                </c:pt>
                <c:pt idx="216">
                  <c:v>47.222517451024501</c:v>
                </c:pt>
                <c:pt idx="217">
                  <c:v>52.528698328070298</c:v>
                </c:pt>
                <c:pt idx="218">
                  <c:v>57.738698131760003</c:v>
                </c:pt>
                <c:pt idx="219">
                  <c:v>57.943808959936803</c:v>
                </c:pt>
                <c:pt idx="220">
                  <c:v>57.898102938276402</c:v>
                </c:pt>
                <c:pt idx="221">
                  <c:v>57.965544609188299</c:v>
                </c:pt>
                <c:pt idx="222">
                  <c:v>57.872424974128997</c:v>
                </c:pt>
                <c:pt idx="223">
                  <c:v>58.074467916765499</c:v>
                </c:pt>
                <c:pt idx="224">
                  <c:v>5.2708579019886797</c:v>
                </c:pt>
                <c:pt idx="225">
                  <c:v>10.5414792474508</c:v>
                </c:pt>
                <c:pt idx="226">
                  <c:v>15.804303101096499</c:v>
                </c:pt>
                <c:pt idx="227">
                  <c:v>21.0829206467746</c:v>
                </c:pt>
                <c:pt idx="228">
                  <c:v>26.3262277038401</c:v>
                </c:pt>
                <c:pt idx="229">
                  <c:v>31.6063944538339</c:v>
                </c:pt>
                <c:pt idx="230">
                  <c:v>36.836685967366499</c:v>
                </c:pt>
                <c:pt idx="231">
                  <c:v>42.1612243359384</c:v>
                </c:pt>
                <c:pt idx="232">
                  <c:v>47.337484481563202</c:v>
                </c:pt>
                <c:pt idx="233">
                  <c:v>52.648560733418499</c:v>
                </c:pt>
                <c:pt idx="234">
                  <c:v>57.861590004335604</c:v>
                </c:pt>
                <c:pt idx="235">
                  <c:v>57.973842774281103</c:v>
                </c:pt>
                <c:pt idx="236">
                  <c:v>57.917233556735802</c:v>
                </c:pt>
                <c:pt idx="237">
                  <c:v>57.990446234143299</c:v>
                </c:pt>
                <c:pt idx="238">
                  <c:v>57.8898264397221</c:v>
                </c:pt>
                <c:pt idx="239">
                  <c:v>58.087681152251903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130-FF8B-5F4C-8BBF-ED4DE7366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850848"/>
        <c:axId val="119669536"/>
      </c:scatterChart>
      <c:valAx>
        <c:axId val="123850848"/>
        <c:scaling>
          <c:logBase val="2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 sz="1200" b="0"/>
                </a:pPr>
                <a:r>
                  <a:rPr lang="en-US" sz="1200" b="0"/>
                  <a:t>Operational Intensity (OP/B)</a:t>
                </a:r>
              </a:p>
            </c:rich>
          </c:tx>
          <c:layout>
            <c:manualLayout>
              <c:xMode val="edge"/>
              <c:yMode val="edge"/>
              <c:x val="0.36643746180033554"/>
              <c:y val="0.9337659722222222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\ ????/????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/>
          <a:lstStyle/>
          <a:p>
            <a:pPr>
              <a:defRPr/>
            </a:pPr>
            <a:endParaRPr lang="en-US"/>
          </a:p>
        </c:txPr>
        <c:crossAx val="119669536"/>
        <c:crossesAt val="1.0000000000000002E-3"/>
        <c:crossBetween val="midCat"/>
        <c:majorUnit val="2"/>
        <c:minorUnit val="2"/>
      </c:valAx>
      <c:valAx>
        <c:axId val="119669536"/>
        <c:scaling>
          <c:logBase val="2"/>
          <c:orientation val="minMax"/>
          <c:max val="64"/>
          <c:min val="3.1250000000000007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000" b="0"/>
                </a:pPr>
                <a:r>
                  <a:rPr lang="en-US" sz="1000" b="0"/>
                  <a:t>Arithmetic Throughput (MOPS, log scale)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23850848"/>
        <c:crossesAt val="4.8830000000000019E-5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9567901234568"/>
          <c:y val="7.2466666666666665E-2"/>
          <c:w val="0.84894567901234563"/>
          <c:h val="0.5853828282828282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'2021-06-09'!$F$2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'2021-06-09'!$F$3:$F$23</c:f>
              <c:numCache>
                <c:formatCode>0.00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 formatCode="0.0">
                  <c:v>1</c:v>
                </c:pt>
                <c:pt idx="5" formatCode="0.0">
                  <c:v>1</c:v>
                </c:pt>
                <c:pt idx="6">
                  <c:v>1</c:v>
                </c:pt>
                <c:pt idx="7" formatCode="0.0">
                  <c:v>1</c:v>
                </c:pt>
                <c:pt idx="8" formatCode="0.0">
                  <c:v>1</c:v>
                </c:pt>
                <c:pt idx="9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8" formatCode="0.0">
                  <c:v>1</c:v>
                </c:pt>
                <c:pt idx="19" formatCode="0.0">
                  <c:v>1</c:v>
                </c:pt>
                <c:pt idx="20" formatCode="0.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00-6B41-8A32-3EE0779DB6AB}"/>
            </c:ext>
          </c:extLst>
        </c:ser>
        <c:ser>
          <c:idx val="0"/>
          <c:order val="1"/>
          <c:tx>
            <c:strRef>
              <c:f>'2021-06-09'!$E$2</c:f>
              <c:strCache>
                <c:ptCount val="1"/>
                <c:pt idx="0">
                  <c:v>GPU</c:v>
                </c:pt>
              </c:strCache>
            </c:strRef>
          </c:tx>
          <c:spPr>
            <a:pattFill prst="wdUpDiag">
              <a:fgClr>
                <a:schemeClr val="accent6">
                  <a:lumMod val="60000"/>
                  <a:lumOff val="40000"/>
                </a:schemeClr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solidFill>
                <a:schemeClr val="accent6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'2021-06-09'!$E$3:$E$23</c:f>
              <c:numCache>
                <c:formatCode>0.0</c:formatCode>
                <c:ptCount val="21"/>
                <c:pt idx="0">
                  <c:v>93.4</c:v>
                </c:pt>
                <c:pt idx="1">
                  <c:v>410.1</c:v>
                </c:pt>
                <c:pt idx="2">
                  <c:v>439.4</c:v>
                </c:pt>
                <c:pt idx="3">
                  <c:v>0.4</c:v>
                </c:pt>
                <c:pt idx="4">
                  <c:v>71.099999999999994</c:v>
                </c:pt>
                <c:pt idx="5">
                  <c:v>71.099999999999994</c:v>
                </c:pt>
                <c:pt idx="6">
                  <c:v>26.1</c:v>
                </c:pt>
                <c:pt idx="7">
                  <c:v>57.6</c:v>
                </c:pt>
                <c:pt idx="8">
                  <c:v>57.6</c:v>
                </c:pt>
                <c:pt idx="9">
                  <c:v>51.3</c:v>
                </c:pt>
                <c:pt idx="11">
                  <c:v>447.2</c:v>
                </c:pt>
                <c:pt idx="12">
                  <c:v>30.7</c:v>
                </c:pt>
                <c:pt idx="13">
                  <c:v>1552.7</c:v>
                </c:pt>
                <c:pt idx="14">
                  <c:v>1.6</c:v>
                </c:pt>
                <c:pt idx="15">
                  <c:v>305</c:v>
                </c:pt>
                <c:pt idx="16">
                  <c:v>68.8</c:v>
                </c:pt>
                <c:pt idx="18">
                  <c:v>52.233589665378666</c:v>
                </c:pt>
                <c:pt idx="19">
                  <c:v>94.577826795981181</c:v>
                </c:pt>
                <c:pt idx="20">
                  <c:v>65.638241188110143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00-6B41-8A32-3EE0779DB6AB}"/>
            </c:ext>
          </c:extLst>
        </c:ser>
        <c:ser>
          <c:idx val="2"/>
          <c:order val="2"/>
          <c:tx>
            <c:strRef>
              <c:f>'2021-06-09'!$C$2</c:f>
              <c:strCache>
                <c:ptCount val="1"/>
                <c:pt idx="0">
                  <c:v>640 DPUs</c:v>
                </c:pt>
              </c:strCache>
            </c:strRef>
          </c:tx>
          <c:spPr>
            <a:solidFill>
              <a:srgbClr val="FFFD78"/>
            </a:solidFill>
            <a:ln>
              <a:solidFill>
                <a:schemeClr val="accent4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'2021-06-09'!$C$3:$C$23</c:f>
              <c:numCache>
                <c:formatCode>0.0</c:formatCode>
                <c:ptCount val="21"/>
                <c:pt idx="0">
                  <c:v>38.6</c:v>
                </c:pt>
                <c:pt idx="1">
                  <c:v>167</c:v>
                </c:pt>
                <c:pt idx="2">
                  <c:v>234.4</c:v>
                </c:pt>
                <c:pt idx="3">
                  <c:v>4.4000000000000004</c:v>
                </c:pt>
                <c:pt idx="4">
                  <c:v>134.4</c:v>
                </c:pt>
                <c:pt idx="5">
                  <c:v>33.6</c:v>
                </c:pt>
                <c:pt idx="6">
                  <c:v>9.1</c:v>
                </c:pt>
                <c:pt idx="7">
                  <c:v>13.5</c:v>
                </c:pt>
                <c:pt idx="8">
                  <c:v>16</c:v>
                </c:pt>
                <c:pt idx="9">
                  <c:v>36.6</c:v>
                </c:pt>
                <c:pt idx="11">
                  <c:v>25.2</c:v>
                </c:pt>
                <c:pt idx="12">
                  <c:v>0.4</c:v>
                </c:pt>
                <c:pt idx="13">
                  <c:v>20.100000000000001</c:v>
                </c:pt>
                <c:pt idx="14" formatCode="0.0000">
                  <c:v>3.6799999999999999E-2</c:v>
                </c:pt>
                <c:pt idx="15">
                  <c:v>5.6</c:v>
                </c:pt>
                <c:pt idx="16">
                  <c:v>0.1</c:v>
                </c:pt>
                <c:pt idx="18">
                  <c:v>34.154102972882662</c:v>
                </c:pt>
                <c:pt idx="19">
                  <c:v>1.2689623569961614</c:v>
                </c:pt>
                <c:pt idx="20">
                  <c:v>10.100450522505204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00-6B41-8A32-3EE0779DB6AB}"/>
            </c:ext>
          </c:extLst>
        </c:ser>
        <c:ser>
          <c:idx val="1"/>
          <c:order val="3"/>
          <c:tx>
            <c:strRef>
              <c:f>'2021-06-09'!$D$2</c:f>
              <c:strCache>
                <c:ptCount val="1"/>
                <c:pt idx="0">
                  <c:v>2556 DPUs</c:v>
                </c:pt>
              </c:strCache>
            </c:strRef>
          </c:tx>
          <c:spPr>
            <a:pattFill prst="wdDnDiag">
              <a:fgClr>
                <a:schemeClr val="accent2"/>
              </a:fgClr>
              <a:bgClr>
                <a:schemeClr val="accent2">
                  <a:lumMod val="40000"/>
                  <a:lumOff val="60000"/>
                </a:schemeClr>
              </a:bgClr>
            </a:pattFill>
            <a:ln>
              <a:solidFill>
                <a:schemeClr val="accent2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'2021-06-09'!$D$3:$D$23</c:f>
              <c:numCache>
                <c:formatCode>0.0</c:formatCode>
                <c:ptCount val="21"/>
                <c:pt idx="0">
                  <c:v>149.1</c:v>
                </c:pt>
                <c:pt idx="1">
                  <c:v>498.2</c:v>
                </c:pt>
                <c:pt idx="2">
                  <c:v>629.5</c:v>
                </c:pt>
                <c:pt idx="3">
                  <c:v>23</c:v>
                </c:pt>
                <c:pt idx="4">
                  <c:v>496.6</c:v>
                </c:pt>
                <c:pt idx="5">
                  <c:v>167.1</c:v>
                </c:pt>
                <c:pt idx="6">
                  <c:v>45.3</c:v>
                </c:pt>
                <c:pt idx="7">
                  <c:v>61.3</c:v>
                </c:pt>
                <c:pt idx="8">
                  <c:v>70.2</c:v>
                </c:pt>
                <c:pt idx="9">
                  <c:v>96.3</c:v>
                </c:pt>
                <c:pt idx="11">
                  <c:v>46.3</c:v>
                </c:pt>
                <c:pt idx="12">
                  <c:v>0.9</c:v>
                </c:pt>
                <c:pt idx="13">
                  <c:v>86.6</c:v>
                </c:pt>
                <c:pt idx="14" formatCode="0.0000">
                  <c:v>1.9E-3</c:v>
                </c:pt>
                <c:pt idx="15">
                  <c:v>5.8</c:v>
                </c:pt>
                <c:pt idx="16">
                  <c:v>0.1</c:v>
                </c:pt>
                <c:pt idx="18">
                  <c:v>132.55954898885241</c:v>
                </c:pt>
                <c:pt idx="19">
                  <c:v>1.2586949733620922</c:v>
                </c:pt>
                <c:pt idx="20">
                  <c:v>23.226702722854029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00-6B41-8A32-3EE0779DB6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25439"/>
        <c:axId val="41607039"/>
      </c:barChart>
      <c:catAx>
        <c:axId val="419254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07039"/>
        <c:crossesAt val="1.0000000000000003E-4"/>
        <c:auto val="1"/>
        <c:lblAlgn val="ctr"/>
        <c:lblOffset val="100"/>
        <c:noMultiLvlLbl val="0"/>
      </c:catAx>
      <c:valAx>
        <c:axId val="41607039"/>
        <c:scaling>
          <c:logBase val="2"/>
          <c:orientation val="minMax"/>
          <c:max val="204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Speedup over CPU (log scale)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25439"/>
        <c:crosses val="autoZero"/>
        <c:crossBetween val="between"/>
        <c:majorUnit val="4"/>
        <c:minorUnit val="4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2842992551563362"/>
          <c:y val="9.4994949494949521E-3"/>
          <c:w val="0.52368132716049387"/>
          <c:h val="6.4185101010101012E-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9567901234568"/>
          <c:y val="7.2466666666666665E-2"/>
          <c:w val="0.84894567901234563"/>
          <c:h val="0.5853828282828282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'2021-06-09'!$F$2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'2021-06-09'!$F$3:$F$23</c:f>
              <c:numCache>
                <c:formatCode>0.00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 formatCode="0.0">
                  <c:v>1</c:v>
                </c:pt>
                <c:pt idx="5" formatCode="0.0">
                  <c:v>1</c:v>
                </c:pt>
                <c:pt idx="6">
                  <c:v>1</c:v>
                </c:pt>
                <c:pt idx="7" formatCode="0.0">
                  <c:v>1</c:v>
                </c:pt>
                <c:pt idx="8" formatCode="0.0">
                  <c:v>1</c:v>
                </c:pt>
                <c:pt idx="9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8" formatCode="0.0">
                  <c:v>1</c:v>
                </c:pt>
                <c:pt idx="19" formatCode="0.0">
                  <c:v>1</c:v>
                </c:pt>
                <c:pt idx="20" formatCode="0.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00-6B41-8A32-3EE0779DB6AB}"/>
            </c:ext>
          </c:extLst>
        </c:ser>
        <c:ser>
          <c:idx val="0"/>
          <c:order val="1"/>
          <c:tx>
            <c:strRef>
              <c:f>'2021-06-09'!$E$2</c:f>
              <c:strCache>
                <c:ptCount val="1"/>
                <c:pt idx="0">
                  <c:v>GPU</c:v>
                </c:pt>
              </c:strCache>
            </c:strRef>
          </c:tx>
          <c:spPr>
            <a:pattFill prst="wdUpDiag">
              <a:fgClr>
                <a:schemeClr val="accent6">
                  <a:lumMod val="60000"/>
                  <a:lumOff val="40000"/>
                </a:schemeClr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solidFill>
                <a:schemeClr val="accent6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'2021-06-09'!$E$3:$E$23</c:f>
              <c:numCache>
                <c:formatCode>0.0</c:formatCode>
                <c:ptCount val="21"/>
                <c:pt idx="0">
                  <c:v>93.4</c:v>
                </c:pt>
                <c:pt idx="1">
                  <c:v>410.1</c:v>
                </c:pt>
                <c:pt idx="2">
                  <c:v>439.4</c:v>
                </c:pt>
                <c:pt idx="3">
                  <c:v>0.4</c:v>
                </c:pt>
                <c:pt idx="4">
                  <c:v>71.099999999999994</c:v>
                </c:pt>
                <c:pt idx="5">
                  <c:v>71.099999999999994</c:v>
                </c:pt>
                <c:pt idx="6">
                  <c:v>26.1</c:v>
                </c:pt>
                <c:pt idx="7">
                  <c:v>57.6</c:v>
                </c:pt>
                <c:pt idx="8">
                  <c:v>57.6</c:v>
                </c:pt>
                <c:pt idx="9">
                  <c:v>51.3</c:v>
                </c:pt>
                <c:pt idx="11">
                  <c:v>447.2</c:v>
                </c:pt>
                <c:pt idx="12">
                  <c:v>30.7</c:v>
                </c:pt>
                <c:pt idx="13">
                  <c:v>1552.7</c:v>
                </c:pt>
                <c:pt idx="14">
                  <c:v>1.6</c:v>
                </c:pt>
                <c:pt idx="15">
                  <c:v>305</c:v>
                </c:pt>
                <c:pt idx="16">
                  <c:v>68.8</c:v>
                </c:pt>
                <c:pt idx="18">
                  <c:v>52.233589665378666</c:v>
                </c:pt>
                <c:pt idx="19">
                  <c:v>94.577826795981181</c:v>
                </c:pt>
                <c:pt idx="20">
                  <c:v>65.638241188110143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00-6B41-8A32-3EE0779DB6AB}"/>
            </c:ext>
          </c:extLst>
        </c:ser>
        <c:ser>
          <c:idx val="2"/>
          <c:order val="2"/>
          <c:tx>
            <c:strRef>
              <c:f>'2021-06-09'!$C$2</c:f>
              <c:strCache>
                <c:ptCount val="1"/>
                <c:pt idx="0">
                  <c:v>640 DPUs</c:v>
                </c:pt>
              </c:strCache>
            </c:strRef>
          </c:tx>
          <c:spPr>
            <a:solidFill>
              <a:srgbClr val="FFFD78"/>
            </a:solidFill>
            <a:ln>
              <a:solidFill>
                <a:schemeClr val="accent4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'2021-06-09'!$C$3:$C$23</c:f>
              <c:numCache>
                <c:formatCode>0.0</c:formatCode>
                <c:ptCount val="21"/>
                <c:pt idx="0">
                  <c:v>38.6</c:v>
                </c:pt>
                <c:pt idx="1">
                  <c:v>167</c:v>
                </c:pt>
                <c:pt idx="2">
                  <c:v>234.4</c:v>
                </c:pt>
                <c:pt idx="3">
                  <c:v>4.4000000000000004</c:v>
                </c:pt>
                <c:pt idx="4">
                  <c:v>134.4</c:v>
                </c:pt>
                <c:pt idx="5">
                  <c:v>33.6</c:v>
                </c:pt>
                <c:pt idx="6">
                  <c:v>9.1</c:v>
                </c:pt>
                <c:pt idx="7">
                  <c:v>13.5</c:v>
                </c:pt>
                <c:pt idx="8">
                  <c:v>16</c:v>
                </c:pt>
                <c:pt idx="9">
                  <c:v>36.6</c:v>
                </c:pt>
                <c:pt idx="11">
                  <c:v>25.2</c:v>
                </c:pt>
                <c:pt idx="12">
                  <c:v>0.4</c:v>
                </c:pt>
                <c:pt idx="13">
                  <c:v>20.100000000000001</c:v>
                </c:pt>
                <c:pt idx="14" formatCode="0.0000">
                  <c:v>3.6799999999999999E-2</c:v>
                </c:pt>
                <c:pt idx="15">
                  <c:v>5.6</c:v>
                </c:pt>
                <c:pt idx="16">
                  <c:v>0.1</c:v>
                </c:pt>
                <c:pt idx="18">
                  <c:v>34.154102972882662</c:v>
                </c:pt>
                <c:pt idx="19">
                  <c:v>1.2689623569961614</c:v>
                </c:pt>
                <c:pt idx="20">
                  <c:v>10.100450522505204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00-6B41-8A32-3EE0779DB6AB}"/>
            </c:ext>
          </c:extLst>
        </c:ser>
        <c:ser>
          <c:idx val="1"/>
          <c:order val="3"/>
          <c:tx>
            <c:strRef>
              <c:f>'2021-06-09'!$D$2</c:f>
              <c:strCache>
                <c:ptCount val="1"/>
                <c:pt idx="0">
                  <c:v>2556 DPUs</c:v>
                </c:pt>
              </c:strCache>
            </c:strRef>
          </c:tx>
          <c:spPr>
            <a:pattFill prst="wdDnDiag">
              <a:fgClr>
                <a:schemeClr val="accent2"/>
              </a:fgClr>
              <a:bgClr>
                <a:schemeClr val="accent2">
                  <a:lumMod val="40000"/>
                  <a:lumOff val="60000"/>
                </a:schemeClr>
              </a:bgClr>
            </a:pattFill>
            <a:ln>
              <a:solidFill>
                <a:schemeClr val="accent2"/>
              </a:solidFill>
            </a:ln>
            <a:effectLst/>
          </c:spPr>
          <c:invertIfNegative val="0"/>
          <c:cat>
            <c:multiLvlStrRef>
              <c:f>'2021-06-09'!$A$3:$B$23</c:f>
              <c:multiLvlStrCache>
                <c:ptCount val="21"/>
                <c:lvl>
                  <c:pt idx="0">
                    <c:v>VA</c:v>
                  </c:pt>
                  <c:pt idx="1">
                    <c:v>SEL</c:v>
                  </c:pt>
                  <c:pt idx="2">
                    <c:v>UNI</c:v>
                  </c:pt>
                  <c:pt idx="3">
                    <c:v>BS</c:v>
                  </c:pt>
                  <c:pt idx="4">
                    <c:v>HST-S</c:v>
                  </c:pt>
                  <c:pt idx="5">
                    <c:v>HST-L</c:v>
                  </c:pt>
                  <c:pt idx="6">
                    <c:v>RED</c:v>
                  </c:pt>
                  <c:pt idx="7">
                    <c:v>SCAN-SSA</c:v>
                  </c:pt>
                  <c:pt idx="8">
                    <c:v>SCAN-RSS</c:v>
                  </c:pt>
                  <c:pt idx="9">
                    <c:v>TRNS</c:v>
                  </c:pt>
                  <c:pt idx="11">
                    <c:v>GEMV</c:v>
                  </c:pt>
                  <c:pt idx="12">
                    <c:v>SpMV</c:v>
                  </c:pt>
                  <c:pt idx="13">
                    <c:v>TS</c:v>
                  </c:pt>
                  <c:pt idx="14">
                    <c:v>BFS</c:v>
                  </c:pt>
                  <c:pt idx="15">
                    <c:v>MLP</c:v>
                  </c:pt>
                  <c:pt idx="16">
                    <c:v>NW</c:v>
                  </c:pt>
                  <c:pt idx="18">
                    <c:v>GMEAN (1)</c:v>
                  </c:pt>
                  <c:pt idx="19">
                    <c:v>GMEAN (2)</c:v>
                  </c:pt>
                  <c:pt idx="20">
                    <c:v>GMEAN</c:v>
                  </c:pt>
                </c:lvl>
                <c:lvl>
                  <c:pt idx="0">
                    <c:v>More PIM-suitable workloads (1)</c:v>
                  </c:pt>
                  <c:pt idx="11">
                    <c:v>Less PIM-suitable workloads (2)</c:v>
                  </c:pt>
                  <c:pt idx="18">
                    <c:v> </c:v>
                  </c:pt>
                </c:lvl>
              </c:multiLvlStrCache>
            </c:multiLvlStrRef>
          </c:cat>
          <c:val>
            <c:numRef>
              <c:f>'2021-06-09'!$D$3:$D$23</c:f>
              <c:numCache>
                <c:formatCode>0.0</c:formatCode>
                <c:ptCount val="21"/>
                <c:pt idx="0">
                  <c:v>149.1</c:v>
                </c:pt>
                <c:pt idx="1">
                  <c:v>498.2</c:v>
                </c:pt>
                <c:pt idx="2">
                  <c:v>629.5</c:v>
                </c:pt>
                <c:pt idx="3">
                  <c:v>23</c:v>
                </c:pt>
                <c:pt idx="4">
                  <c:v>496.6</c:v>
                </c:pt>
                <c:pt idx="5">
                  <c:v>167.1</c:v>
                </c:pt>
                <c:pt idx="6">
                  <c:v>45.3</c:v>
                </c:pt>
                <c:pt idx="7">
                  <c:v>61.3</c:v>
                </c:pt>
                <c:pt idx="8">
                  <c:v>70.2</c:v>
                </c:pt>
                <c:pt idx="9">
                  <c:v>96.3</c:v>
                </c:pt>
                <c:pt idx="11">
                  <c:v>46.3</c:v>
                </c:pt>
                <c:pt idx="12">
                  <c:v>0.9</c:v>
                </c:pt>
                <c:pt idx="13">
                  <c:v>86.6</c:v>
                </c:pt>
                <c:pt idx="14" formatCode="0.0000">
                  <c:v>1.9E-3</c:v>
                </c:pt>
                <c:pt idx="15">
                  <c:v>5.8</c:v>
                </c:pt>
                <c:pt idx="16">
                  <c:v>0.1</c:v>
                </c:pt>
                <c:pt idx="18">
                  <c:v>132.55954898885241</c:v>
                </c:pt>
                <c:pt idx="19">
                  <c:v>1.2586949733620922</c:v>
                </c:pt>
                <c:pt idx="20">
                  <c:v>23.226702722854029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00-6B41-8A32-3EE0779DB6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25439"/>
        <c:axId val="41607039"/>
      </c:barChart>
      <c:catAx>
        <c:axId val="419254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07039"/>
        <c:crossesAt val="1.0000000000000003E-4"/>
        <c:auto val="1"/>
        <c:lblAlgn val="ctr"/>
        <c:lblOffset val="100"/>
        <c:noMultiLvlLbl val="0"/>
      </c:catAx>
      <c:valAx>
        <c:axId val="41607039"/>
        <c:scaling>
          <c:logBase val="2"/>
          <c:orientation val="minMax"/>
          <c:max val="204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Speedup over CPU (log scale)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25439"/>
        <c:crosses val="autoZero"/>
        <c:crossBetween val="between"/>
        <c:majorUnit val="4"/>
        <c:minorUnit val="4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2842992551563362"/>
          <c:y val="9.4994949494949521E-3"/>
          <c:w val="0.52368132716049387"/>
          <c:h val="6.4185101010101012E-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baseline="0"/>
              <a:t>(a)</a:t>
            </a:r>
            <a:r>
              <a:rPr lang="en-US" sz="1400" baseline="0"/>
              <a:t> </a:t>
            </a:r>
            <a:r>
              <a:rPr lang="en-US" sz="1400" b="1" baseline="0"/>
              <a:t>INT32</a:t>
            </a:r>
            <a:r>
              <a:rPr lang="en-US" sz="1400" baseline="0"/>
              <a:t> (1 DPU)</a:t>
            </a:r>
            <a:endParaRPr lang="en-US" sz="1400"/>
          </a:p>
        </c:rich>
      </c:tx>
      <c:layout>
        <c:manualLayout>
          <c:xMode val="edge"/>
          <c:yMode val="edge"/>
          <c:x val="0.17827555555555558"/>
          <c:y val="5.64444444444444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916055555555556"/>
          <c:y val="4.2501111111111094E-2"/>
          <c:w val="0.7920338888888889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(2)'!$R$2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(2)'!$R$3:$R$26</c:f>
              <c:numCache>
                <c:formatCode>General</c:formatCode>
                <c:ptCount val="24"/>
                <c:pt idx="0">
                  <c:v>5.2846742235738597</c:v>
                </c:pt>
                <c:pt idx="1">
                  <c:v>10.5723322981903</c:v>
                </c:pt>
                <c:pt idx="2">
                  <c:v>15.8562830787842</c:v>
                </c:pt>
                <c:pt idx="3">
                  <c:v>21.142715588508</c:v>
                </c:pt>
                <c:pt idx="4">
                  <c:v>26.421240569026001</c:v>
                </c:pt>
                <c:pt idx="5">
                  <c:v>31.694353766170899</c:v>
                </c:pt>
                <c:pt idx="6">
                  <c:v>36.9717545086203</c:v>
                </c:pt>
                <c:pt idx="7">
                  <c:v>42.273984910441698</c:v>
                </c:pt>
                <c:pt idx="8">
                  <c:v>47.514571503292302</c:v>
                </c:pt>
                <c:pt idx="9">
                  <c:v>52.787604891534102</c:v>
                </c:pt>
                <c:pt idx="10">
                  <c:v>58.093588838481502</c:v>
                </c:pt>
                <c:pt idx="11">
                  <c:v>58.154528744374701</c:v>
                </c:pt>
                <c:pt idx="12">
                  <c:v>58.163929645724501</c:v>
                </c:pt>
                <c:pt idx="13">
                  <c:v>58.209594866158099</c:v>
                </c:pt>
                <c:pt idx="14">
                  <c:v>58.276885455454902</c:v>
                </c:pt>
                <c:pt idx="15">
                  <c:v>58.3888873863052</c:v>
                </c:pt>
                <c:pt idx="16">
                  <c:v>58.422069755965502</c:v>
                </c:pt>
                <c:pt idx="17">
                  <c:v>58.3891660727013</c:v>
                </c:pt>
                <c:pt idx="18">
                  <c:v>58.366136973752802</c:v>
                </c:pt>
                <c:pt idx="19">
                  <c:v>58.512979620990599</c:v>
                </c:pt>
                <c:pt idx="20">
                  <c:v>58.488174921909803</c:v>
                </c:pt>
                <c:pt idx="21">
                  <c:v>58.508781858849296</c:v>
                </c:pt>
                <c:pt idx="22">
                  <c:v>58.523523323993999</c:v>
                </c:pt>
                <c:pt idx="23">
                  <c:v>58.558166993761198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26-C54F-AD34-E6D519FE23B3}"/>
            </c:ext>
          </c:extLst>
        </c:ser>
        <c:ser>
          <c:idx val="3"/>
          <c:order val="1"/>
          <c:tx>
            <c:strRef>
              <c:f>'pipeline_output (2)'!$U$2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2225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(2)'!$U$3:$U$26</c:f>
              <c:numCache>
                <c:formatCode>General</c:formatCode>
                <c:ptCount val="24"/>
                <c:pt idx="0">
                  <c:v>5.2860595550511098</c:v>
                </c:pt>
                <c:pt idx="1">
                  <c:v>10.5721495650169</c:v>
                </c:pt>
                <c:pt idx="2">
                  <c:v>15.8553925380614</c:v>
                </c:pt>
                <c:pt idx="3">
                  <c:v>21.141741219302801</c:v>
                </c:pt>
                <c:pt idx="4">
                  <c:v>26.416676263964</c:v>
                </c:pt>
                <c:pt idx="5">
                  <c:v>31.696269874856402</c:v>
                </c:pt>
                <c:pt idx="6">
                  <c:v>36.970786154651996</c:v>
                </c:pt>
                <c:pt idx="7">
                  <c:v>42.2762249684369</c:v>
                </c:pt>
                <c:pt idx="8">
                  <c:v>47.511126876163502</c:v>
                </c:pt>
                <c:pt idx="9">
                  <c:v>52.778495229822703</c:v>
                </c:pt>
                <c:pt idx="10">
                  <c:v>58.102970046228798</c:v>
                </c:pt>
                <c:pt idx="11">
                  <c:v>58.166326440046099</c:v>
                </c:pt>
                <c:pt idx="12">
                  <c:v>58.173979066969501</c:v>
                </c:pt>
                <c:pt idx="13">
                  <c:v>58.224370679794298</c:v>
                </c:pt>
                <c:pt idx="14">
                  <c:v>58.263100408951203</c:v>
                </c:pt>
                <c:pt idx="15">
                  <c:v>58.367065214971099</c:v>
                </c:pt>
                <c:pt idx="16">
                  <c:v>58.421697755788799</c:v>
                </c:pt>
                <c:pt idx="17">
                  <c:v>58.376813530636497</c:v>
                </c:pt>
                <c:pt idx="18">
                  <c:v>58.368643292804101</c:v>
                </c:pt>
                <c:pt idx="19">
                  <c:v>58.4811849160631</c:v>
                </c:pt>
                <c:pt idx="20">
                  <c:v>58.481930437082802</c:v>
                </c:pt>
                <c:pt idx="21">
                  <c:v>58.519977229928202</c:v>
                </c:pt>
                <c:pt idx="22">
                  <c:v>58.511113874566703</c:v>
                </c:pt>
                <c:pt idx="23">
                  <c:v>58.516524867022902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26-C54F-AD34-E6D519FE23B3}"/>
            </c:ext>
          </c:extLst>
        </c:ser>
        <c:ser>
          <c:idx val="2"/>
          <c:order val="2"/>
          <c:tx>
            <c:strRef>
              <c:f>'pipeline_output (2)'!$T$2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(2)'!$T$3:$T$26</c:f>
              <c:numCache>
                <c:formatCode>General</c:formatCode>
                <c:ptCount val="24"/>
                <c:pt idx="0">
                  <c:v>0.93379403697502905</c:v>
                </c:pt>
                <c:pt idx="1">
                  <c:v>1.8677781679568</c:v>
                </c:pt>
                <c:pt idx="2">
                  <c:v>2.8014106224142399</c:v>
                </c:pt>
                <c:pt idx="3">
                  <c:v>3.7353966475215699</c:v>
                </c:pt>
                <c:pt idx="4">
                  <c:v>4.6671829794810096</c:v>
                </c:pt>
                <c:pt idx="5">
                  <c:v>5.6002734508520904</c:v>
                </c:pt>
                <c:pt idx="6">
                  <c:v>6.5320326279836696</c:v>
                </c:pt>
                <c:pt idx="7">
                  <c:v>7.4704207233045503</c:v>
                </c:pt>
                <c:pt idx="8">
                  <c:v>8.3964382784402307</c:v>
                </c:pt>
                <c:pt idx="9">
                  <c:v>9.3291102558757792</c:v>
                </c:pt>
                <c:pt idx="10">
                  <c:v>10.2673011663267</c:v>
                </c:pt>
                <c:pt idx="11">
                  <c:v>10.268852495712</c:v>
                </c:pt>
                <c:pt idx="12">
                  <c:v>10.2622195378386</c:v>
                </c:pt>
                <c:pt idx="13">
                  <c:v>10.263051776451</c:v>
                </c:pt>
                <c:pt idx="14">
                  <c:v>10.262678687277599</c:v>
                </c:pt>
                <c:pt idx="15">
                  <c:v>10.2795809758556</c:v>
                </c:pt>
                <c:pt idx="16">
                  <c:v>10.2798689112349</c:v>
                </c:pt>
                <c:pt idx="17">
                  <c:v>10.2635971094256</c:v>
                </c:pt>
                <c:pt idx="18">
                  <c:v>10.2660949008221</c:v>
                </c:pt>
                <c:pt idx="19">
                  <c:v>10.275206343162299</c:v>
                </c:pt>
                <c:pt idx="20">
                  <c:v>10.2639128550053</c:v>
                </c:pt>
                <c:pt idx="21">
                  <c:v>10.273307990751199</c:v>
                </c:pt>
                <c:pt idx="22">
                  <c:v>10.265319594088</c:v>
                </c:pt>
                <c:pt idx="23">
                  <c:v>10.268680102630301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26-C54F-AD34-E6D519FE23B3}"/>
            </c:ext>
          </c:extLst>
        </c:ser>
        <c:ser>
          <c:idx val="1"/>
          <c:order val="3"/>
          <c:tx>
            <c:strRef>
              <c:f>'pipeline_output (2)'!$S$2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 cap="flat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(2)'!$Q$3:$Q$26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(2)'!$S$3:$S$26</c:f>
              <c:numCache>
                <c:formatCode>General</c:formatCode>
                <c:ptCount val="24"/>
                <c:pt idx="0">
                  <c:v>1.0240142859135799</c:v>
                </c:pt>
                <c:pt idx="1">
                  <c:v>2.0482857541509598</c:v>
                </c:pt>
                <c:pt idx="2">
                  <c:v>3.07186286326503</c:v>
                </c:pt>
                <c:pt idx="3">
                  <c:v>4.0959588575561101</c:v>
                </c:pt>
                <c:pt idx="4">
                  <c:v>5.11938578797744</c:v>
                </c:pt>
                <c:pt idx="5">
                  <c:v>6.1409192598132902</c:v>
                </c:pt>
                <c:pt idx="6">
                  <c:v>7.1632291774423598</c:v>
                </c:pt>
                <c:pt idx="7">
                  <c:v>8.1916891546526092</c:v>
                </c:pt>
                <c:pt idx="8">
                  <c:v>9.2088133228615892</c:v>
                </c:pt>
                <c:pt idx="9">
                  <c:v>10.231635409667801</c:v>
                </c:pt>
                <c:pt idx="10">
                  <c:v>11.258719333928401</c:v>
                </c:pt>
                <c:pt idx="11">
                  <c:v>11.261966938446101</c:v>
                </c:pt>
                <c:pt idx="12">
                  <c:v>11.2568545356951</c:v>
                </c:pt>
                <c:pt idx="13">
                  <c:v>11.2597901454255</c:v>
                </c:pt>
                <c:pt idx="14">
                  <c:v>11.261517690018101</c:v>
                </c:pt>
                <c:pt idx="15">
                  <c:v>11.2770548271422</c:v>
                </c:pt>
                <c:pt idx="16">
                  <c:v>11.278649026567701</c:v>
                </c:pt>
                <c:pt idx="17">
                  <c:v>11.2635223059736</c:v>
                </c:pt>
                <c:pt idx="18">
                  <c:v>11.2657351243829</c:v>
                </c:pt>
                <c:pt idx="19">
                  <c:v>11.274040942714599</c:v>
                </c:pt>
                <c:pt idx="20">
                  <c:v>11.2633840336856</c:v>
                </c:pt>
                <c:pt idx="21">
                  <c:v>11.2705786971636</c:v>
                </c:pt>
                <c:pt idx="22">
                  <c:v>11.2688829730069</c:v>
                </c:pt>
                <c:pt idx="23">
                  <c:v>11.2754610783226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126-C54F-AD34-E6D519FE2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523722222222219"/>
          <c:y val="0.36161500000000002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(d) DOUBLE</a:t>
            </a:r>
            <a:r>
              <a:rPr lang="en-US" sz="1400" dirty="0"/>
              <a:t> (1 DPU)</a:t>
            </a:r>
          </a:p>
        </c:rich>
      </c:tx>
      <c:layout>
        <c:manualLayout>
          <c:xMode val="edge"/>
          <c:yMode val="edge"/>
          <c:x val="0.18470472222222226"/>
          <c:y val="5.291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268833333333333"/>
          <c:y val="4.2501111111111094E-2"/>
          <c:w val="0.7885061111111111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(2)'!$H$2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(2)'!$G$3:$G$26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(2)'!$H$3:$H$26</c:f>
              <c:numCache>
                <c:formatCode>General</c:formatCode>
                <c:ptCount val="24"/>
                <c:pt idx="0">
                  <c:v>0.302342609526634</c:v>
                </c:pt>
                <c:pt idx="1">
                  <c:v>0.60468422275349198</c:v>
                </c:pt>
                <c:pt idx="2">
                  <c:v>0.90680819731269602</c:v>
                </c:pt>
                <c:pt idx="3">
                  <c:v>1.2092787853226401</c:v>
                </c:pt>
                <c:pt idx="4">
                  <c:v>1.51104084321475</c:v>
                </c:pt>
                <c:pt idx="5">
                  <c:v>1.81313255571529</c:v>
                </c:pt>
                <c:pt idx="6">
                  <c:v>2.1151245151660101</c:v>
                </c:pt>
                <c:pt idx="7">
                  <c:v>2.4186372653042301</c:v>
                </c:pt>
                <c:pt idx="8">
                  <c:v>2.7184900964430101</c:v>
                </c:pt>
                <c:pt idx="9">
                  <c:v>3.02009216589861</c:v>
                </c:pt>
                <c:pt idx="10">
                  <c:v>3.3242898550724602</c:v>
                </c:pt>
                <c:pt idx="11">
                  <c:v>3.3244404184972098</c:v>
                </c:pt>
                <c:pt idx="12">
                  <c:v>3.3214317389927102</c:v>
                </c:pt>
                <c:pt idx="13">
                  <c:v>3.3221232529509699</c:v>
                </c:pt>
                <c:pt idx="14">
                  <c:v>3.32068041983351</c:v>
                </c:pt>
                <c:pt idx="15">
                  <c:v>3.32667035287932</c:v>
                </c:pt>
                <c:pt idx="16">
                  <c:v>3.3257056899223398</c:v>
                </c:pt>
                <c:pt idx="17">
                  <c:v>3.3206503741370401</c:v>
                </c:pt>
                <c:pt idx="18">
                  <c:v>3.32041002813741</c:v>
                </c:pt>
                <c:pt idx="19">
                  <c:v>3.3239887691332299</c:v>
                </c:pt>
                <c:pt idx="20">
                  <c:v>3.3198393458045299</c:v>
                </c:pt>
                <c:pt idx="21">
                  <c:v>3.3216421692853499</c:v>
                </c:pt>
                <c:pt idx="22">
                  <c:v>3.3190887468007499</c:v>
                </c:pt>
                <c:pt idx="23">
                  <c:v>3.3210109583834799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EB-B444-99E4-A6197333686A}"/>
            </c:ext>
          </c:extLst>
        </c:ser>
        <c:ser>
          <c:idx val="3"/>
          <c:order val="1"/>
          <c:tx>
            <c:strRef>
              <c:f>'pipeline_output (2)'!$K$2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(2)'!$G$3:$G$26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(2)'!$K$3:$K$26</c:f>
              <c:numCache>
                <c:formatCode>General</c:formatCode>
                <c:ptCount val="24"/>
                <c:pt idx="0">
                  <c:v>0.28328954071786899</c:v>
                </c:pt>
                <c:pt idx="1">
                  <c:v>0.56661931993626702</c:v>
                </c:pt>
                <c:pt idx="2">
                  <c:v>0.84982598325826897</c:v>
                </c:pt>
                <c:pt idx="3">
                  <c:v>1.1332106465756799</c:v>
                </c:pt>
                <c:pt idx="4">
                  <c:v>1.4158903094883499</c:v>
                </c:pt>
                <c:pt idx="5">
                  <c:v>1.6988691228411199</c:v>
                </c:pt>
                <c:pt idx="6">
                  <c:v>1.9817785169665401</c:v>
                </c:pt>
                <c:pt idx="7">
                  <c:v>2.26622536185348</c:v>
                </c:pt>
                <c:pt idx="8">
                  <c:v>2.5475784227295701</c:v>
                </c:pt>
                <c:pt idx="9">
                  <c:v>2.8298154844977601</c:v>
                </c:pt>
                <c:pt idx="10">
                  <c:v>3.11493464607027</c:v>
                </c:pt>
                <c:pt idx="11">
                  <c:v>3.1147231557863999</c:v>
                </c:pt>
                <c:pt idx="12">
                  <c:v>3.1119763931757198</c:v>
                </c:pt>
                <c:pt idx="13">
                  <c:v>3.11208194830744</c:v>
                </c:pt>
                <c:pt idx="14">
                  <c:v>3.11173892030761</c:v>
                </c:pt>
                <c:pt idx="15">
                  <c:v>3.1169981824667401</c:v>
                </c:pt>
                <c:pt idx="16">
                  <c:v>3.1162306510091602</c:v>
                </c:pt>
                <c:pt idx="17">
                  <c:v>3.11110583647692</c:v>
                </c:pt>
                <c:pt idx="18">
                  <c:v>3.1112904593160202</c:v>
                </c:pt>
                <c:pt idx="19">
                  <c:v>3.1144324035336299</c:v>
                </c:pt>
                <c:pt idx="20">
                  <c:v>3.11160700659623</c:v>
                </c:pt>
                <c:pt idx="21">
                  <c:v>3.1126362302492598</c:v>
                </c:pt>
                <c:pt idx="22">
                  <c:v>3.1102884843554</c:v>
                </c:pt>
                <c:pt idx="23">
                  <c:v>3.1117125366705598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EB-B444-99E4-A6197333686A}"/>
            </c:ext>
          </c:extLst>
        </c:ser>
        <c:ser>
          <c:idx val="2"/>
          <c:order val="2"/>
          <c:tx>
            <c:strRef>
              <c:f>'pipeline_output (2)'!$J$2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(2)'!$G$3:$G$26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(2)'!$J$3:$J$26</c:f>
              <c:numCache>
                <c:formatCode>General</c:formatCode>
                <c:ptCount val="24"/>
                <c:pt idx="0">
                  <c:v>4.78322567864162E-2</c:v>
                </c:pt>
                <c:pt idx="1">
                  <c:v>9.5663765486644903E-2</c:v>
                </c:pt>
                <c:pt idx="2">
                  <c:v>0.143485549856124</c:v>
                </c:pt>
                <c:pt idx="3">
                  <c:v>0.19131805575828301</c:v>
                </c:pt>
                <c:pt idx="4">
                  <c:v>0.239068743363754</c:v>
                </c:pt>
                <c:pt idx="5">
                  <c:v>0.28683652733923098</c:v>
                </c:pt>
                <c:pt idx="6">
                  <c:v>0.33460513119746099</c:v>
                </c:pt>
                <c:pt idx="7">
                  <c:v>0.38263970198023001</c:v>
                </c:pt>
                <c:pt idx="8">
                  <c:v>0.43013561519087001</c:v>
                </c:pt>
                <c:pt idx="9">
                  <c:v>0.47785546692915998</c:v>
                </c:pt>
                <c:pt idx="10">
                  <c:v>0.52598241477903795</c:v>
                </c:pt>
                <c:pt idx="11">
                  <c:v>0.525808337249418</c:v>
                </c:pt>
                <c:pt idx="12">
                  <c:v>0.52541990459446897</c:v>
                </c:pt>
                <c:pt idx="13">
                  <c:v>0.52545300437541498</c:v>
                </c:pt>
                <c:pt idx="14">
                  <c:v>0.52531235910024499</c:v>
                </c:pt>
                <c:pt idx="15">
                  <c:v>0.52615057302852097</c:v>
                </c:pt>
                <c:pt idx="16">
                  <c:v>0.52599673797450497</c:v>
                </c:pt>
                <c:pt idx="17">
                  <c:v>0.52510115664829504</c:v>
                </c:pt>
                <c:pt idx="18">
                  <c:v>0.52516277113019605</c:v>
                </c:pt>
                <c:pt idx="19">
                  <c:v>0.52570063270015499</c:v>
                </c:pt>
                <c:pt idx="20">
                  <c:v>0.52533341349285001</c:v>
                </c:pt>
                <c:pt idx="21">
                  <c:v>0.52529581754709398</c:v>
                </c:pt>
                <c:pt idx="22">
                  <c:v>0.52490889223252601</c:v>
                </c:pt>
                <c:pt idx="23">
                  <c:v>0.52514248183830503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EB-B444-99E4-A6197333686A}"/>
            </c:ext>
          </c:extLst>
        </c:ser>
        <c:ser>
          <c:idx val="1"/>
          <c:order val="3"/>
          <c:tx>
            <c:strRef>
              <c:f>'pipeline_output (2)'!$I$2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(2)'!$G$3:$G$26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(2)'!$I$3:$I$26</c:f>
              <c:numCache>
                <c:formatCode>General</c:formatCode>
                <c:ptCount val="24"/>
                <c:pt idx="0">
                  <c:v>1.48197849323421E-2</c:v>
                </c:pt>
                <c:pt idx="1">
                  <c:v>2.9636817326560701E-2</c:v>
                </c:pt>
                <c:pt idx="2">
                  <c:v>4.4454005445894701E-2</c:v>
                </c:pt>
                <c:pt idx="3">
                  <c:v>5.9279283353739103E-2</c:v>
                </c:pt>
                <c:pt idx="4">
                  <c:v>7.4078134934651998E-2</c:v>
                </c:pt>
                <c:pt idx="5">
                  <c:v>8.8875284544970207E-2</c:v>
                </c:pt>
                <c:pt idx="6">
                  <c:v>0.103666032997856</c:v>
                </c:pt>
                <c:pt idx="7">
                  <c:v>0.1185715901124</c:v>
                </c:pt>
                <c:pt idx="8">
                  <c:v>0.133263712122587</c:v>
                </c:pt>
                <c:pt idx="9">
                  <c:v>0.148059142713061</c:v>
                </c:pt>
                <c:pt idx="10">
                  <c:v>0.162957555736125</c:v>
                </c:pt>
                <c:pt idx="11">
                  <c:v>0.162938021665778</c:v>
                </c:pt>
                <c:pt idx="12">
                  <c:v>0.162799969835559</c:v>
                </c:pt>
                <c:pt idx="13">
                  <c:v>0.16279058214013201</c:v>
                </c:pt>
                <c:pt idx="14">
                  <c:v>0.16277469773713099</c:v>
                </c:pt>
                <c:pt idx="15">
                  <c:v>0.16301980659805301</c:v>
                </c:pt>
                <c:pt idx="16">
                  <c:v>0.16298071329286201</c:v>
                </c:pt>
                <c:pt idx="17">
                  <c:v>0.16270253495650899</c:v>
                </c:pt>
                <c:pt idx="18">
                  <c:v>0.16270181365181899</c:v>
                </c:pt>
                <c:pt idx="19">
                  <c:v>0.162862100335041</c:v>
                </c:pt>
                <c:pt idx="20">
                  <c:v>0.16275592925691301</c:v>
                </c:pt>
                <c:pt idx="21">
                  <c:v>0.16274799004891199</c:v>
                </c:pt>
                <c:pt idx="22">
                  <c:v>0.16264557158368201</c:v>
                </c:pt>
                <c:pt idx="23">
                  <c:v>0.16270325626759399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8EB-B444-99E4-A61973336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05206767761959"/>
          <c:y val="0.49892691629650016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(c) FLOAT</a:t>
            </a:r>
            <a:r>
              <a:rPr lang="en-US" sz="1400" dirty="0"/>
              <a:t> (1 DPU)</a:t>
            </a:r>
          </a:p>
        </c:rich>
      </c:tx>
      <c:layout>
        <c:manualLayout>
          <c:xMode val="edge"/>
          <c:yMode val="edge"/>
          <c:x val="0.17890166666666665"/>
          <c:y val="5.291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916055555555556"/>
          <c:y val="4.2501111111111094E-2"/>
          <c:w val="0.79203388888888893"/>
          <c:h val="0.81472666666666671"/>
        </c:manualLayout>
      </c:layout>
      <c:lineChart>
        <c:grouping val="standard"/>
        <c:varyColors val="0"/>
        <c:ser>
          <c:idx val="0"/>
          <c:order val="0"/>
          <c:tx>
            <c:strRef>
              <c:f>'pipeline_output (2)'!$M$2</c:f>
              <c:strCache>
                <c:ptCount val="1"/>
                <c:pt idx="0">
                  <c:v>ADD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'pipeline_output (2)'!$L$3:$L$26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(2)'!$M$3:$M$26</c:f>
              <c:numCache>
                <c:formatCode>General</c:formatCode>
                <c:ptCount val="24"/>
                <c:pt idx="0">
                  <c:v>0.44709293401326899</c:v>
                </c:pt>
                <c:pt idx="1">
                  <c:v>0.89417061773032702</c:v>
                </c:pt>
                <c:pt idx="2">
                  <c:v>1.3411056216563799</c:v>
                </c:pt>
                <c:pt idx="3">
                  <c:v>1.7883848080540301</c:v>
                </c:pt>
                <c:pt idx="4">
                  <c:v>2.2348303180508902</c:v>
                </c:pt>
                <c:pt idx="5">
                  <c:v>2.6814861359734001</c:v>
                </c:pt>
                <c:pt idx="6">
                  <c:v>3.1278101163335701</c:v>
                </c:pt>
                <c:pt idx="7">
                  <c:v>3.57666504239352</c:v>
                </c:pt>
                <c:pt idx="8">
                  <c:v>4.0206267110869103</c:v>
                </c:pt>
                <c:pt idx="9">
                  <c:v>4.4664403842338896</c:v>
                </c:pt>
                <c:pt idx="10">
                  <c:v>4.9156586485078204</c:v>
                </c:pt>
                <c:pt idx="11">
                  <c:v>4.9161920173177798</c:v>
                </c:pt>
                <c:pt idx="12">
                  <c:v>4.9122964819008699</c:v>
                </c:pt>
                <c:pt idx="13">
                  <c:v>4.9120334926948797</c:v>
                </c:pt>
                <c:pt idx="14">
                  <c:v>4.9123293575316902</c:v>
                </c:pt>
                <c:pt idx="15">
                  <c:v>4.9200409688818798</c:v>
                </c:pt>
                <c:pt idx="16">
                  <c:v>4.9187946727139398</c:v>
                </c:pt>
                <c:pt idx="17">
                  <c:v>4.9109752458487703</c:v>
                </c:pt>
                <c:pt idx="18">
                  <c:v>4.9116850753679397</c:v>
                </c:pt>
                <c:pt idx="19">
                  <c:v>4.9166332863999997</c:v>
                </c:pt>
                <c:pt idx="20">
                  <c:v>4.9106992564404104</c:v>
                </c:pt>
                <c:pt idx="21">
                  <c:v>4.9134671254334403</c:v>
                </c:pt>
                <c:pt idx="22">
                  <c:v>4.9107978205251701</c:v>
                </c:pt>
                <c:pt idx="23">
                  <c:v>4.9129146173967202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BA-0B4E-BD0E-FB4AC8023DFB}"/>
            </c:ext>
          </c:extLst>
        </c:ser>
        <c:ser>
          <c:idx val="3"/>
          <c:order val="1"/>
          <c:tx>
            <c:strRef>
              <c:f>'pipeline_output (2)'!$P$2</c:f>
              <c:strCache>
                <c:ptCount val="1"/>
                <c:pt idx="0">
                  <c:v>SUB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FFC000"/>
                </a:solidFill>
              </a:ln>
              <a:effectLst/>
            </c:spPr>
          </c:marker>
          <c:cat>
            <c:numRef>
              <c:f>'pipeline_output (2)'!$L$3:$L$26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(2)'!$P$3:$P$26</c:f>
              <c:numCache>
                <c:formatCode>General</c:formatCode>
                <c:ptCount val="24"/>
                <c:pt idx="0">
                  <c:v>0.41766570273939702</c:v>
                </c:pt>
                <c:pt idx="1">
                  <c:v>0.83533045483203505</c:v>
                </c:pt>
                <c:pt idx="2">
                  <c:v>1.2528473990728199</c:v>
                </c:pt>
                <c:pt idx="3">
                  <c:v>1.6706723174900799</c:v>
                </c:pt>
                <c:pt idx="4">
                  <c:v>2.0874780303848999</c:v>
                </c:pt>
                <c:pt idx="5">
                  <c:v>2.5046687641185499</c:v>
                </c:pt>
                <c:pt idx="6">
                  <c:v>2.9220105255614999</c:v>
                </c:pt>
                <c:pt idx="7">
                  <c:v>3.3408731748170202</c:v>
                </c:pt>
                <c:pt idx="8">
                  <c:v>3.7553026791460802</c:v>
                </c:pt>
                <c:pt idx="9">
                  <c:v>4.1728911073462998</c:v>
                </c:pt>
                <c:pt idx="10">
                  <c:v>4.5924683846844898</c:v>
                </c:pt>
                <c:pt idx="11">
                  <c:v>4.5926522889328796</c:v>
                </c:pt>
                <c:pt idx="12">
                  <c:v>4.5893844374277002</c:v>
                </c:pt>
                <c:pt idx="13">
                  <c:v>4.5890458577477</c:v>
                </c:pt>
                <c:pt idx="14">
                  <c:v>4.5881738147686004</c:v>
                </c:pt>
                <c:pt idx="15">
                  <c:v>4.5955794975438096</c:v>
                </c:pt>
                <c:pt idx="16">
                  <c:v>4.5949868536371596</c:v>
                </c:pt>
                <c:pt idx="17">
                  <c:v>4.5873537084280596</c:v>
                </c:pt>
                <c:pt idx="18">
                  <c:v>4.5883975310278</c:v>
                </c:pt>
                <c:pt idx="19">
                  <c:v>4.5926522889328796</c:v>
                </c:pt>
                <c:pt idx="20">
                  <c:v>4.5880476254769302</c:v>
                </c:pt>
                <c:pt idx="21">
                  <c:v>4.5898321279344403</c:v>
                </c:pt>
                <c:pt idx="22">
                  <c:v>4.58732503868585</c:v>
                </c:pt>
                <c:pt idx="23">
                  <c:v>4.58899421439137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BA-0B4E-BD0E-FB4AC8023DFB}"/>
            </c:ext>
          </c:extLst>
        </c:ser>
        <c:ser>
          <c:idx val="2"/>
          <c:order val="2"/>
          <c:tx>
            <c:strRef>
              <c:f>'pipeline_output (2)'!$O$2</c:f>
              <c:strCache>
                <c:ptCount val="1"/>
                <c:pt idx="0">
                  <c:v>MUL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C00000"/>
                </a:solidFill>
              </a:ln>
              <a:effectLst/>
            </c:spPr>
          </c:marker>
          <c:cat>
            <c:numRef>
              <c:f>'pipeline_output (2)'!$L$3:$L$26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(2)'!$O$3:$O$26</c:f>
              <c:numCache>
                <c:formatCode>General</c:formatCode>
                <c:ptCount val="24"/>
                <c:pt idx="0">
                  <c:v>0.17352813791407701</c:v>
                </c:pt>
                <c:pt idx="1">
                  <c:v>0.34709238102443801</c:v>
                </c:pt>
                <c:pt idx="2">
                  <c:v>0.52051574801474398</c:v>
                </c:pt>
                <c:pt idx="3">
                  <c:v>0.69407842106357998</c:v>
                </c:pt>
                <c:pt idx="4">
                  <c:v>0.86731056909032</c:v>
                </c:pt>
                <c:pt idx="5">
                  <c:v>1.0406905391150401</c:v>
                </c:pt>
                <c:pt idx="6">
                  <c:v>1.21381427068932</c:v>
                </c:pt>
                <c:pt idx="7">
                  <c:v>1.38821722667937</c:v>
                </c:pt>
                <c:pt idx="8">
                  <c:v>1.5603411477598299</c:v>
                </c:pt>
                <c:pt idx="9">
                  <c:v>1.7335764423576501</c:v>
                </c:pt>
                <c:pt idx="10">
                  <c:v>1.9080679206829501</c:v>
                </c:pt>
                <c:pt idx="11">
                  <c:v>1.90801832105517</c:v>
                </c:pt>
                <c:pt idx="12">
                  <c:v>1.90654143462721</c:v>
                </c:pt>
                <c:pt idx="13">
                  <c:v>1.9063730761039499</c:v>
                </c:pt>
                <c:pt idx="14">
                  <c:v>1.9056801482996899</c:v>
                </c:pt>
                <c:pt idx="15">
                  <c:v>1.9093186831481199</c:v>
                </c:pt>
                <c:pt idx="16">
                  <c:v>1.9084350380905299</c:v>
                </c:pt>
                <c:pt idx="17">
                  <c:v>1.90529430698466</c:v>
                </c:pt>
                <c:pt idx="18">
                  <c:v>1.9053437650882299</c:v>
                </c:pt>
                <c:pt idx="19">
                  <c:v>1.9075422957977</c:v>
                </c:pt>
                <c:pt idx="20">
                  <c:v>1.9056801482996899</c:v>
                </c:pt>
                <c:pt idx="21">
                  <c:v>1.9060562465916999</c:v>
                </c:pt>
                <c:pt idx="22">
                  <c:v>1.9046417005729399</c:v>
                </c:pt>
                <c:pt idx="23">
                  <c:v>1.90584838445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BA-0B4E-BD0E-FB4AC8023DFB}"/>
            </c:ext>
          </c:extLst>
        </c:ser>
        <c:ser>
          <c:idx val="1"/>
          <c:order val="3"/>
          <c:tx>
            <c:strRef>
              <c:f>'pipeline_output (2)'!$N$2</c:f>
              <c:strCache>
                <c:ptCount val="1"/>
                <c:pt idx="0">
                  <c:v>DIV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bg1">
                  <a:alpha val="70000"/>
                </a:schemeClr>
              </a:solidFill>
              <a:ln w="25400">
                <a:solidFill>
                  <a:srgbClr val="002060"/>
                </a:solidFill>
              </a:ln>
              <a:effectLst/>
            </c:spPr>
          </c:marker>
          <c:cat>
            <c:numRef>
              <c:f>'pipeline_output (2)'!$L$3:$L$26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'pipeline_output (2)'!$N$3:$N$26</c:f>
              <c:numCache>
                <c:formatCode>General</c:formatCode>
                <c:ptCount val="24"/>
                <c:pt idx="0">
                  <c:v>3.0772460863805199E-2</c:v>
                </c:pt>
                <c:pt idx="1">
                  <c:v>6.15470891875484E-2</c:v>
                </c:pt>
                <c:pt idx="2">
                  <c:v>9.2308868655364903E-2</c:v>
                </c:pt>
                <c:pt idx="3">
                  <c:v>0.12309417837509599</c:v>
                </c:pt>
                <c:pt idx="4">
                  <c:v>0.153811361874227</c:v>
                </c:pt>
                <c:pt idx="5">
                  <c:v>0.184573170118387</c:v>
                </c:pt>
                <c:pt idx="6">
                  <c:v>0.21528682297868801</c:v>
                </c:pt>
                <c:pt idx="7">
                  <c:v>0.24620074329491601</c:v>
                </c:pt>
                <c:pt idx="8">
                  <c:v>0.27673588803933102</c:v>
                </c:pt>
                <c:pt idx="9">
                  <c:v>0.30745392399973098</c:v>
                </c:pt>
                <c:pt idx="10">
                  <c:v>0.33839066894103498</c:v>
                </c:pt>
                <c:pt idx="11">
                  <c:v>0.338353231858537</c:v>
                </c:pt>
                <c:pt idx="12">
                  <c:v>0.33807583182873302</c:v>
                </c:pt>
                <c:pt idx="13">
                  <c:v>0.33805403314204602</c:v>
                </c:pt>
                <c:pt idx="14">
                  <c:v>0.33799799228225902</c:v>
                </c:pt>
                <c:pt idx="15">
                  <c:v>0.33852176399509198</c:v>
                </c:pt>
                <c:pt idx="16">
                  <c:v>0.33845932511320298</c:v>
                </c:pt>
                <c:pt idx="17">
                  <c:v>0.33788907711570998</c:v>
                </c:pt>
                <c:pt idx="18">
                  <c:v>0.33786108170310702</c:v>
                </c:pt>
                <c:pt idx="19">
                  <c:v>0.33820979974749499</c:v>
                </c:pt>
                <c:pt idx="20">
                  <c:v>0.33795130575711801</c:v>
                </c:pt>
                <c:pt idx="21">
                  <c:v>0.337957529881945</c:v>
                </c:pt>
                <c:pt idx="22">
                  <c:v>0.33774603817341797</c:v>
                </c:pt>
                <c:pt idx="23">
                  <c:v>0.33786730250499403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5BA-0B4E-BD0E-FB4AC8023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960319"/>
        <c:axId val="1700961999"/>
      </c:lineChart>
      <c:catAx>
        <c:axId val="1700960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#Tasklets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1999"/>
        <c:crosses val="autoZero"/>
        <c:auto val="1"/>
        <c:lblAlgn val="ctr"/>
        <c:lblOffset val="100"/>
        <c:noMultiLvlLbl val="0"/>
      </c:catAx>
      <c:valAx>
        <c:axId val="1700961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Arithmetic Throughput (MOPS)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96031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r"/>
      <c:layout>
        <c:manualLayout>
          <c:xMode val="edge"/>
          <c:yMode val="edge"/>
          <c:x val="0.71523712011741347"/>
          <c:y val="0.30148991331028591"/>
          <c:w val="0.22831833333333335"/>
          <c:h val="0.2316222222222222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0.91229</cdr:x>
      <cdr:y>0.82528</cdr:y>
    </cdr:from>
    <cdr:to>
      <cdr:x>0.9822</cdr:x>
      <cdr:y>0.97865</cdr:y>
    </cdr:to>
    <cdr:sp macro="" textlink="">
      <cdr:nvSpPr>
        <cdr:cNvPr id="2" name="TextBox 13">
          <a:extLst xmlns:a="http://schemas.openxmlformats.org/drawingml/2006/main">
            <a:ext uri="{FF2B5EF4-FFF2-40B4-BE49-F238E27FC236}">
              <a16:creationId xmlns:a16="http://schemas.microsoft.com/office/drawing/2014/main" id="{BDC5ADA1-BDAA-BA44-B910-A6F6E20E15E3}"/>
            </a:ext>
          </a:extLst>
        </cdr:cNvPr>
        <cdr:cNvSpPr txBox="1"/>
      </cdr:nvSpPr>
      <cdr:spPr>
        <a:xfrm xmlns:a="http://schemas.openxmlformats.org/drawingml/2006/main" rot="16200000">
          <a:off x="4023459" y="2407224"/>
          <a:ext cx="435952" cy="31303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Random</a:t>
          </a:r>
          <a:endParaRPr lang="en-US" sz="1000" baseline="0"/>
        </a:p>
        <a:p xmlns:a="http://schemas.openxmlformats.org/drawingml/2006/main">
          <a:pPr algn="ctr"/>
          <a:r>
            <a:rPr lang="en-US" sz="1000" baseline="0"/>
            <a:t>(GUPS)</a:t>
          </a:r>
          <a:endParaRPr lang="en-US" sz="100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0.85478</cdr:x>
      <cdr:y>0.08451</cdr:y>
    </cdr:from>
    <cdr:to>
      <cdr:x>0.85478</cdr:x>
      <cdr:y>0.66633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0FC8E01E-6E73-0A42-BB5A-155E0A0B0E5E}"/>
            </a:ext>
          </a:extLst>
        </cdr:cNvPr>
        <cdr:cNvCxnSpPr/>
      </cdr:nvCxnSpPr>
      <cdr:spPr>
        <a:xfrm xmlns:a="http://schemas.openxmlformats.org/drawingml/2006/main" flipV="1">
          <a:off x="7421460" y="334660"/>
          <a:ext cx="0" cy="2304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0.11218</cdr:x>
      <cdr:y>0.44016</cdr:y>
    </cdr:from>
    <cdr:to>
      <cdr:x>0.97844</cdr:x>
      <cdr:y>0.44016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98DB0197-3862-8946-9922-BE04C1B1B1F6}"/>
            </a:ext>
          </a:extLst>
        </cdr:cNvPr>
        <cdr:cNvCxnSpPr/>
      </cdr:nvCxnSpPr>
      <cdr:spPr>
        <a:xfrm xmlns:a="http://schemas.openxmlformats.org/drawingml/2006/main">
          <a:off x="973942" y="1743047"/>
          <a:ext cx="7521158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0.56771</cdr:x>
      <cdr:y>0.08451</cdr:y>
    </cdr:from>
    <cdr:to>
      <cdr:x>0.56771</cdr:x>
      <cdr:y>0.66633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21DDDA94-AD89-B14A-98FC-14C300D085A5}"/>
            </a:ext>
          </a:extLst>
        </cdr:cNvPr>
        <cdr:cNvCxnSpPr/>
      </cdr:nvCxnSpPr>
      <cdr:spPr>
        <a:xfrm xmlns:a="http://schemas.openxmlformats.org/drawingml/2006/main" flipV="1">
          <a:off x="4929090" y="334660"/>
          <a:ext cx="0" cy="2304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0.86204</cdr:x>
      <cdr:y>0.68533</cdr:y>
    </cdr:from>
    <cdr:to>
      <cdr:x>0.88728</cdr:x>
      <cdr:y>0.91224</cdr:y>
    </cdr:to>
    <cdr:sp macro="" textlink="">
      <cdr:nvSpPr>
        <cdr:cNvPr id="5" name="TextBox 2">
          <a:extLst xmlns:a="http://schemas.openxmlformats.org/drawingml/2006/main">
            <a:ext uri="{FF2B5EF4-FFF2-40B4-BE49-F238E27FC236}">
              <a16:creationId xmlns:a16="http://schemas.microsoft.com/office/drawing/2014/main" id="{3AD28AC0-834B-2443-A030-9622ED3D2174}"/>
            </a:ext>
          </a:extLst>
        </cdr:cNvPr>
        <cdr:cNvSpPr txBox="1"/>
      </cdr:nvSpPr>
      <cdr:spPr>
        <a:xfrm xmlns:a="http://schemas.openxmlformats.org/drawingml/2006/main" rot="16200000">
          <a:off x="7439940" y="2927950"/>
          <a:ext cx="864000" cy="22716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(1)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0.90602</cdr:x>
      <cdr:y>0.68533</cdr:y>
    </cdr:from>
    <cdr:to>
      <cdr:x>0.93127</cdr:x>
      <cdr:y>0.91224</cdr:y>
    </cdr:to>
    <cdr:sp macro="" textlink="">
      <cdr:nvSpPr>
        <cdr:cNvPr id="7" name="TextBox 2">
          <a:extLst xmlns:a="http://schemas.openxmlformats.org/drawingml/2006/main">
            <a:ext uri="{FF2B5EF4-FFF2-40B4-BE49-F238E27FC236}">
              <a16:creationId xmlns:a16="http://schemas.microsoft.com/office/drawing/2014/main" id="{3AD28AC0-834B-2443-A030-9622ED3D2174}"/>
            </a:ext>
          </a:extLst>
        </cdr:cNvPr>
        <cdr:cNvSpPr txBox="1"/>
      </cdr:nvSpPr>
      <cdr:spPr>
        <a:xfrm xmlns:a="http://schemas.openxmlformats.org/drawingml/2006/main" rot="16200000">
          <a:off x="7835828" y="2927905"/>
          <a:ext cx="864000" cy="22725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(2)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0.9438</cdr:x>
      <cdr:y>0.68781</cdr:y>
    </cdr:from>
    <cdr:to>
      <cdr:x>0.96904</cdr:x>
      <cdr:y>0.84854</cdr:y>
    </cdr:to>
    <cdr:sp macro="" textlink="">
      <cdr:nvSpPr>
        <cdr:cNvPr id="8" name="TextBox 2">
          <a:extLst xmlns:a="http://schemas.openxmlformats.org/drawingml/2006/main">
            <a:ext uri="{FF2B5EF4-FFF2-40B4-BE49-F238E27FC236}">
              <a16:creationId xmlns:a16="http://schemas.microsoft.com/office/drawing/2014/main" id="{66EF9669-9113-964B-BCF7-0DA2D3A24578}"/>
            </a:ext>
          </a:extLst>
        </cdr:cNvPr>
        <cdr:cNvSpPr txBox="1"/>
      </cdr:nvSpPr>
      <cdr:spPr>
        <a:xfrm xmlns:a="http://schemas.openxmlformats.org/drawingml/2006/main" rot="16200000">
          <a:off x="8301786" y="2811393"/>
          <a:ext cx="612000" cy="22716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</a:p>
      </cdr:txBody>
    </cdr:sp>
  </cdr:relSizeAnchor>
  <cdr:relSizeAnchor xmlns:cdr="http://schemas.openxmlformats.org/drawingml/2006/chartDrawing">
    <cdr:from>
      <cdr:x>0.58173</cdr:x>
      <cdr:y>0.93382</cdr:y>
    </cdr:from>
    <cdr:to>
      <cdr:x>0.84173</cdr:x>
      <cdr:y>1</cdr:y>
    </cdr:to>
    <cdr:sp macro="" textlink="">
      <cdr:nvSpPr>
        <cdr:cNvPr id="9" name="TextBox 2">
          <a:extLst xmlns:a="http://schemas.openxmlformats.org/drawingml/2006/main">
            <a:ext uri="{FF2B5EF4-FFF2-40B4-BE49-F238E27FC236}">
              <a16:creationId xmlns:a16="http://schemas.microsoft.com/office/drawing/2014/main" id="{C47AB065-0C08-A848-9EBA-68210C03137B}"/>
            </a:ext>
          </a:extLst>
        </cdr:cNvPr>
        <cdr:cNvSpPr txBox="1"/>
      </cdr:nvSpPr>
      <cdr:spPr>
        <a:xfrm xmlns:a="http://schemas.openxmlformats.org/drawingml/2006/main">
          <a:off x="5235593" y="3555692"/>
          <a:ext cx="2340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Less PIM-suitable workloads (2)</a:t>
          </a:r>
        </a:p>
      </cdr:txBody>
    </cdr:sp>
  </cdr:relSizeAnchor>
  <cdr:relSizeAnchor xmlns:cdr="http://schemas.openxmlformats.org/drawingml/2006/chartDrawing">
    <cdr:from>
      <cdr:x>0.20271</cdr:x>
      <cdr:y>0.93503</cdr:y>
    </cdr:from>
    <cdr:to>
      <cdr:x>0.4838</cdr:x>
      <cdr:y>0.99162</cdr:y>
    </cdr:to>
    <cdr:sp macro="" textlink="">
      <cdr:nvSpPr>
        <cdr:cNvPr id="10" name="TextBox 2">
          <a:extLst xmlns:a="http://schemas.openxmlformats.org/drawingml/2006/main">
            <a:ext uri="{FF2B5EF4-FFF2-40B4-BE49-F238E27FC236}">
              <a16:creationId xmlns:a16="http://schemas.microsoft.com/office/drawing/2014/main" id="{1C97A88C-587F-3541-BD96-4810546FEF70}"/>
            </a:ext>
          </a:extLst>
        </cdr:cNvPr>
        <cdr:cNvSpPr txBox="1"/>
      </cdr:nvSpPr>
      <cdr:spPr>
        <a:xfrm xmlns:a="http://schemas.openxmlformats.org/drawingml/2006/main">
          <a:off x="1824414" y="3560322"/>
          <a:ext cx="2529812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More PIM-suitable workloads (1)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0.14141</cdr:x>
      <cdr:y>0.03248</cdr:y>
    </cdr:from>
    <cdr:to>
      <cdr:x>0.42698</cdr:x>
      <cdr:y>0.14518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F0EF052-1488-F14F-93AC-9A50A084E40B}"/>
            </a:ext>
          </a:extLst>
        </cdr:cNvPr>
        <cdr:cNvSpPr txBox="1"/>
      </cdr:nvSpPr>
      <cdr:spPr>
        <a:xfrm xmlns:a="http://schemas.openxmlformats.org/drawingml/2006/main">
          <a:off x="661793" y="90793"/>
          <a:ext cx="1336465" cy="314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/>
            <a:t>(a)</a:t>
          </a:r>
          <a:r>
            <a:rPr lang="en-US" sz="1000" b="1" baseline="0"/>
            <a:t> </a:t>
          </a:r>
          <a:r>
            <a:rPr lang="en-US" sz="1000" b="1"/>
            <a:t>INT32, ADD</a:t>
          </a:r>
          <a:r>
            <a:rPr lang="en-US" sz="1000" b="0"/>
            <a:t> (1 DPU)</a:t>
          </a:r>
        </a:p>
      </cdr:txBody>
    </cdr:sp>
  </cdr:relSizeAnchor>
  <cdr:relSizeAnchor xmlns:cdr="http://schemas.openxmlformats.org/drawingml/2006/chartDrawing">
    <cdr:from>
      <cdr:x>0.03118</cdr:x>
      <cdr:y>0.82039</cdr:y>
    </cdr:from>
    <cdr:to>
      <cdr:x>0.16175</cdr:x>
      <cdr:y>0.88401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E119D161-B698-C34F-A096-FAD6AC5487BA}"/>
            </a:ext>
          </a:extLst>
        </cdr:cNvPr>
        <cdr:cNvSpPr/>
      </cdr:nvSpPr>
      <cdr:spPr>
        <a:xfrm xmlns:a="http://schemas.openxmlformats.org/drawingml/2006/main" rot="18950358" flipV="1">
          <a:off x="145901" y="2292982"/>
          <a:ext cx="611068" cy="17780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100"/>
        </a:p>
      </cdr:txBody>
    </cdr:sp>
  </cdr:relSizeAnchor>
  <cdr:relSizeAnchor xmlns:cdr="http://schemas.openxmlformats.org/drawingml/2006/chartDrawing">
    <cdr:from>
      <cdr:x>0.77363</cdr:x>
      <cdr:y>0.81068</cdr:y>
    </cdr:from>
    <cdr:to>
      <cdr:x>0.86405</cdr:x>
      <cdr:y>0.91162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id="{6F144DA0-F221-484F-BAE9-E0442D4EF9F4}"/>
            </a:ext>
          </a:extLst>
        </cdr:cNvPr>
        <cdr:cNvSpPr/>
      </cdr:nvSpPr>
      <cdr:spPr>
        <a:xfrm xmlns:a="http://schemas.openxmlformats.org/drawingml/2006/main" rot="18950358">
          <a:off x="3620572" y="2265822"/>
          <a:ext cx="423190" cy="28212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000">
              <a:solidFill>
                <a:schemeClr val="tx1"/>
              </a:solidFill>
            </a:rPr>
            <a:t>2</a:t>
          </a:r>
        </a:p>
      </cdr:txBody>
    </cdr:sp>
  </cdr:relSizeAnchor>
  <cdr:relSizeAnchor xmlns:cdr="http://schemas.openxmlformats.org/drawingml/2006/chartDrawing">
    <cdr:from>
      <cdr:x>0.7382</cdr:x>
      <cdr:y>0.79928</cdr:y>
    </cdr:from>
    <cdr:to>
      <cdr:x>0.80682</cdr:x>
      <cdr:y>0.89976</cdr:y>
    </cdr:to>
    <cdr:sp macro="" textlink="">
      <cdr:nvSpPr>
        <cdr:cNvPr id="5" name="Rectangle 4">
          <a:extLst xmlns:a="http://schemas.openxmlformats.org/drawingml/2006/main">
            <a:ext uri="{FF2B5EF4-FFF2-40B4-BE49-F238E27FC236}">
              <a16:creationId xmlns:a16="http://schemas.microsoft.com/office/drawing/2014/main" id="{90539433-DDEC-FA4F-A51B-B0E6DAA77E86}"/>
            </a:ext>
          </a:extLst>
        </cdr:cNvPr>
        <cdr:cNvSpPr/>
      </cdr:nvSpPr>
      <cdr:spPr>
        <a:xfrm xmlns:a="http://schemas.openxmlformats.org/drawingml/2006/main" rot="18950358">
          <a:off x="3454760" y="2233983"/>
          <a:ext cx="321176" cy="2808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000">
              <a:solidFill>
                <a:schemeClr val="tx1"/>
              </a:solidFill>
            </a:rPr>
            <a:t>1</a:t>
          </a:r>
        </a:p>
      </cdr:txBody>
    </cdr:sp>
  </cdr:relSizeAnchor>
  <cdr:relSizeAnchor xmlns:cdr="http://schemas.openxmlformats.org/drawingml/2006/chartDrawing">
    <cdr:from>
      <cdr:x>0.85818</cdr:x>
      <cdr:y>0.81973</cdr:y>
    </cdr:from>
    <cdr:to>
      <cdr:x>0.9687</cdr:x>
      <cdr:y>0.92067</cdr:y>
    </cdr:to>
    <cdr:sp macro="" textlink="">
      <cdr:nvSpPr>
        <cdr:cNvPr id="6" name="Rectangle 5">
          <a:extLst xmlns:a="http://schemas.openxmlformats.org/drawingml/2006/main">
            <a:ext uri="{FF2B5EF4-FFF2-40B4-BE49-F238E27FC236}">
              <a16:creationId xmlns:a16="http://schemas.microsoft.com/office/drawing/2014/main" id="{AFC48ECF-5AC6-D24C-BB45-70F0790CED2B}"/>
            </a:ext>
          </a:extLst>
        </cdr:cNvPr>
        <cdr:cNvSpPr/>
      </cdr:nvSpPr>
      <cdr:spPr>
        <a:xfrm xmlns:a="http://schemas.openxmlformats.org/drawingml/2006/main" rot="18950358">
          <a:off x="4016261" y="2291120"/>
          <a:ext cx="517233" cy="28212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000">
              <a:solidFill>
                <a:schemeClr val="tx1"/>
              </a:solidFill>
            </a:rPr>
            <a:t>8</a:t>
          </a:r>
        </a:p>
      </cdr:txBody>
    </cdr:sp>
  </cdr:relSizeAnchor>
  <cdr:relSizeAnchor xmlns:cdr="http://schemas.openxmlformats.org/drawingml/2006/chartDrawing">
    <cdr:from>
      <cdr:x>0.83298</cdr:x>
      <cdr:y>0.80474</cdr:y>
    </cdr:from>
    <cdr:to>
      <cdr:x>0.91336</cdr:x>
      <cdr:y>0.90568</cdr:y>
    </cdr:to>
    <cdr:sp macro="" textlink="">
      <cdr:nvSpPr>
        <cdr:cNvPr id="7" name="Rectangle 6">
          <a:extLst xmlns:a="http://schemas.openxmlformats.org/drawingml/2006/main">
            <a:ext uri="{FF2B5EF4-FFF2-40B4-BE49-F238E27FC236}">
              <a16:creationId xmlns:a16="http://schemas.microsoft.com/office/drawing/2014/main" id="{73F0D319-4AF1-664C-8CC7-33ABFD5DB396}"/>
            </a:ext>
          </a:extLst>
        </cdr:cNvPr>
        <cdr:cNvSpPr/>
      </cdr:nvSpPr>
      <cdr:spPr>
        <a:xfrm xmlns:a="http://schemas.openxmlformats.org/drawingml/2006/main" rot="18950358">
          <a:off x="3898357" y="2249224"/>
          <a:ext cx="376169" cy="28212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000">
              <a:solidFill>
                <a:schemeClr val="tx1"/>
              </a:solidFill>
            </a:rPr>
            <a:t>4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0.85682</cdr:x>
      <cdr:y>0.06781</cdr:y>
    </cdr:from>
    <cdr:to>
      <cdr:x>0.85682</cdr:x>
      <cdr:y>0.65872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00F891FD-3D50-6D40-9596-4076114A2B91}"/>
            </a:ext>
          </a:extLst>
        </cdr:cNvPr>
        <cdr:cNvCxnSpPr/>
      </cdr:nvCxnSpPr>
      <cdr:spPr>
        <a:xfrm xmlns:a="http://schemas.openxmlformats.org/drawingml/2006/main" flipV="1">
          <a:off x="7439172" y="268543"/>
          <a:ext cx="0" cy="2340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0.12309</cdr:x>
      <cdr:y>0.37843</cdr:y>
    </cdr:from>
    <cdr:to>
      <cdr:x>0.97907</cdr:x>
      <cdr:y>0.37843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98DB0197-3862-8946-9922-BE04C1B1B1F6}"/>
            </a:ext>
          </a:extLst>
        </cdr:cNvPr>
        <cdr:cNvCxnSpPr/>
      </cdr:nvCxnSpPr>
      <cdr:spPr>
        <a:xfrm xmlns:a="http://schemas.openxmlformats.org/drawingml/2006/main">
          <a:off x="1068751" y="1498596"/>
          <a:ext cx="7431903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0.57408</cdr:x>
      <cdr:y>0.06834</cdr:y>
    </cdr:from>
    <cdr:to>
      <cdr:x>0.57408</cdr:x>
      <cdr:y>0.65925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4C5590F-F1DC-E649-BD5E-160ACE05BF26}"/>
            </a:ext>
          </a:extLst>
        </cdr:cNvPr>
        <cdr:cNvCxnSpPr/>
      </cdr:nvCxnSpPr>
      <cdr:spPr>
        <a:xfrm xmlns:a="http://schemas.openxmlformats.org/drawingml/2006/main" flipV="1">
          <a:off x="4984350" y="270642"/>
          <a:ext cx="0" cy="2340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0.86628</cdr:x>
      <cdr:y>0.68505</cdr:y>
    </cdr:from>
    <cdr:to>
      <cdr:x>0.89022</cdr:x>
      <cdr:y>0.90751</cdr:y>
    </cdr:to>
    <cdr:sp macro="" textlink="">
      <cdr:nvSpPr>
        <cdr:cNvPr id="5" name="TextBox 2">
          <a:extLst xmlns:a="http://schemas.openxmlformats.org/drawingml/2006/main">
            <a:ext uri="{FF2B5EF4-FFF2-40B4-BE49-F238E27FC236}">
              <a16:creationId xmlns:a16="http://schemas.microsoft.com/office/drawing/2014/main" id="{EB943F8D-E402-6A4C-A99D-66736CC995CA}"/>
            </a:ext>
          </a:extLst>
        </cdr:cNvPr>
        <cdr:cNvSpPr txBox="1"/>
      </cdr:nvSpPr>
      <cdr:spPr>
        <a:xfrm xmlns:a="http://schemas.openxmlformats.org/drawingml/2006/main" rot="16200000">
          <a:off x="7480727" y="2924259"/>
          <a:ext cx="847045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(1)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0.90658</cdr:x>
      <cdr:y>0.67933</cdr:y>
    </cdr:from>
    <cdr:to>
      <cdr:x>0.93051</cdr:x>
      <cdr:y>0.90508</cdr:y>
    </cdr:to>
    <cdr:sp macro="" textlink="">
      <cdr:nvSpPr>
        <cdr:cNvPr id="6" name="TextBox 2">
          <a:extLst xmlns:a="http://schemas.openxmlformats.org/drawingml/2006/main">
            <a:ext uri="{FF2B5EF4-FFF2-40B4-BE49-F238E27FC236}">
              <a16:creationId xmlns:a16="http://schemas.microsoft.com/office/drawing/2014/main" id="{930F339E-2FB7-0343-9F8C-B5FCF882A426}"/>
            </a:ext>
          </a:extLst>
        </cdr:cNvPr>
        <cdr:cNvSpPr txBox="1"/>
      </cdr:nvSpPr>
      <cdr:spPr>
        <a:xfrm xmlns:a="http://schemas.openxmlformats.org/drawingml/2006/main" rot="16200000">
          <a:off x="7837108" y="2908747"/>
          <a:ext cx="859594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(2)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0.94666</cdr:x>
      <cdr:y>0.68284</cdr:y>
    </cdr:from>
    <cdr:to>
      <cdr:x>0.9706</cdr:x>
      <cdr:y>0.84686</cdr:y>
    </cdr:to>
    <cdr:sp macro="" textlink="">
      <cdr:nvSpPr>
        <cdr:cNvPr id="8" name="TextBox 2">
          <a:extLst xmlns:a="http://schemas.openxmlformats.org/drawingml/2006/main">
            <a:ext uri="{FF2B5EF4-FFF2-40B4-BE49-F238E27FC236}">
              <a16:creationId xmlns:a16="http://schemas.microsoft.com/office/drawing/2014/main" id="{930F339E-2FB7-0343-9F8C-B5FCF882A426}"/>
            </a:ext>
          </a:extLst>
        </cdr:cNvPr>
        <cdr:cNvSpPr txBox="1"/>
      </cdr:nvSpPr>
      <cdr:spPr>
        <a:xfrm xmlns:a="http://schemas.openxmlformats.org/drawingml/2006/main" rot="16200000">
          <a:off x="8315417" y="2804597"/>
          <a:ext cx="624552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</a:p>
      </cdr:txBody>
    </cdr:sp>
  </cdr:relSizeAnchor>
  <cdr:relSizeAnchor xmlns:cdr="http://schemas.openxmlformats.org/drawingml/2006/chartDrawing">
    <cdr:from>
      <cdr:x>0.21822</cdr:x>
      <cdr:y>0.93382</cdr:y>
    </cdr:from>
    <cdr:to>
      <cdr:x>0.48622</cdr:x>
      <cdr:y>1</cdr:y>
    </cdr:to>
    <cdr:sp macro="" textlink="">
      <cdr:nvSpPr>
        <cdr:cNvPr id="9" name="TextBox 2">
          <a:extLst xmlns:a="http://schemas.openxmlformats.org/drawingml/2006/main">
            <a:ext uri="{FF2B5EF4-FFF2-40B4-BE49-F238E27FC236}">
              <a16:creationId xmlns:a16="http://schemas.microsoft.com/office/drawing/2014/main" id="{FEB5A6DD-9CB5-3547-8E28-885598E7524D}"/>
            </a:ext>
          </a:extLst>
        </cdr:cNvPr>
        <cdr:cNvSpPr txBox="1"/>
      </cdr:nvSpPr>
      <cdr:spPr>
        <a:xfrm xmlns:a="http://schemas.openxmlformats.org/drawingml/2006/main">
          <a:off x="1963996" y="3555690"/>
          <a:ext cx="2412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More PIM-suitable workloads (1)</a:t>
          </a:r>
        </a:p>
      </cdr:txBody>
    </cdr:sp>
  </cdr:relSizeAnchor>
  <cdr:relSizeAnchor xmlns:cdr="http://schemas.openxmlformats.org/drawingml/2006/chartDrawing">
    <cdr:from>
      <cdr:x>0.58832</cdr:x>
      <cdr:y>0.93382</cdr:y>
    </cdr:from>
    <cdr:to>
      <cdr:x>0.84832</cdr:x>
      <cdr:y>1</cdr:y>
    </cdr:to>
    <cdr:sp macro="" textlink="">
      <cdr:nvSpPr>
        <cdr:cNvPr id="10" name="TextBox 2">
          <a:extLst xmlns:a="http://schemas.openxmlformats.org/drawingml/2006/main">
            <a:ext uri="{FF2B5EF4-FFF2-40B4-BE49-F238E27FC236}">
              <a16:creationId xmlns:a16="http://schemas.microsoft.com/office/drawing/2014/main" id="{056654C3-77F1-084E-B3E8-E9FA3F33CD62}"/>
            </a:ext>
          </a:extLst>
        </cdr:cNvPr>
        <cdr:cNvSpPr txBox="1"/>
      </cdr:nvSpPr>
      <cdr:spPr>
        <a:xfrm xmlns:a="http://schemas.openxmlformats.org/drawingml/2006/main">
          <a:off x="5294896" y="3555690"/>
          <a:ext cx="2340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Less PIM-suitable workloads (2)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0.85682</cdr:x>
      <cdr:y>0.06781</cdr:y>
    </cdr:from>
    <cdr:to>
      <cdr:x>0.85682</cdr:x>
      <cdr:y>0.65872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00F891FD-3D50-6D40-9596-4076114A2B91}"/>
            </a:ext>
          </a:extLst>
        </cdr:cNvPr>
        <cdr:cNvCxnSpPr/>
      </cdr:nvCxnSpPr>
      <cdr:spPr>
        <a:xfrm xmlns:a="http://schemas.openxmlformats.org/drawingml/2006/main" flipV="1">
          <a:off x="7439172" y="268543"/>
          <a:ext cx="0" cy="2340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0.12309</cdr:x>
      <cdr:y>0.37843</cdr:y>
    </cdr:from>
    <cdr:to>
      <cdr:x>0.97907</cdr:x>
      <cdr:y>0.37843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98DB0197-3862-8946-9922-BE04C1B1B1F6}"/>
            </a:ext>
          </a:extLst>
        </cdr:cNvPr>
        <cdr:cNvCxnSpPr/>
      </cdr:nvCxnSpPr>
      <cdr:spPr>
        <a:xfrm xmlns:a="http://schemas.openxmlformats.org/drawingml/2006/main">
          <a:off x="1068751" y="1498596"/>
          <a:ext cx="7431903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0.57408</cdr:x>
      <cdr:y>0.06834</cdr:y>
    </cdr:from>
    <cdr:to>
      <cdr:x>0.57408</cdr:x>
      <cdr:y>0.65925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4C5590F-F1DC-E649-BD5E-160ACE05BF26}"/>
            </a:ext>
          </a:extLst>
        </cdr:cNvPr>
        <cdr:cNvCxnSpPr/>
      </cdr:nvCxnSpPr>
      <cdr:spPr>
        <a:xfrm xmlns:a="http://schemas.openxmlformats.org/drawingml/2006/main" flipV="1">
          <a:off x="4984350" y="270642"/>
          <a:ext cx="0" cy="2340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0.86628</cdr:x>
      <cdr:y>0.68505</cdr:y>
    </cdr:from>
    <cdr:to>
      <cdr:x>0.89022</cdr:x>
      <cdr:y>0.90751</cdr:y>
    </cdr:to>
    <cdr:sp macro="" textlink="">
      <cdr:nvSpPr>
        <cdr:cNvPr id="5" name="TextBox 2">
          <a:extLst xmlns:a="http://schemas.openxmlformats.org/drawingml/2006/main">
            <a:ext uri="{FF2B5EF4-FFF2-40B4-BE49-F238E27FC236}">
              <a16:creationId xmlns:a16="http://schemas.microsoft.com/office/drawing/2014/main" id="{EB943F8D-E402-6A4C-A99D-66736CC995CA}"/>
            </a:ext>
          </a:extLst>
        </cdr:cNvPr>
        <cdr:cNvSpPr txBox="1"/>
      </cdr:nvSpPr>
      <cdr:spPr>
        <a:xfrm xmlns:a="http://schemas.openxmlformats.org/drawingml/2006/main" rot="16200000">
          <a:off x="7480727" y="2924259"/>
          <a:ext cx="847045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(1)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0.90658</cdr:x>
      <cdr:y>0.67933</cdr:y>
    </cdr:from>
    <cdr:to>
      <cdr:x>0.93051</cdr:x>
      <cdr:y>0.90508</cdr:y>
    </cdr:to>
    <cdr:sp macro="" textlink="">
      <cdr:nvSpPr>
        <cdr:cNvPr id="6" name="TextBox 2">
          <a:extLst xmlns:a="http://schemas.openxmlformats.org/drawingml/2006/main">
            <a:ext uri="{FF2B5EF4-FFF2-40B4-BE49-F238E27FC236}">
              <a16:creationId xmlns:a16="http://schemas.microsoft.com/office/drawing/2014/main" id="{930F339E-2FB7-0343-9F8C-B5FCF882A426}"/>
            </a:ext>
          </a:extLst>
        </cdr:cNvPr>
        <cdr:cNvSpPr txBox="1"/>
      </cdr:nvSpPr>
      <cdr:spPr>
        <a:xfrm xmlns:a="http://schemas.openxmlformats.org/drawingml/2006/main" rot="16200000">
          <a:off x="7837108" y="2908747"/>
          <a:ext cx="859594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(2)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0.94666</cdr:x>
      <cdr:y>0.68284</cdr:y>
    </cdr:from>
    <cdr:to>
      <cdr:x>0.9706</cdr:x>
      <cdr:y>0.84686</cdr:y>
    </cdr:to>
    <cdr:sp macro="" textlink="">
      <cdr:nvSpPr>
        <cdr:cNvPr id="8" name="TextBox 2">
          <a:extLst xmlns:a="http://schemas.openxmlformats.org/drawingml/2006/main">
            <a:ext uri="{FF2B5EF4-FFF2-40B4-BE49-F238E27FC236}">
              <a16:creationId xmlns:a16="http://schemas.microsoft.com/office/drawing/2014/main" id="{930F339E-2FB7-0343-9F8C-B5FCF882A426}"/>
            </a:ext>
          </a:extLst>
        </cdr:cNvPr>
        <cdr:cNvSpPr txBox="1"/>
      </cdr:nvSpPr>
      <cdr:spPr>
        <a:xfrm xmlns:a="http://schemas.openxmlformats.org/drawingml/2006/main" rot="16200000">
          <a:off x="8315417" y="2804597"/>
          <a:ext cx="624552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</a:p>
      </cdr:txBody>
    </cdr:sp>
  </cdr:relSizeAnchor>
  <cdr:relSizeAnchor xmlns:cdr="http://schemas.openxmlformats.org/drawingml/2006/chartDrawing">
    <cdr:from>
      <cdr:x>0.21822</cdr:x>
      <cdr:y>0.93382</cdr:y>
    </cdr:from>
    <cdr:to>
      <cdr:x>0.48622</cdr:x>
      <cdr:y>1</cdr:y>
    </cdr:to>
    <cdr:sp macro="" textlink="">
      <cdr:nvSpPr>
        <cdr:cNvPr id="9" name="TextBox 2">
          <a:extLst xmlns:a="http://schemas.openxmlformats.org/drawingml/2006/main">
            <a:ext uri="{FF2B5EF4-FFF2-40B4-BE49-F238E27FC236}">
              <a16:creationId xmlns:a16="http://schemas.microsoft.com/office/drawing/2014/main" id="{FEB5A6DD-9CB5-3547-8E28-885598E7524D}"/>
            </a:ext>
          </a:extLst>
        </cdr:cNvPr>
        <cdr:cNvSpPr txBox="1"/>
      </cdr:nvSpPr>
      <cdr:spPr>
        <a:xfrm xmlns:a="http://schemas.openxmlformats.org/drawingml/2006/main">
          <a:off x="1963996" y="3555690"/>
          <a:ext cx="2412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More PIM-suitable workloads (1)</a:t>
          </a:r>
        </a:p>
      </cdr:txBody>
    </cdr:sp>
  </cdr:relSizeAnchor>
  <cdr:relSizeAnchor xmlns:cdr="http://schemas.openxmlformats.org/drawingml/2006/chartDrawing">
    <cdr:from>
      <cdr:x>0.58832</cdr:x>
      <cdr:y>0.93382</cdr:y>
    </cdr:from>
    <cdr:to>
      <cdr:x>0.84832</cdr:x>
      <cdr:y>1</cdr:y>
    </cdr:to>
    <cdr:sp macro="" textlink="">
      <cdr:nvSpPr>
        <cdr:cNvPr id="10" name="TextBox 2">
          <a:extLst xmlns:a="http://schemas.openxmlformats.org/drawingml/2006/main">
            <a:ext uri="{FF2B5EF4-FFF2-40B4-BE49-F238E27FC236}">
              <a16:creationId xmlns:a16="http://schemas.microsoft.com/office/drawing/2014/main" id="{056654C3-77F1-084E-B3E8-E9FA3F33CD62}"/>
            </a:ext>
          </a:extLst>
        </cdr:cNvPr>
        <cdr:cNvSpPr txBox="1"/>
      </cdr:nvSpPr>
      <cdr:spPr>
        <a:xfrm xmlns:a="http://schemas.openxmlformats.org/drawingml/2006/main">
          <a:off x="5294896" y="3555690"/>
          <a:ext cx="2340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Less PIM-suitable workloads (2)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0.91229</cdr:x>
      <cdr:y>0.82528</cdr:y>
    </cdr:from>
    <cdr:to>
      <cdr:x>0.9822</cdr:x>
      <cdr:y>0.97865</cdr:y>
    </cdr:to>
    <cdr:sp macro="" textlink="">
      <cdr:nvSpPr>
        <cdr:cNvPr id="2" name="TextBox 13">
          <a:extLst xmlns:a="http://schemas.openxmlformats.org/drawingml/2006/main">
            <a:ext uri="{FF2B5EF4-FFF2-40B4-BE49-F238E27FC236}">
              <a16:creationId xmlns:a16="http://schemas.microsoft.com/office/drawing/2014/main" id="{BDC5ADA1-BDAA-BA44-B910-A6F6E20E15E3}"/>
            </a:ext>
          </a:extLst>
        </cdr:cNvPr>
        <cdr:cNvSpPr txBox="1"/>
      </cdr:nvSpPr>
      <cdr:spPr>
        <a:xfrm xmlns:a="http://schemas.openxmlformats.org/drawingml/2006/main" rot="16200000">
          <a:off x="4023459" y="2407224"/>
          <a:ext cx="435952" cy="31303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Random</a:t>
          </a:r>
          <a:endParaRPr lang="en-US" sz="1000" baseline="0"/>
        </a:p>
        <a:p xmlns:a="http://schemas.openxmlformats.org/drawingml/2006/main">
          <a:pPr algn="ctr"/>
          <a:r>
            <a:rPr lang="en-US" sz="1000" baseline="0"/>
            <a:t>(GUPS)</a:t>
          </a:r>
          <a:endParaRPr lang="en-US" sz="10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0.91229</cdr:x>
      <cdr:y>0.82528</cdr:y>
    </cdr:from>
    <cdr:to>
      <cdr:x>0.9822</cdr:x>
      <cdr:y>0.97865</cdr:y>
    </cdr:to>
    <cdr:sp macro="" textlink="">
      <cdr:nvSpPr>
        <cdr:cNvPr id="2" name="TextBox 13">
          <a:extLst xmlns:a="http://schemas.openxmlformats.org/drawingml/2006/main">
            <a:ext uri="{FF2B5EF4-FFF2-40B4-BE49-F238E27FC236}">
              <a16:creationId xmlns:a16="http://schemas.microsoft.com/office/drawing/2014/main" id="{BDC5ADA1-BDAA-BA44-B910-A6F6E20E15E3}"/>
            </a:ext>
          </a:extLst>
        </cdr:cNvPr>
        <cdr:cNvSpPr txBox="1"/>
      </cdr:nvSpPr>
      <cdr:spPr>
        <a:xfrm xmlns:a="http://schemas.openxmlformats.org/drawingml/2006/main" rot="16200000">
          <a:off x="4023459" y="2407224"/>
          <a:ext cx="435952" cy="31303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Random</a:t>
          </a:r>
          <a:endParaRPr lang="en-US" sz="1000" baseline="0"/>
        </a:p>
        <a:p xmlns:a="http://schemas.openxmlformats.org/drawingml/2006/main">
          <a:pPr algn="ctr"/>
          <a:r>
            <a:rPr lang="en-US" sz="1000" baseline="0"/>
            <a:t>(GUPS)</a:t>
          </a:r>
          <a:endParaRPr lang="en-US" sz="10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0.91229</cdr:x>
      <cdr:y>0.82528</cdr:y>
    </cdr:from>
    <cdr:to>
      <cdr:x>0.9822</cdr:x>
      <cdr:y>0.97865</cdr:y>
    </cdr:to>
    <cdr:sp macro="" textlink="">
      <cdr:nvSpPr>
        <cdr:cNvPr id="2" name="TextBox 13">
          <a:extLst xmlns:a="http://schemas.openxmlformats.org/drawingml/2006/main">
            <a:ext uri="{FF2B5EF4-FFF2-40B4-BE49-F238E27FC236}">
              <a16:creationId xmlns:a16="http://schemas.microsoft.com/office/drawing/2014/main" id="{BDC5ADA1-BDAA-BA44-B910-A6F6E20E15E3}"/>
            </a:ext>
          </a:extLst>
        </cdr:cNvPr>
        <cdr:cNvSpPr txBox="1"/>
      </cdr:nvSpPr>
      <cdr:spPr>
        <a:xfrm xmlns:a="http://schemas.openxmlformats.org/drawingml/2006/main" rot="16200000">
          <a:off x="4023459" y="2407224"/>
          <a:ext cx="435952" cy="31303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Random</a:t>
          </a:r>
          <a:endParaRPr lang="en-US" sz="1000" baseline="0"/>
        </a:p>
        <a:p xmlns:a="http://schemas.openxmlformats.org/drawingml/2006/main">
          <a:pPr algn="ctr"/>
          <a:r>
            <a:rPr lang="en-US" sz="1000" baseline="0"/>
            <a:t>(GUPS)</a:t>
          </a:r>
          <a:endParaRPr lang="en-US" sz="100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0.14141</cdr:x>
      <cdr:y>0.03248</cdr:y>
    </cdr:from>
    <cdr:to>
      <cdr:x>0.42698</cdr:x>
      <cdr:y>0.14518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F0EF052-1488-F14F-93AC-9A50A084E40B}"/>
            </a:ext>
          </a:extLst>
        </cdr:cNvPr>
        <cdr:cNvSpPr txBox="1"/>
      </cdr:nvSpPr>
      <cdr:spPr>
        <a:xfrm xmlns:a="http://schemas.openxmlformats.org/drawingml/2006/main">
          <a:off x="661793" y="90793"/>
          <a:ext cx="1336465" cy="314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/>
            <a:t>(a)</a:t>
          </a:r>
          <a:r>
            <a:rPr lang="en-US" sz="1000" b="1" baseline="0"/>
            <a:t> </a:t>
          </a:r>
          <a:r>
            <a:rPr lang="en-US" sz="1000" b="1"/>
            <a:t>INT32, ADD</a:t>
          </a:r>
          <a:r>
            <a:rPr lang="en-US" sz="1000" b="0"/>
            <a:t> (1 DPU)</a:t>
          </a:r>
        </a:p>
      </cdr:txBody>
    </cdr:sp>
  </cdr:relSizeAnchor>
  <cdr:relSizeAnchor xmlns:cdr="http://schemas.openxmlformats.org/drawingml/2006/chartDrawing">
    <cdr:from>
      <cdr:x>0.03118</cdr:x>
      <cdr:y>0.82039</cdr:y>
    </cdr:from>
    <cdr:to>
      <cdr:x>0.16175</cdr:x>
      <cdr:y>0.88401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E119D161-B698-C34F-A096-FAD6AC5487BA}"/>
            </a:ext>
          </a:extLst>
        </cdr:cNvPr>
        <cdr:cNvSpPr/>
      </cdr:nvSpPr>
      <cdr:spPr>
        <a:xfrm xmlns:a="http://schemas.openxmlformats.org/drawingml/2006/main" rot="18950358" flipV="1">
          <a:off x="145901" y="2292982"/>
          <a:ext cx="611068" cy="17780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100"/>
        </a:p>
      </cdr:txBody>
    </cdr:sp>
  </cdr:relSizeAnchor>
  <cdr:relSizeAnchor xmlns:cdr="http://schemas.openxmlformats.org/drawingml/2006/chartDrawing">
    <cdr:from>
      <cdr:x>0.77363</cdr:x>
      <cdr:y>0.81068</cdr:y>
    </cdr:from>
    <cdr:to>
      <cdr:x>0.86405</cdr:x>
      <cdr:y>0.91162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id="{6F144DA0-F221-484F-BAE9-E0442D4EF9F4}"/>
            </a:ext>
          </a:extLst>
        </cdr:cNvPr>
        <cdr:cNvSpPr/>
      </cdr:nvSpPr>
      <cdr:spPr>
        <a:xfrm xmlns:a="http://schemas.openxmlformats.org/drawingml/2006/main" rot="18950358">
          <a:off x="3620572" y="2265822"/>
          <a:ext cx="423190" cy="28212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000">
              <a:solidFill>
                <a:schemeClr val="tx1"/>
              </a:solidFill>
            </a:rPr>
            <a:t>2</a:t>
          </a:r>
        </a:p>
      </cdr:txBody>
    </cdr:sp>
  </cdr:relSizeAnchor>
  <cdr:relSizeAnchor xmlns:cdr="http://schemas.openxmlformats.org/drawingml/2006/chartDrawing">
    <cdr:from>
      <cdr:x>0.7382</cdr:x>
      <cdr:y>0.79928</cdr:y>
    </cdr:from>
    <cdr:to>
      <cdr:x>0.80682</cdr:x>
      <cdr:y>0.89976</cdr:y>
    </cdr:to>
    <cdr:sp macro="" textlink="">
      <cdr:nvSpPr>
        <cdr:cNvPr id="5" name="Rectangle 4">
          <a:extLst xmlns:a="http://schemas.openxmlformats.org/drawingml/2006/main">
            <a:ext uri="{FF2B5EF4-FFF2-40B4-BE49-F238E27FC236}">
              <a16:creationId xmlns:a16="http://schemas.microsoft.com/office/drawing/2014/main" id="{90539433-DDEC-FA4F-A51B-B0E6DAA77E86}"/>
            </a:ext>
          </a:extLst>
        </cdr:cNvPr>
        <cdr:cNvSpPr/>
      </cdr:nvSpPr>
      <cdr:spPr>
        <a:xfrm xmlns:a="http://schemas.openxmlformats.org/drawingml/2006/main" rot="18950358">
          <a:off x="3454760" y="2233983"/>
          <a:ext cx="321176" cy="2808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000">
              <a:solidFill>
                <a:schemeClr val="tx1"/>
              </a:solidFill>
            </a:rPr>
            <a:t>1</a:t>
          </a:r>
        </a:p>
      </cdr:txBody>
    </cdr:sp>
  </cdr:relSizeAnchor>
  <cdr:relSizeAnchor xmlns:cdr="http://schemas.openxmlformats.org/drawingml/2006/chartDrawing">
    <cdr:from>
      <cdr:x>0.85818</cdr:x>
      <cdr:y>0.81973</cdr:y>
    </cdr:from>
    <cdr:to>
      <cdr:x>0.9687</cdr:x>
      <cdr:y>0.92067</cdr:y>
    </cdr:to>
    <cdr:sp macro="" textlink="">
      <cdr:nvSpPr>
        <cdr:cNvPr id="6" name="Rectangle 5">
          <a:extLst xmlns:a="http://schemas.openxmlformats.org/drawingml/2006/main">
            <a:ext uri="{FF2B5EF4-FFF2-40B4-BE49-F238E27FC236}">
              <a16:creationId xmlns:a16="http://schemas.microsoft.com/office/drawing/2014/main" id="{AFC48ECF-5AC6-D24C-BB45-70F0790CED2B}"/>
            </a:ext>
          </a:extLst>
        </cdr:cNvPr>
        <cdr:cNvSpPr/>
      </cdr:nvSpPr>
      <cdr:spPr>
        <a:xfrm xmlns:a="http://schemas.openxmlformats.org/drawingml/2006/main" rot="18950358">
          <a:off x="4016261" y="2291120"/>
          <a:ext cx="517233" cy="28212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000">
              <a:solidFill>
                <a:schemeClr val="tx1"/>
              </a:solidFill>
            </a:rPr>
            <a:t>8</a:t>
          </a:r>
        </a:p>
      </cdr:txBody>
    </cdr:sp>
  </cdr:relSizeAnchor>
  <cdr:relSizeAnchor xmlns:cdr="http://schemas.openxmlformats.org/drawingml/2006/chartDrawing">
    <cdr:from>
      <cdr:x>0.83298</cdr:x>
      <cdr:y>0.80474</cdr:y>
    </cdr:from>
    <cdr:to>
      <cdr:x>0.91336</cdr:x>
      <cdr:y>0.90568</cdr:y>
    </cdr:to>
    <cdr:sp macro="" textlink="">
      <cdr:nvSpPr>
        <cdr:cNvPr id="7" name="Rectangle 6">
          <a:extLst xmlns:a="http://schemas.openxmlformats.org/drawingml/2006/main">
            <a:ext uri="{FF2B5EF4-FFF2-40B4-BE49-F238E27FC236}">
              <a16:creationId xmlns:a16="http://schemas.microsoft.com/office/drawing/2014/main" id="{73F0D319-4AF1-664C-8CC7-33ABFD5DB396}"/>
            </a:ext>
          </a:extLst>
        </cdr:cNvPr>
        <cdr:cNvSpPr/>
      </cdr:nvSpPr>
      <cdr:spPr>
        <a:xfrm xmlns:a="http://schemas.openxmlformats.org/drawingml/2006/main" rot="18950358">
          <a:off x="3898357" y="2249224"/>
          <a:ext cx="376169" cy="28212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000">
              <a:solidFill>
                <a:schemeClr val="tx1"/>
              </a:solidFill>
            </a:rPr>
            <a:t>4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0.85682</cdr:x>
      <cdr:y>0.06781</cdr:y>
    </cdr:from>
    <cdr:to>
      <cdr:x>0.85682</cdr:x>
      <cdr:y>0.65872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00F891FD-3D50-6D40-9596-4076114A2B91}"/>
            </a:ext>
          </a:extLst>
        </cdr:cNvPr>
        <cdr:cNvCxnSpPr/>
      </cdr:nvCxnSpPr>
      <cdr:spPr>
        <a:xfrm xmlns:a="http://schemas.openxmlformats.org/drawingml/2006/main" flipV="1">
          <a:off x="7439172" y="268543"/>
          <a:ext cx="0" cy="2340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0.12309</cdr:x>
      <cdr:y>0.37843</cdr:y>
    </cdr:from>
    <cdr:to>
      <cdr:x>0.97907</cdr:x>
      <cdr:y>0.37843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98DB0197-3862-8946-9922-BE04C1B1B1F6}"/>
            </a:ext>
          </a:extLst>
        </cdr:cNvPr>
        <cdr:cNvCxnSpPr/>
      </cdr:nvCxnSpPr>
      <cdr:spPr>
        <a:xfrm xmlns:a="http://schemas.openxmlformats.org/drawingml/2006/main">
          <a:off x="1068751" y="1498596"/>
          <a:ext cx="7431903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0.57408</cdr:x>
      <cdr:y>0.06834</cdr:y>
    </cdr:from>
    <cdr:to>
      <cdr:x>0.57408</cdr:x>
      <cdr:y>0.65925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4C5590F-F1DC-E649-BD5E-160ACE05BF26}"/>
            </a:ext>
          </a:extLst>
        </cdr:cNvPr>
        <cdr:cNvCxnSpPr/>
      </cdr:nvCxnSpPr>
      <cdr:spPr>
        <a:xfrm xmlns:a="http://schemas.openxmlformats.org/drawingml/2006/main" flipV="1">
          <a:off x="4984350" y="270642"/>
          <a:ext cx="0" cy="2340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0.86628</cdr:x>
      <cdr:y>0.68505</cdr:y>
    </cdr:from>
    <cdr:to>
      <cdr:x>0.89022</cdr:x>
      <cdr:y>0.90751</cdr:y>
    </cdr:to>
    <cdr:sp macro="" textlink="">
      <cdr:nvSpPr>
        <cdr:cNvPr id="5" name="TextBox 2">
          <a:extLst xmlns:a="http://schemas.openxmlformats.org/drawingml/2006/main">
            <a:ext uri="{FF2B5EF4-FFF2-40B4-BE49-F238E27FC236}">
              <a16:creationId xmlns:a16="http://schemas.microsoft.com/office/drawing/2014/main" id="{EB943F8D-E402-6A4C-A99D-66736CC995CA}"/>
            </a:ext>
          </a:extLst>
        </cdr:cNvPr>
        <cdr:cNvSpPr txBox="1"/>
      </cdr:nvSpPr>
      <cdr:spPr>
        <a:xfrm xmlns:a="http://schemas.openxmlformats.org/drawingml/2006/main" rot="16200000">
          <a:off x="7480727" y="2924259"/>
          <a:ext cx="847045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(1)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0.90658</cdr:x>
      <cdr:y>0.67933</cdr:y>
    </cdr:from>
    <cdr:to>
      <cdr:x>0.93051</cdr:x>
      <cdr:y>0.90508</cdr:y>
    </cdr:to>
    <cdr:sp macro="" textlink="">
      <cdr:nvSpPr>
        <cdr:cNvPr id="6" name="TextBox 2">
          <a:extLst xmlns:a="http://schemas.openxmlformats.org/drawingml/2006/main">
            <a:ext uri="{FF2B5EF4-FFF2-40B4-BE49-F238E27FC236}">
              <a16:creationId xmlns:a16="http://schemas.microsoft.com/office/drawing/2014/main" id="{930F339E-2FB7-0343-9F8C-B5FCF882A426}"/>
            </a:ext>
          </a:extLst>
        </cdr:cNvPr>
        <cdr:cNvSpPr txBox="1"/>
      </cdr:nvSpPr>
      <cdr:spPr>
        <a:xfrm xmlns:a="http://schemas.openxmlformats.org/drawingml/2006/main" rot="16200000">
          <a:off x="7837108" y="2908747"/>
          <a:ext cx="859594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(2)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0.94666</cdr:x>
      <cdr:y>0.68284</cdr:y>
    </cdr:from>
    <cdr:to>
      <cdr:x>0.9706</cdr:x>
      <cdr:y>0.84686</cdr:y>
    </cdr:to>
    <cdr:sp macro="" textlink="">
      <cdr:nvSpPr>
        <cdr:cNvPr id="8" name="TextBox 2">
          <a:extLst xmlns:a="http://schemas.openxmlformats.org/drawingml/2006/main">
            <a:ext uri="{FF2B5EF4-FFF2-40B4-BE49-F238E27FC236}">
              <a16:creationId xmlns:a16="http://schemas.microsoft.com/office/drawing/2014/main" id="{930F339E-2FB7-0343-9F8C-B5FCF882A426}"/>
            </a:ext>
          </a:extLst>
        </cdr:cNvPr>
        <cdr:cNvSpPr txBox="1"/>
      </cdr:nvSpPr>
      <cdr:spPr>
        <a:xfrm xmlns:a="http://schemas.openxmlformats.org/drawingml/2006/main" rot="16200000">
          <a:off x="8315417" y="2804597"/>
          <a:ext cx="624552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</a:p>
      </cdr:txBody>
    </cdr:sp>
  </cdr:relSizeAnchor>
  <cdr:relSizeAnchor xmlns:cdr="http://schemas.openxmlformats.org/drawingml/2006/chartDrawing">
    <cdr:from>
      <cdr:x>0.21822</cdr:x>
      <cdr:y>0.93382</cdr:y>
    </cdr:from>
    <cdr:to>
      <cdr:x>0.48622</cdr:x>
      <cdr:y>1</cdr:y>
    </cdr:to>
    <cdr:sp macro="" textlink="">
      <cdr:nvSpPr>
        <cdr:cNvPr id="9" name="TextBox 2">
          <a:extLst xmlns:a="http://schemas.openxmlformats.org/drawingml/2006/main">
            <a:ext uri="{FF2B5EF4-FFF2-40B4-BE49-F238E27FC236}">
              <a16:creationId xmlns:a16="http://schemas.microsoft.com/office/drawing/2014/main" id="{FEB5A6DD-9CB5-3547-8E28-885598E7524D}"/>
            </a:ext>
          </a:extLst>
        </cdr:cNvPr>
        <cdr:cNvSpPr txBox="1"/>
      </cdr:nvSpPr>
      <cdr:spPr>
        <a:xfrm xmlns:a="http://schemas.openxmlformats.org/drawingml/2006/main">
          <a:off x="1963996" y="3555690"/>
          <a:ext cx="2412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More PIM-suitable workloads (1)</a:t>
          </a:r>
        </a:p>
      </cdr:txBody>
    </cdr:sp>
  </cdr:relSizeAnchor>
  <cdr:relSizeAnchor xmlns:cdr="http://schemas.openxmlformats.org/drawingml/2006/chartDrawing">
    <cdr:from>
      <cdr:x>0.58832</cdr:x>
      <cdr:y>0.93382</cdr:y>
    </cdr:from>
    <cdr:to>
      <cdr:x>0.84832</cdr:x>
      <cdr:y>1</cdr:y>
    </cdr:to>
    <cdr:sp macro="" textlink="">
      <cdr:nvSpPr>
        <cdr:cNvPr id="10" name="TextBox 2">
          <a:extLst xmlns:a="http://schemas.openxmlformats.org/drawingml/2006/main">
            <a:ext uri="{FF2B5EF4-FFF2-40B4-BE49-F238E27FC236}">
              <a16:creationId xmlns:a16="http://schemas.microsoft.com/office/drawing/2014/main" id="{056654C3-77F1-084E-B3E8-E9FA3F33CD62}"/>
            </a:ext>
          </a:extLst>
        </cdr:cNvPr>
        <cdr:cNvSpPr txBox="1"/>
      </cdr:nvSpPr>
      <cdr:spPr>
        <a:xfrm xmlns:a="http://schemas.openxmlformats.org/drawingml/2006/main">
          <a:off x="5294896" y="3555690"/>
          <a:ext cx="2340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Less PIM-suitable workloads (2)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0.85682</cdr:x>
      <cdr:y>0.06781</cdr:y>
    </cdr:from>
    <cdr:to>
      <cdr:x>0.85682</cdr:x>
      <cdr:y>0.65872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00F891FD-3D50-6D40-9596-4076114A2B91}"/>
            </a:ext>
          </a:extLst>
        </cdr:cNvPr>
        <cdr:cNvCxnSpPr/>
      </cdr:nvCxnSpPr>
      <cdr:spPr>
        <a:xfrm xmlns:a="http://schemas.openxmlformats.org/drawingml/2006/main" flipV="1">
          <a:off x="7439172" y="268543"/>
          <a:ext cx="0" cy="2340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0.12309</cdr:x>
      <cdr:y>0.37843</cdr:y>
    </cdr:from>
    <cdr:to>
      <cdr:x>0.97907</cdr:x>
      <cdr:y>0.37843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98DB0197-3862-8946-9922-BE04C1B1B1F6}"/>
            </a:ext>
          </a:extLst>
        </cdr:cNvPr>
        <cdr:cNvCxnSpPr/>
      </cdr:nvCxnSpPr>
      <cdr:spPr>
        <a:xfrm xmlns:a="http://schemas.openxmlformats.org/drawingml/2006/main">
          <a:off x="1068751" y="1498596"/>
          <a:ext cx="7431903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0.57408</cdr:x>
      <cdr:y>0.06834</cdr:y>
    </cdr:from>
    <cdr:to>
      <cdr:x>0.57408</cdr:x>
      <cdr:y>0.65925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4C5590F-F1DC-E649-BD5E-160ACE05BF26}"/>
            </a:ext>
          </a:extLst>
        </cdr:cNvPr>
        <cdr:cNvCxnSpPr/>
      </cdr:nvCxnSpPr>
      <cdr:spPr>
        <a:xfrm xmlns:a="http://schemas.openxmlformats.org/drawingml/2006/main" flipV="1">
          <a:off x="4984350" y="270642"/>
          <a:ext cx="0" cy="2340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0.86628</cdr:x>
      <cdr:y>0.68505</cdr:y>
    </cdr:from>
    <cdr:to>
      <cdr:x>0.89022</cdr:x>
      <cdr:y>0.90751</cdr:y>
    </cdr:to>
    <cdr:sp macro="" textlink="">
      <cdr:nvSpPr>
        <cdr:cNvPr id="5" name="TextBox 2">
          <a:extLst xmlns:a="http://schemas.openxmlformats.org/drawingml/2006/main">
            <a:ext uri="{FF2B5EF4-FFF2-40B4-BE49-F238E27FC236}">
              <a16:creationId xmlns:a16="http://schemas.microsoft.com/office/drawing/2014/main" id="{EB943F8D-E402-6A4C-A99D-66736CC995CA}"/>
            </a:ext>
          </a:extLst>
        </cdr:cNvPr>
        <cdr:cNvSpPr txBox="1"/>
      </cdr:nvSpPr>
      <cdr:spPr>
        <a:xfrm xmlns:a="http://schemas.openxmlformats.org/drawingml/2006/main" rot="16200000">
          <a:off x="7480727" y="2924259"/>
          <a:ext cx="847045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(1)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0.90658</cdr:x>
      <cdr:y>0.67933</cdr:y>
    </cdr:from>
    <cdr:to>
      <cdr:x>0.93051</cdr:x>
      <cdr:y>0.90508</cdr:y>
    </cdr:to>
    <cdr:sp macro="" textlink="">
      <cdr:nvSpPr>
        <cdr:cNvPr id="6" name="TextBox 2">
          <a:extLst xmlns:a="http://schemas.openxmlformats.org/drawingml/2006/main">
            <a:ext uri="{FF2B5EF4-FFF2-40B4-BE49-F238E27FC236}">
              <a16:creationId xmlns:a16="http://schemas.microsoft.com/office/drawing/2014/main" id="{930F339E-2FB7-0343-9F8C-B5FCF882A426}"/>
            </a:ext>
          </a:extLst>
        </cdr:cNvPr>
        <cdr:cNvSpPr txBox="1"/>
      </cdr:nvSpPr>
      <cdr:spPr>
        <a:xfrm xmlns:a="http://schemas.openxmlformats.org/drawingml/2006/main" rot="16200000">
          <a:off x="7837108" y="2908747"/>
          <a:ext cx="859594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(2)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0.94666</cdr:x>
      <cdr:y>0.68284</cdr:y>
    </cdr:from>
    <cdr:to>
      <cdr:x>0.9706</cdr:x>
      <cdr:y>0.84686</cdr:y>
    </cdr:to>
    <cdr:sp macro="" textlink="">
      <cdr:nvSpPr>
        <cdr:cNvPr id="8" name="TextBox 2">
          <a:extLst xmlns:a="http://schemas.openxmlformats.org/drawingml/2006/main">
            <a:ext uri="{FF2B5EF4-FFF2-40B4-BE49-F238E27FC236}">
              <a16:creationId xmlns:a16="http://schemas.microsoft.com/office/drawing/2014/main" id="{930F339E-2FB7-0343-9F8C-B5FCF882A426}"/>
            </a:ext>
          </a:extLst>
        </cdr:cNvPr>
        <cdr:cNvSpPr txBox="1"/>
      </cdr:nvSpPr>
      <cdr:spPr>
        <a:xfrm xmlns:a="http://schemas.openxmlformats.org/drawingml/2006/main" rot="16200000">
          <a:off x="8315417" y="2804597"/>
          <a:ext cx="624552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</a:p>
      </cdr:txBody>
    </cdr:sp>
  </cdr:relSizeAnchor>
  <cdr:relSizeAnchor xmlns:cdr="http://schemas.openxmlformats.org/drawingml/2006/chartDrawing">
    <cdr:from>
      <cdr:x>0.21822</cdr:x>
      <cdr:y>0.93382</cdr:y>
    </cdr:from>
    <cdr:to>
      <cdr:x>0.48622</cdr:x>
      <cdr:y>1</cdr:y>
    </cdr:to>
    <cdr:sp macro="" textlink="">
      <cdr:nvSpPr>
        <cdr:cNvPr id="9" name="TextBox 2">
          <a:extLst xmlns:a="http://schemas.openxmlformats.org/drawingml/2006/main">
            <a:ext uri="{FF2B5EF4-FFF2-40B4-BE49-F238E27FC236}">
              <a16:creationId xmlns:a16="http://schemas.microsoft.com/office/drawing/2014/main" id="{FEB5A6DD-9CB5-3547-8E28-885598E7524D}"/>
            </a:ext>
          </a:extLst>
        </cdr:cNvPr>
        <cdr:cNvSpPr txBox="1"/>
      </cdr:nvSpPr>
      <cdr:spPr>
        <a:xfrm xmlns:a="http://schemas.openxmlformats.org/drawingml/2006/main">
          <a:off x="1963996" y="3555690"/>
          <a:ext cx="2412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More PIM-suitable workloads (1)</a:t>
          </a:r>
        </a:p>
      </cdr:txBody>
    </cdr:sp>
  </cdr:relSizeAnchor>
  <cdr:relSizeAnchor xmlns:cdr="http://schemas.openxmlformats.org/drawingml/2006/chartDrawing">
    <cdr:from>
      <cdr:x>0.58832</cdr:x>
      <cdr:y>0.93382</cdr:y>
    </cdr:from>
    <cdr:to>
      <cdr:x>0.84832</cdr:x>
      <cdr:y>1</cdr:y>
    </cdr:to>
    <cdr:sp macro="" textlink="">
      <cdr:nvSpPr>
        <cdr:cNvPr id="10" name="TextBox 2">
          <a:extLst xmlns:a="http://schemas.openxmlformats.org/drawingml/2006/main">
            <a:ext uri="{FF2B5EF4-FFF2-40B4-BE49-F238E27FC236}">
              <a16:creationId xmlns:a16="http://schemas.microsoft.com/office/drawing/2014/main" id="{056654C3-77F1-084E-B3E8-E9FA3F33CD62}"/>
            </a:ext>
          </a:extLst>
        </cdr:cNvPr>
        <cdr:cNvSpPr txBox="1"/>
      </cdr:nvSpPr>
      <cdr:spPr>
        <a:xfrm xmlns:a="http://schemas.openxmlformats.org/drawingml/2006/main">
          <a:off x="5294896" y="3555690"/>
          <a:ext cx="2340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Less PIM-suitable workloads (2)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0.85682</cdr:x>
      <cdr:y>0.06781</cdr:y>
    </cdr:from>
    <cdr:to>
      <cdr:x>0.85682</cdr:x>
      <cdr:y>0.65872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00F891FD-3D50-6D40-9596-4076114A2B91}"/>
            </a:ext>
          </a:extLst>
        </cdr:cNvPr>
        <cdr:cNvCxnSpPr/>
      </cdr:nvCxnSpPr>
      <cdr:spPr>
        <a:xfrm xmlns:a="http://schemas.openxmlformats.org/drawingml/2006/main" flipV="1">
          <a:off x="7439172" y="268543"/>
          <a:ext cx="0" cy="2340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0.12309</cdr:x>
      <cdr:y>0.37843</cdr:y>
    </cdr:from>
    <cdr:to>
      <cdr:x>0.97907</cdr:x>
      <cdr:y>0.37843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98DB0197-3862-8946-9922-BE04C1B1B1F6}"/>
            </a:ext>
          </a:extLst>
        </cdr:cNvPr>
        <cdr:cNvCxnSpPr/>
      </cdr:nvCxnSpPr>
      <cdr:spPr>
        <a:xfrm xmlns:a="http://schemas.openxmlformats.org/drawingml/2006/main">
          <a:off x="1068751" y="1498596"/>
          <a:ext cx="7431903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0.57408</cdr:x>
      <cdr:y>0.06834</cdr:y>
    </cdr:from>
    <cdr:to>
      <cdr:x>0.57408</cdr:x>
      <cdr:y>0.65925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4C5590F-F1DC-E649-BD5E-160ACE05BF26}"/>
            </a:ext>
          </a:extLst>
        </cdr:cNvPr>
        <cdr:cNvCxnSpPr/>
      </cdr:nvCxnSpPr>
      <cdr:spPr>
        <a:xfrm xmlns:a="http://schemas.openxmlformats.org/drawingml/2006/main" flipV="1">
          <a:off x="4984350" y="270642"/>
          <a:ext cx="0" cy="2340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0.86628</cdr:x>
      <cdr:y>0.68505</cdr:y>
    </cdr:from>
    <cdr:to>
      <cdr:x>0.89022</cdr:x>
      <cdr:y>0.90751</cdr:y>
    </cdr:to>
    <cdr:sp macro="" textlink="">
      <cdr:nvSpPr>
        <cdr:cNvPr id="5" name="TextBox 2">
          <a:extLst xmlns:a="http://schemas.openxmlformats.org/drawingml/2006/main">
            <a:ext uri="{FF2B5EF4-FFF2-40B4-BE49-F238E27FC236}">
              <a16:creationId xmlns:a16="http://schemas.microsoft.com/office/drawing/2014/main" id="{EB943F8D-E402-6A4C-A99D-66736CC995CA}"/>
            </a:ext>
          </a:extLst>
        </cdr:cNvPr>
        <cdr:cNvSpPr txBox="1"/>
      </cdr:nvSpPr>
      <cdr:spPr>
        <a:xfrm xmlns:a="http://schemas.openxmlformats.org/drawingml/2006/main" rot="16200000">
          <a:off x="7480727" y="2924259"/>
          <a:ext cx="847045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(1)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0.90658</cdr:x>
      <cdr:y>0.67933</cdr:y>
    </cdr:from>
    <cdr:to>
      <cdr:x>0.93051</cdr:x>
      <cdr:y>0.90508</cdr:y>
    </cdr:to>
    <cdr:sp macro="" textlink="">
      <cdr:nvSpPr>
        <cdr:cNvPr id="6" name="TextBox 2">
          <a:extLst xmlns:a="http://schemas.openxmlformats.org/drawingml/2006/main">
            <a:ext uri="{FF2B5EF4-FFF2-40B4-BE49-F238E27FC236}">
              <a16:creationId xmlns:a16="http://schemas.microsoft.com/office/drawing/2014/main" id="{930F339E-2FB7-0343-9F8C-B5FCF882A426}"/>
            </a:ext>
          </a:extLst>
        </cdr:cNvPr>
        <cdr:cNvSpPr txBox="1"/>
      </cdr:nvSpPr>
      <cdr:spPr>
        <a:xfrm xmlns:a="http://schemas.openxmlformats.org/drawingml/2006/main" rot="16200000">
          <a:off x="7837108" y="2908747"/>
          <a:ext cx="859594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(2)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0.94666</cdr:x>
      <cdr:y>0.68284</cdr:y>
    </cdr:from>
    <cdr:to>
      <cdr:x>0.9706</cdr:x>
      <cdr:y>0.84686</cdr:y>
    </cdr:to>
    <cdr:sp macro="" textlink="">
      <cdr:nvSpPr>
        <cdr:cNvPr id="8" name="TextBox 2">
          <a:extLst xmlns:a="http://schemas.openxmlformats.org/drawingml/2006/main">
            <a:ext uri="{FF2B5EF4-FFF2-40B4-BE49-F238E27FC236}">
              <a16:creationId xmlns:a16="http://schemas.microsoft.com/office/drawing/2014/main" id="{930F339E-2FB7-0343-9F8C-B5FCF882A426}"/>
            </a:ext>
          </a:extLst>
        </cdr:cNvPr>
        <cdr:cNvSpPr txBox="1"/>
      </cdr:nvSpPr>
      <cdr:spPr>
        <a:xfrm xmlns:a="http://schemas.openxmlformats.org/drawingml/2006/main" rot="16200000">
          <a:off x="8315417" y="2804597"/>
          <a:ext cx="624552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</a:p>
      </cdr:txBody>
    </cdr:sp>
  </cdr:relSizeAnchor>
  <cdr:relSizeAnchor xmlns:cdr="http://schemas.openxmlformats.org/drawingml/2006/chartDrawing">
    <cdr:from>
      <cdr:x>0.21822</cdr:x>
      <cdr:y>0.93382</cdr:y>
    </cdr:from>
    <cdr:to>
      <cdr:x>0.48622</cdr:x>
      <cdr:y>1</cdr:y>
    </cdr:to>
    <cdr:sp macro="" textlink="">
      <cdr:nvSpPr>
        <cdr:cNvPr id="9" name="TextBox 2">
          <a:extLst xmlns:a="http://schemas.openxmlformats.org/drawingml/2006/main">
            <a:ext uri="{FF2B5EF4-FFF2-40B4-BE49-F238E27FC236}">
              <a16:creationId xmlns:a16="http://schemas.microsoft.com/office/drawing/2014/main" id="{FEB5A6DD-9CB5-3547-8E28-885598E7524D}"/>
            </a:ext>
          </a:extLst>
        </cdr:cNvPr>
        <cdr:cNvSpPr txBox="1"/>
      </cdr:nvSpPr>
      <cdr:spPr>
        <a:xfrm xmlns:a="http://schemas.openxmlformats.org/drawingml/2006/main">
          <a:off x="1963996" y="3555690"/>
          <a:ext cx="2412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More PIM-suitable workloads (1)</a:t>
          </a:r>
        </a:p>
      </cdr:txBody>
    </cdr:sp>
  </cdr:relSizeAnchor>
  <cdr:relSizeAnchor xmlns:cdr="http://schemas.openxmlformats.org/drawingml/2006/chartDrawing">
    <cdr:from>
      <cdr:x>0.58832</cdr:x>
      <cdr:y>0.93382</cdr:y>
    </cdr:from>
    <cdr:to>
      <cdr:x>0.84832</cdr:x>
      <cdr:y>1</cdr:y>
    </cdr:to>
    <cdr:sp macro="" textlink="">
      <cdr:nvSpPr>
        <cdr:cNvPr id="10" name="TextBox 2">
          <a:extLst xmlns:a="http://schemas.openxmlformats.org/drawingml/2006/main">
            <a:ext uri="{FF2B5EF4-FFF2-40B4-BE49-F238E27FC236}">
              <a16:creationId xmlns:a16="http://schemas.microsoft.com/office/drawing/2014/main" id="{056654C3-77F1-084E-B3E8-E9FA3F33CD62}"/>
            </a:ext>
          </a:extLst>
        </cdr:cNvPr>
        <cdr:cNvSpPr txBox="1"/>
      </cdr:nvSpPr>
      <cdr:spPr>
        <a:xfrm xmlns:a="http://schemas.openxmlformats.org/drawingml/2006/main">
          <a:off x="5294896" y="3555690"/>
          <a:ext cx="2340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Less PIM-suitable workloads (2)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0.85478</cdr:x>
      <cdr:y>0.08451</cdr:y>
    </cdr:from>
    <cdr:to>
      <cdr:x>0.85478</cdr:x>
      <cdr:y>0.66633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0FC8E01E-6E73-0A42-BB5A-155E0A0B0E5E}"/>
            </a:ext>
          </a:extLst>
        </cdr:cNvPr>
        <cdr:cNvCxnSpPr/>
      </cdr:nvCxnSpPr>
      <cdr:spPr>
        <a:xfrm xmlns:a="http://schemas.openxmlformats.org/drawingml/2006/main" flipV="1">
          <a:off x="7421460" y="334660"/>
          <a:ext cx="0" cy="2304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0.11218</cdr:x>
      <cdr:y>0.44016</cdr:y>
    </cdr:from>
    <cdr:to>
      <cdr:x>0.97844</cdr:x>
      <cdr:y>0.44016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98DB0197-3862-8946-9922-BE04C1B1B1F6}"/>
            </a:ext>
          </a:extLst>
        </cdr:cNvPr>
        <cdr:cNvCxnSpPr/>
      </cdr:nvCxnSpPr>
      <cdr:spPr>
        <a:xfrm xmlns:a="http://schemas.openxmlformats.org/drawingml/2006/main">
          <a:off x="973942" y="1743047"/>
          <a:ext cx="7521158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0.56771</cdr:x>
      <cdr:y>0.08451</cdr:y>
    </cdr:from>
    <cdr:to>
      <cdr:x>0.56771</cdr:x>
      <cdr:y>0.66633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21DDDA94-AD89-B14A-98FC-14C300D085A5}"/>
            </a:ext>
          </a:extLst>
        </cdr:cNvPr>
        <cdr:cNvCxnSpPr/>
      </cdr:nvCxnSpPr>
      <cdr:spPr>
        <a:xfrm xmlns:a="http://schemas.openxmlformats.org/drawingml/2006/main" flipV="1">
          <a:off x="4929090" y="334660"/>
          <a:ext cx="0" cy="2304000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0.86204</cdr:x>
      <cdr:y>0.68533</cdr:y>
    </cdr:from>
    <cdr:to>
      <cdr:x>0.88728</cdr:x>
      <cdr:y>0.91224</cdr:y>
    </cdr:to>
    <cdr:sp macro="" textlink="">
      <cdr:nvSpPr>
        <cdr:cNvPr id="5" name="TextBox 2">
          <a:extLst xmlns:a="http://schemas.openxmlformats.org/drawingml/2006/main">
            <a:ext uri="{FF2B5EF4-FFF2-40B4-BE49-F238E27FC236}">
              <a16:creationId xmlns:a16="http://schemas.microsoft.com/office/drawing/2014/main" id="{3AD28AC0-834B-2443-A030-9622ED3D2174}"/>
            </a:ext>
          </a:extLst>
        </cdr:cNvPr>
        <cdr:cNvSpPr txBox="1"/>
      </cdr:nvSpPr>
      <cdr:spPr>
        <a:xfrm xmlns:a="http://schemas.openxmlformats.org/drawingml/2006/main" rot="16200000">
          <a:off x="7439940" y="2927950"/>
          <a:ext cx="864000" cy="22716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(1)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0.90602</cdr:x>
      <cdr:y>0.68533</cdr:y>
    </cdr:from>
    <cdr:to>
      <cdr:x>0.93127</cdr:x>
      <cdr:y>0.91224</cdr:y>
    </cdr:to>
    <cdr:sp macro="" textlink="">
      <cdr:nvSpPr>
        <cdr:cNvPr id="7" name="TextBox 2">
          <a:extLst xmlns:a="http://schemas.openxmlformats.org/drawingml/2006/main">
            <a:ext uri="{FF2B5EF4-FFF2-40B4-BE49-F238E27FC236}">
              <a16:creationId xmlns:a16="http://schemas.microsoft.com/office/drawing/2014/main" id="{3AD28AC0-834B-2443-A030-9622ED3D2174}"/>
            </a:ext>
          </a:extLst>
        </cdr:cNvPr>
        <cdr:cNvSpPr txBox="1"/>
      </cdr:nvSpPr>
      <cdr:spPr>
        <a:xfrm xmlns:a="http://schemas.openxmlformats.org/drawingml/2006/main" rot="16200000">
          <a:off x="7835828" y="2927905"/>
          <a:ext cx="864000" cy="22725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  <a:r>
            <a:rPr lang="en-US" sz="1400" b="1" baseline="0" dirty="0"/>
            <a:t> (2)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0.9438</cdr:x>
      <cdr:y>0.68781</cdr:y>
    </cdr:from>
    <cdr:to>
      <cdr:x>0.96904</cdr:x>
      <cdr:y>0.84854</cdr:y>
    </cdr:to>
    <cdr:sp macro="" textlink="">
      <cdr:nvSpPr>
        <cdr:cNvPr id="8" name="TextBox 2">
          <a:extLst xmlns:a="http://schemas.openxmlformats.org/drawingml/2006/main">
            <a:ext uri="{FF2B5EF4-FFF2-40B4-BE49-F238E27FC236}">
              <a16:creationId xmlns:a16="http://schemas.microsoft.com/office/drawing/2014/main" id="{66EF9669-9113-964B-BCF7-0DA2D3A24578}"/>
            </a:ext>
          </a:extLst>
        </cdr:cNvPr>
        <cdr:cNvSpPr txBox="1"/>
      </cdr:nvSpPr>
      <cdr:spPr>
        <a:xfrm xmlns:a="http://schemas.openxmlformats.org/drawingml/2006/main" rot="16200000">
          <a:off x="8301786" y="2811393"/>
          <a:ext cx="612000" cy="22716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GMEAN</a:t>
          </a:r>
        </a:p>
      </cdr:txBody>
    </cdr:sp>
  </cdr:relSizeAnchor>
  <cdr:relSizeAnchor xmlns:cdr="http://schemas.openxmlformats.org/drawingml/2006/chartDrawing">
    <cdr:from>
      <cdr:x>0.58173</cdr:x>
      <cdr:y>0.93382</cdr:y>
    </cdr:from>
    <cdr:to>
      <cdr:x>0.84173</cdr:x>
      <cdr:y>1</cdr:y>
    </cdr:to>
    <cdr:sp macro="" textlink="">
      <cdr:nvSpPr>
        <cdr:cNvPr id="9" name="TextBox 2">
          <a:extLst xmlns:a="http://schemas.openxmlformats.org/drawingml/2006/main">
            <a:ext uri="{FF2B5EF4-FFF2-40B4-BE49-F238E27FC236}">
              <a16:creationId xmlns:a16="http://schemas.microsoft.com/office/drawing/2014/main" id="{C47AB065-0C08-A848-9EBA-68210C03137B}"/>
            </a:ext>
          </a:extLst>
        </cdr:cNvPr>
        <cdr:cNvSpPr txBox="1"/>
      </cdr:nvSpPr>
      <cdr:spPr>
        <a:xfrm xmlns:a="http://schemas.openxmlformats.org/drawingml/2006/main">
          <a:off x="5235593" y="3555692"/>
          <a:ext cx="2340000" cy="25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Less PIM-suitable workloads (2)</a:t>
          </a:r>
        </a:p>
      </cdr:txBody>
    </cdr:sp>
  </cdr:relSizeAnchor>
  <cdr:relSizeAnchor xmlns:cdr="http://schemas.openxmlformats.org/drawingml/2006/chartDrawing">
    <cdr:from>
      <cdr:x>0.20271</cdr:x>
      <cdr:y>0.93503</cdr:y>
    </cdr:from>
    <cdr:to>
      <cdr:x>0.4838</cdr:x>
      <cdr:y>0.99162</cdr:y>
    </cdr:to>
    <cdr:sp macro="" textlink="">
      <cdr:nvSpPr>
        <cdr:cNvPr id="10" name="TextBox 2">
          <a:extLst xmlns:a="http://schemas.openxmlformats.org/drawingml/2006/main">
            <a:ext uri="{FF2B5EF4-FFF2-40B4-BE49-F238E27FC236}">
              <a16:creationId xmlns:a16="http://schemas.microsoft.com/office/drawing/2014/main" id="{1C97A88C-587F-3541-BD96-4810546FEF70}"/>
            </a:ext>
          </a:extLst>
        </cdr:cNvPr>
        <cdr:cNvSpPr txBox="1"/>
      </cdr:nvSpPr>
      <cdr:spPr>
        <a:xfrm xmlns:a="http://schemas.openxmlformats.org/drawingml/2006/main">
          <a:off x="1824414" y="3560322"/>
          <a:ext cx="2529812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More PIM-suitable workloads (1)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DB5256-F1E6-8743-B02A-68834AC97D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43DF50-F8E9-9241-9406-236CB6BE4E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437D9-744C-C144-AC94-91DD2CDA03B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96F5C5-CE3A-FA42-98DE-93BCBE04DF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6B318-E632-1A46-A963-2EC75F69F8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05C31-5BD3-9B42-A270-096A1EE58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929AC-FC5A-1646-B3A1-E39A37E8D8F5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715E5-0E3B-1B4F-BB79-1C4B57B47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1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58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39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71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07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74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63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36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78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649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86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8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71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472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762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872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690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random accesses we implement the GUPS benchmark.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150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051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116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985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44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680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17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178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10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425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202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026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503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Fifth</a:t>
            </a:r>
          </a:p>
          <a:p>
            <a:r>
              <a:rPr lang="en-US" dirty="0"/>
              <a:t>TRNS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187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023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69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316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621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014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010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100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8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P21 DIMMs.</a:t>
            </a:r>
          </a:p>
          <a:p>
            <a:r>
              <a:rPr lang="en-US" dirty="0"/>
              <a:t>DPUs cannot be shared. There is a large number of DPUs.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 need for OS.</a:t>
            </a:r>
          </a:p>
          <a:p>
            <a:r>
              <a:rPr lang="en-US" dirty="0"/>
              <a:t>This simplifies security implications. No side channels.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13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2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44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42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9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4DFF4F-ED49-E545-9049-57D68EB3BF4A}"/>
              </a:ext>
            </a:extLst>
          </p:cNvPr>
          <p:cNvSpPr/>
          <p:nvPr userDrawn="1"/>
        </p:nvSpPr>
        <p:spPr>
          <a:xfrm>
            <a:off x="0" y="0"/>
            <a:ext cx="9144000" cy="4379053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351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9311" y="2839453"/>
            <a:ext cx="6858000" cy="1539600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0" baseline="0"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sz="3200" b="1" dirty="0"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Click to edit Master subtitle style</a:t>
            </a:r>
            <a:endParaRPr lang="en-US" dirty="0"/>
          </a:p>
        </p:txBody>
      </p:sp>
      <p:pic>
        <p:nvPicPr>
          <p:cNvPr id="12" name="Picture 2" descr="http://www.euroc-project.eu/fileadmin/imgEuroc/eurocConsortiumLogos/ethLogo.png">
            <a:extLst>
              <a:ext uri="{FF2B5EF4-FFF2-40B4-BE49-F238E27FC236}">
                <a16:creationId xmlns:a16="http://schemas.microsoft.com/office/drawing/2014/main" id="{8CF7D528-60B9-7C4D-8128-F52BA3A7A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6" y="6030665"/>
            <a:ext cx="2397512" cy="49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EC1F6D-190B-B448-B175-2B9886767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4489" y="5887318"/>
            <a:ext cx="2640412" cy="607663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C2DCD12-E0A7-964E-8C01-30F57AE18A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0667"/>
            <a:ext cx="9144000" cy="2619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6640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7690CA2F-7EF4-4D4B-B05E-9CD06D97C0C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3EF9E563-85B6-884B-A069-BAB01B87B7D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D0717-7499-9E44-845B-E851FCB169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56994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9562426B-A5A0-F944-991E-0F589442A93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9EBECD59-3F6D-0145-A9B5-5EE2DF859F8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9139E-1132-E74D-AAEB-A81F8150B1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8729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BB00FC4D-28B2-774A-BDF5-CB3A5D1E70E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EBDB0E60-2A7B-1B44-BB6D-97BF3A139C9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C9412-F662-064D-BEDC-D33A60B08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26903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10E3EA30-DFF3-9C4B-9691-5C9AAB88EB4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2B2EE262-3A13-4443-80B8-614C7A4B25F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70A1F-36EE-AC4A-B790-1CFE7EECDE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65605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2A476F68-C964-6F4C-B323-CADD64DDE3D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F4A41114-0EC5-4244-A8AE-388F27C4901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1C9BF-9555-1749-A87B-CA7C52D013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40942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24744"/>
            <a:ext cx="7924800" cy="2232248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404592"/>
            <a:ext cx="7848600" cy="1248544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 dirty="0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29991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58657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21071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08720"/>
            <a:ext cx="4229100" cy="5472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08720"/>
            <a:ext cx="4229100" cy="5472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34220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7658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D2D3B90-BDF0-9E4D-963A-CE3F0519D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" y="132335"/>
            <a:ext cx="8894602" cy="606084"/>
          </a:xfrm>
          <a:prstGeom prst="rect">
            <a:avLst/>
          </a:prstGeom>
        </p:spPr>
        <p:txBody>
          <a:bodyPr/>
          <a:lstStyle>
            <a:lvl1pPr>
              <a:defRPr sz="4400" b="1">
                <a:latin typeface="Candara" panose="020E0502030303020204" pitchFamily="34" charset="0"/>
                <a:ea typeface="Geneva" panose="020B0503030404040204" pitchFamily="34" charset="0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EB6F8F-19D9-7A4A-967C-A1B0DB235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29380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1pPr>
            <a:lvl2pPr marL="685766" indent="-228589">
              <a:buFont typeface="Cambria" panose="02040503050406030204" pitchFamily="18" charset="0"/>
              <a:buChar char="-"/>
              <a:defRPr sz="24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2pPr>
            <a:lvl3pPr>
              <a:defRPr sz="20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3pPr>
            <a:lvl4pPr>
              <a:defRPr sz="20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4pPr>
            <a:lvl5pPr>
              <a:defRPr sz="20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8B30CEA-A32F-0B4F-94FF-2F238104D6CE}"/>
              </a:ext>
            </a:extLst>
          </p:cNvPr>
          <p:cNvSpPr txBox="1">
            <a:spLocks/>
          </p:cNvSpPr>
          <p:nvPr userDrawn="1"/>
        </p:nvSpPr>
        <p:spPr>
          <a:xfrm>
            <a:off x="7977054" y="647648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z="20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14" descr="safari.png">
            <a:extLst>
              <a:ext uri="{FF2B5EF4-FFF2-40B4-BE49-F238E27FC236}">
                <a16:creationId xmlns:a16="http://schemas.microsoft.com/office/drawing/2014/main" id="{DCA7EB8C-F307-874D-B152-028FC5CC7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525283"/>
            <a:ext cx="1080120" cy="31252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9CD1133-1492-4A44-93C1-B89EF4FD41F6}"/>
              </a:ext>
            </a:extLst>
          </p:cNvPr>
          <p:cNvCxnSpPr>
            <a:cxnSpLocks/>
          </p:cNvCxnSpPr>
          <p:nvPr userDrawn="1"/>
        </p:nvCxnSpPr>
        <p:spPr>
          <a:xfrm>
            <a:off x="117027" y="831499"/>
            <a:ext cx="8894601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E97BD3-6BDD-8949-ACFE-8F75374CA53C}"/>
              </a:ext>
            </a:extLst>
          </p:cNvPr>
          <p:cNvCxnSpPr>
            <a:cxnSpLocks/>
          </p:cNvCxnSpPr>
          <p:nvPr userDrawn="1"/>
        </p:nvCxnSpPr>
        <p:spPr>
          <a:xfrm>
            <a:off x="117027" y="6482153"/>
            <a:ext cx="8894601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717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43096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22238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7771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5345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49761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73187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3008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2626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3318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3922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BB22F3D8-372A-7E4F-BAF0-2B62E16D7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2538D10A-B20C-1F4A-A69F-0F0B507B6C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323C0A52-D6B6-4A4D-BD73-5955293DBD0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03D96CF-D2B5-284A-8A3B-88E2B14F16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CE92EBB-E8F1-BB42-9972-9FC2F1E39D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815D7EE-6875-8949-837F-2AE3A4F79F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00691C5-9FA5-3F46-90A7-ED5D0D102B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87342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8334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2878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8087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6724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9591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2342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517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0915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5943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724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30D4116A-1656-924F-8339-968CDC00B50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A92E4BB7-CF8F-934D-88CB-2C51D02F649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33320-76E4-0249-8CA9-3902D97168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278276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3237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5040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1563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8340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24638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9701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2973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6187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43789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98605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2D009077-10AD-0947-8806-7D3C25918E6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AA347429-32EA-F843-AE5C-FC1A699EBC2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AB052-3664-BF4F-993F-29369860E1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69277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73945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64703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98157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70206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12992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85543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29795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881851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54513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24642810-0270-CB48-A1CA-24DCF4455E9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431DA97B-4E00-DC4F-B7DB-18E15C43442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EB4A5-7404-294B-999D-175F606D62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68085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>
            <a:extLst>
              <a:ext uri="{FF2B5EF4-FFF2-40B4-BE49-F238E27FC236}">
                <a16:creationId xmlns:a16="http://schemas.microsoft.com/office/drawing/2014/main" id="{24BD8FCD-1BEB-6A42-B8B1-C39ED5BE279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>
            <a:extLst>
              <a:ext uri="{FF2B5EF4-FFF2-40B4-BE49-F238E27FC236}">
                <a16:creationId xmlns:a16="http://schemas.microsoft.com/office/drawing/2014/main" id="{91A21973-5A9E-154E-A49A-033DD08EB7E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13A1E-7D24-2943-AA19-843CF9E699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57161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DB659D62-F008-694B-A107-310AB43E4CD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866F093A-DC6C-3444-8F25-CDFB50F79ED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812E9-CA0A-8244-A046-0571FC5453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82096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>
            <a:extLst>
              <a:ext uri="{FF2B5EF4-FFF2-40B4-BE49-F238E27FC236}">
                <a16:creationId xmlns:a16="http://schemas.microsoft.com/office/drawing/2014/main" id="{F96B94DE-149A-A84D-858F-4D5B428FA7A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>
            <a:extLst>
              <a:ext uri="{FF2B5EF4-FFF2-40B4-BE49-F238E27FC236}">
                <a16:creationId xmlns:a16="http://schemas.microsoft.com/office/drawing/2014/main" id="{24B1C692-591D-3346-8E1A-A19CC1BBF04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001C4-BF5C-F640-BD99-70162C2025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77805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883CA-0B62-DB46-9CBE-B5DC6D4673F1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9D53D-D438-2342-97DF-4908BDD5F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1026">
            <a:extLst>
              <a:ext uri="{FF2B5EF4-FFF2-40B4-BE49-F238E27FC236}">
                <a16:creationId xmlns:a16="http://schemas.microsoft.com/office/drawing/2014/main" id="{767842EF-2E87-9649-8E4C-4EF07515E6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25667" name="Rectangle 1027">
            <a:extLst>
              <a:ext uri="{FF2B5EF4-FFF2-40B4-BE49-F238E27FC236}">
                <a16:creationId xmlns:a16="http://schemas.microsoft.com/office/drawing/2014/main" id="{7F46E882-405C-294F-A176-5EB4B6E5E8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>
            <a:extLst>
              <a:ext uri="{FF2B5EF4-FFF2-40B4-BE49-F238E27FC236}">
                <a16:creationId xmlns:a16="http://schemas.microsoft.com/office/drawing/2014/main" id="{3955FDDD-00C5-1D4C-912E-1BDB0E3BD3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>
            <a:extLst>
              <a:ext uri="{FF2B5EF4-FFF2-40B4-BE49-F238E27FC236}">
                <a16:creationId xmlns:a16="http://schemas.microsoft.com/office/drawing/2014/main" id="{2C1267A1-BE40-C34F-A587-D92B7D4A5D5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>
              <a:defRPr/>
            </a:pPr>
            <a:fld id="{B1C60925-3F6D-0244-A63C-8428EA4EFD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25670" name="Line 1032">
            <a:extLst>
              <a:ext uri="{FF2B5EF4-FFF2-40B4-BE49-F238E27FC236}">
                <a16:creationId xmlns:a16="http://schemas.microsoft.com/office/drawing/2014/main" id="{BEFE2080-76AE-4B40-AEAD-392FD767B1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671" name="Line 1033">
            <a:extLst>
              <a:ext uri="{FF2B5EF4-FFF2-40B4-BE49-F238E27FC236}">
                <a16:creationId xmlns:a16="http://schemas.microsoft.com/office/drawing/2014/main" id="{23A53299-EA82-2047-A09E-6BA50065689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2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6106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5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0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8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3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prim-benchmarks" TargetMode="External"/><Relationship Id="rId2" Type="http://schemas.openxmlformats.org/officeDocument/2006/relationships/hyperlink" Target="https://arxiv.org/pdf/2105.03814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prim-benchmarks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prim-benchmarks" TargetMode="External"/><Relationship Id="rId2" Type="http://schemas.openxmlformats.org/officeDocument/2006/relationships/hyperlink" Target="https://arxiv.org/pdf/2105.03814.pdf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12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11" Type="http://schemas.openxmlformats.org/officeDocument/2006/relationships/image" Target="../media/image22.emf"/><Relationship Id="rId5" Type="http://schemas.openxmlformats.org/officeDocument/2006/relationships/image" Target="../media/image16.emf"/><Relationship Id="rId10" Type="http://schemas.openxmlformats.org/officeDocument/2006/relationships/image" Target="../media/image21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sdk.upmem.com/2021.1.1/index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CMU-SAFARI/prim-benchmarks" TargetMode="External"/><Relationship Id="rId4" Type="http://schemas.openxmlformats.org/officeDocument/2006/relationships/hyperlink" Target="https://arxiv.org/pdf/2105.03814.pdf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pu.dev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105.03814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CMU-SAFARI/prim-benchmarks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7" Type="http://schemas.openxmlformats.org/officeDocument/2006/relationships/hyperlink" Target="https://github.com/CMU-SAFARI/prim-benchmark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pdf/2105.03814.pdf" TargetMode="External"/><Relationship Id="rId5" Type="http://schemas.openxmlformats.org/officeDocument/2006/relationships/image" Target="../media/image6.png"/><Relationship Id="rId4" Type="http://schemas.openxmlformats.org/officeDocument/2006/relationships/chart" Target="../charts/char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ndtech.com/show/14750/hot-chips-31-analysis-inmemory-processing-by-upmem" TargetMode="Externa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tiff"/><Relationship Id="rId4" Type="http://schemas.openxmlformats.org/officeDocument/2006/relationships/hyperlink" Target="https://www.upmem.com/video-upmem-presenting-its-true-processing-in-memory-solution-hot-chips-2019/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2.xml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6.xml"/><Relationship Id="rId5" Type="http://schemas.openxmlformats.org/officeDocument/2006/relationships/chart" Target="../charts/chart45.xml"/><Relationship Id="rId4" Type="http://schemas.openxmlformats.org/officeDocument/2006/relationships/chart" Target="../charts/char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CMU-SAFARI/prim-benchmarks" TargetMode="External"/><Relationship Id="rId4" Type="http://schemas.openxmlformats.org/officeDocument/2006/relationships/hyperlink" Target="https://arxiv.org/pdf/2105.03814.pdf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0.xml"/><Relationship Id="rId5" Type="http://schemas.openxmlformats.org/officeDocument/2006/relationships/chart" Target="../charts/chart49.xml"/><Relationship Id="rId4" Type="http://schemas.openxmlformats.org/officeDocument/2006/relationships/chart" Target="../charts/chart4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prim-benchmarks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prim-benchmark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hyperlink" Target="https://github.com/CMU-SAFARI/prim-benchmarks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pdf/2105.03814.pdf" TargetMode="External"/><Relationship Id="rId5" Type="http://schemas.openxmlformats.org/officeDocument/2006/relationships/image" Target="../media/image6.png"/><Relationship Id="rId4" Type="http://schemas.openxmlformats.org/officeDocument/2006/relationships/chart" Target="../charts/chart5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CMU-SAFARI/prim-benchmarks" TargetMode="External"/><Relationship Id="rId4" Type="http://schemas.openxmlformats.org/officeDocument/2006/relationships/hyperlink" Target="https://arxiv.org/pdf/2105.03814.pdf" TargetMode="Externa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CMU-SAFARI/prim-benchmarks" TargetMode="External"/><Relationship Id="rId5" Type="http://schemas.openxmlformats.org/officeDocument/2006/relationships/hyperlink" Target="https://arxiv.org/pdf/2105.03814.pdf" TargetMode="External"/><Relationship Id="rId4" Type="http://schemas.openxmlformats.org/officeDocument/2006/relationships/image" Target="../media/image6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MU-SAFARI/prim-benchmark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CMU-SAFARI/prim-benchmarks" TargetMode="External"/><Relationship Id="rId5" Type="http://schemas.openxmlformats.org/officeDocument/2006/relationships/hyperlink" Target="https://arxiv.org/pdf/2105.03814.pdf" TargetMode="External"/><Relationship Id="rId4" Type="http://schemas.openxmlformats.org/officeDocument/2006/relationships/image" Target="../media/image6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F10CE7A-9D8C-AE49-A39B-C01858CE1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79298"/>
            <a:ext cx="9144000" cy="119975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b="0" u="sng" dirty="0">
                <a:latin typeface="Candara" panose="020E0502030303020204" pitchFamily="34" charset="0"/>
              </a:rPr>
              <a:t>Juan Gómez Luna</a:t>
            </a:r>
            <a:r>
              <a:rPr lang="en-US" sz="2400" b="0" dirty="0">
                <a:latin typeface="Candara" panose="020E0502030303020204" pitchFamily="34" charset="0"/>
              </a:rPr>
              <a:t>, Izzat El Hajj, </a:t>
            </a:r>
          </a:p>
          <a:p>
            <a:pPr>
              <a:spcBef>
                <a:spcPts val="600"/>
              </a:spcBef>
            </a:pPr>
            <a:r>
              <a:rPr lang="en-US" sz="2400" b="0" dirty="0">
                <a:latin typeface="Candara" panose="020E0502030303020204" pitchFamily="34" charset="0"/>
              </a:rPr>
              <a:t>Ivan Fernandez, Christina </a:t>
            </a:r>
            <a:r>
              <a:rPr lang="en-US" sz="2400" b="0" dirty="0" err="1">
                <a:latin typeface="Candara" panose="020E0502030303020204" pitchFamily="34" charset="0"/>
              </a:rPr>
              <a:t>Giannoula</a:t>
            </a:r>
            <a:r>
              <a:rPr lang="en-US" sz="2400" b="0" dirty="0">
                <a:latin typeface="Candara" panose="020E0502030303020204" pitchFamily="34" charset="0"/>
              </a:rPr>
              <a:t>, </a:t>
            </a:r>
          </a:p>
          <a:p>
            <a:pPr>
              <a:spcBef>
                <a:spcPts val="600"/>
              </a:spcBef>
            </a:pPr>
            <a:r>
              <a:rPr lang="en-US" sz="2400" b="0" dirty="0">
                <a:latin typeface="Candara" panose="020E0502030303020204" pitchFamily="34" charset="0"/>
              </a:rPr>
              <a:t>Geraldo F. Oliveira, </a:t>
            </a:r>
            <a:r>
              <a:rPr lang="en-US" sz="2400" b="0" dirty="0" err="1">
                <a:latin typeface="Candara" panose="020E0502030303020204" pitchFamily="34" charset="0"/>
              </a:rPr>
              <a:t>Onur</a:t>
            </a:r>
            <a:r>
              <a:rPr lang="en-US" sz="2400" b="0" dirty="0">
                <a:latin typeface="Candara" panose="020E0502030303020204" pitchFamily="34" charset="0"/>
              </a:rPr>
              <a:t> </a:t>
            </a:r>
            <a:r>
              <a:rPr lang="en-US" sz="2400" b="0" dirty="0" err="1">
                <a:latin typeface="Candara" panose="020E0502030303020204" pitchFamily="34" charset="0"/>
              </a:rPr>
              <a:t>Mutlu</a:t>
            </a:r>
            <a:endParaRPr lang="en-US" sz="2400" b="0" dirty="0">
              <a:latin typeface="Candara" panose="020E0502030303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4A15A-743E-4240-B7EC-8C7A11222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20668"/>
            <a:ext cx="9144000" cy="2728724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Understanding a Modern Processing-in-Memory Architecture:</a:t>
            </a:r>
          </a:p>
          <a:p>
            <a:r>
              <a:rPr lang="en-US" sz="3200" dirty="0">
                <a:latin typeface="Candara" panose="020E0502030303020204" pitchFamily="34" charset="0"/>
              </a:rPr>
              <a:t>Benchmarking and Experimental Characterization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A8E1073D-2730-9344-9B5D-7736C10F61B9}"/>
              </a:ext>
            </a:extLst>
          </p:cNvPr>
          <p:cNvSpPr txBox="1">
            <a:spLocks/>
          </p:cNvSpPr>
          <p:nvPr/>
        </p:nvSpPr>
        <p:spPr>
          <a:xfrm>
            <a:off x="1106731" y="4608957"/>
            <a:ext cx="6858000" cy="1146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endParaRPr lang="en-US" sz="2000" u="sng" dirty="0">
              <a:hlinkClick r:id="rId2"/>
            </a:endParaRPr>
          </a:p>
          <a:p>
            <a:pPr>
              <a:spcBef>
                <a:spcPts val="600"/>
              </a:spcBef>
            </a:pPr>
            <a:r>
              <a:rPr lang="en-US" sz="2000" u="sng" dirty="0">
                <a:hlinkClick r:id="rId2"/>
              </a:rPr>
              <a:t>https://arxiv.org/pdf/2105.03814.pdf</a:t>
            </a:r>
            <a:endParaRPr lang="en-US" sz="2000" u="sng" dirty="0"/>
          </a:p>
          <a:p>
            <a:pPr>
              <a:spcBef>
                <a:spcPts val="600"/>
              </a:spcBef>
            </a:pPr>
            <a:r>
              <a:rPr lang="en-US" sz="2000" dirty="0">
                <a:hlinkClick r:id="rId3"/>
              </a:rPr>
              <a:t>https://github.com/CMU-SAFARI/prim-benchmarks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4167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0FC8F8C-F225-FE40-929B-6BE810F50236}"/>
              </a:ext>
            </a:extLst>
          </p:cNvPr>
          <p:cNvSpPr/>
          <p:nvPr/>
        </p:nvSpPr>
        <p:spPr>
          <a:xfrm>
            <a:off x="178200" y="962993"/>
            <a:ext cx="8787600" cy="87989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AD3230B-7F39-9340-9A98-02535843F9D1}"/>
              </a:ext>
            </a:extLst>
          </p:cNvPr>
          <p:cNvSpPr/>
          <p:nvPr/>
        </p:nvSpPr>
        <p:spPr>
          <a:xfrm>
            <a:off x="178200" y="962395"/>
            <a:ext cx="8787600" cy="880497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C37658-4131-E946-8974-08804F7EB72D}"/>
              </a:ext>
            </a:extLst>
          </p:cNvPr>
          <p:cNvSpPr/>
          <p:nvPr/>
        </p:nvSpPr>
        <p:spPr>
          <a:xfrm>
            <a:off x="169011" y="5110170"/>
            <a:ext cx="8787600" cy="833431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C5DF2A-A3FA-4545-BAC8-AD5AC1F2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CCE1C4D-C9D5-1D4C-8363-9BBEDA24D389}"/>
              </a:ext>
            </a:extLst>
          </p:cNvPr>
          <p:cNvSpPr/>
          <p:nvPr/>
        </p:nvSpPr>
        <p:spPr>
          <a:xfrm>
            <a:off x="178200" y="1892890"/>
            <a:ext cx="8787600" cy="1386667"/>
          </a:xfrm>
          <a:prstGeom prst="roundRect">
            <a:avLst>
              <a:gd name="adj" fmla="val 8371"/>
            </a:avLst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21F8A93-C07C-1240-AED5-10923C44BCFE}"/>
              </a:ext>
            </a:extLst>
          </p:cNvPr>
          <p:cNvSpPr/>
          <p:nvPr/>
        </p:nvSpPr>
        <p:spPr>
          <a:xfrm>
            <a:off x="169011" y="3329570"/>
            <a:ext cx="8787600" cy="85352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E22266B-AA24-2448-BB56-26D05F18BC4C}"/>
              </a:ext>
            </a:extLst>
          </p:cNvPr>
          <p:cNvSpPr/>
          <p:nvPr/>
        </p:nvSpPr>
        <p:spPr>
          <a:xfrm>
            <a:off x="178200" y="4235006"/>
            <a:ext cx="8787600" cy="830054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E4621E-DA1E-D141-A039-8C7109996C07}"/>
              </a:ext>
            </a:extLst>
          </p:cNvPr>
          <p:cNvSpPr/>
          <p:nvPr/>
        </p:nvSpPr>
        <p:spPr>
          <a:xfrm>
            <a:off x="169011" y="5988712"/>
            <a:ext cx="8787600" cy="360000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8BF89-EC1C-A447-B581-92D8E4742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1004040"/>
            <a:ext cx="8894602" cy="5369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Accelerator Model</a:t>
            </a:r>
          </a:p>
          <a:p>
            <a:pPr lvl="1"/>
            <a:r>
              <a:rPr lang="en-US" dirty="0"/>
              <a:t>UPMEM-based PIM System Overview</a:t>
            </a:r>
          </a:p>
          <a:p>
            <a:r>
              <a:rPr lang="en-US" dirty="0"/>
              <a:t>UPMEM PIM Programming</a:t>
            </a:r>
          </a:p>
          <a:p>
            <a:pPr lvl="1"/>
            <a:r>
              <a:rPr lang="en-US" dirty="0"/>
              <a:t>Vector Addition</a:t>
            </a:r>
          </a:p>
          <a:p>
            <a:pPr lvl="1"/>
            <a:r>
              <a:rPr lang="en-US" dirty="0"/>
              <a:t>CPU-DPU Data Transfers</a:t>
            </a:r>
          </a:p>
          <a:p>
            <a:pPr lvl="1"/>
            <a:r>
              <a:rPr lang="en-US" dirty="0"/>
              <a:t>Inter-DPU Communication</a:t>
            </a:r>
          </a:p>
          <a:p>
            <a:pPr lvl="1"/>
            <a:r>
              <a:rPr lang="en-US" dirty="0"/>
              <a:t>CPU-DPU/DPU-CPU Transfer Bandwidth</a:t>
            </a:r>
          </a:p>
          <a:p>
            <a:r>
              <a:rPr lang="en-US" dirty="0"/>
              <a:t>DRAM Processing Unit</a:t>
            </a:r>
          </a:p>
          <a:p>
            <a:pPr lvl="1"/>
            <a:r>
              <a:rPr lang="en-US" dirty="0"/>
              <a:t>Arithmetic Throughput</a:t>
            </a:r>
          </a:p>
          <a:p>
            <a:pPr lvl="1"/>
            <a:r>
              <a:rPr lang="en-US" dirty="0"/>
              <a:t>WRAM and MRAM Bandwidth</a:t>
            </a:r>
          </a:p>
          <a:p>
            <a:r>
              <a:rPr lang="en-US" dirty="0"/>
              <a:t>PrIM Benchmarks</a:t>
            </a:r>
          </a:p>
          <a:p>
            <a:pPr lvl="1"/>
            <a:r>
              <a:rPr lang="en-US" dirty="0"/>
              <a:t>Roofline Model</a:t>
            </a:r>
          </a:p>
          <a:p>
            <a:pPr lvl="1"/>
            <a:r>
              <a:rPr lang="en-US" dirty="0"/>
              <a:t>Benchmark Diversity</a:t>
            </a:r>
          </a:p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Strong and Weak Scaling</a:t>
            </a:r>
          </a:p>
          <a:p>
            <a:pPr lvl="1"/>
            <a:r>
              <a:rPr lang="en-US" dirty="0"/>
              <a:t>Comparison to CPU and GPU</a:t>
            </a:r>
          </a:p>
          <a:p>
            <a:r>
              <a:rPr lang="en-US" dirty="0"/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408469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9F345-AA55-FA44-AB8E-FF396F7B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2F4DE-345E-C64B-942C-1E96465BF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574797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Data movement </a:t>
            </a:r>
            <a:r>
              <a:rPr lang="en-US" dirty="0"/>
              <a:t>between memory/storage units and compute units is a major contributor to execution time and energy consumption</a:t>
            </a:r>
          </a:p>
          <a:p>
            <a:r>
              <a:rPr lang="en-US" dirty="0">
                <a:solidFill>
                  <a:srgbClr val="00B050"/>
                </a:solidFill>
              </a:rPr>
              <a:t>Processing-in-Memory</a:t>
            </a:r>
            <a:r>
              <a:rPr lang="en-US" dirty="0"/>
              <a:t> (PIM) is a paradigm that can tackle the </a:t>
            </a:r>
            <a:r>
              <a:rPr lang="en-US" i="1" dirty="0">
                <a:solidFill>
                  <a:srgbClr val="C00000"/>
                </a:solidFill>
              </a:rPr>
              <a:t>data movement bottleneck</a:t>
            </a:r>
          </a:p>
          <a:p>
            <a:pPr lvl="1"/>
            <a:r>
              <a:rPr lang="en-US" dirty="0"/>
              <a:t>Though explored for +50 years, technology challenges prevented the successful materialization</a:t>
            </a:r>
          </a:p>
          <a:p>
            <a:r>
              <a:rPr lang="en-US" dirty="0"/>
              <a:t>UPMEM has designed and fabricated </a:t>
            </a:r>
            <a:r>
              <a:rPr lang="en-US" dirty="0">
                <a:solidFill>
                  <a:srgbClr val="00B050"/>
                </a:solidFill>
              </a:rPr>
              <a:t>the first publicly-available real-world PIM architecture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DDR4 chips embedding in-order multithreaded DRAM Processing Units (DPUs)</a:t>
            </a:r>
          </a:p>
          <a:p>
            <a:r>
              <a:rPr lang="en-US" dirty="0"/>
              <a:t>Our work: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Introduction </a:t>
            </a:r>
            <a:r>
              <a:rPr lang="en-US" dirty="0"/>
              <a:t>to UPMEM programming model and PIM architecture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Microbenchmark-based characterization </a:t>
            </a:r>
            <a:r>
              <a:rPr lang="en-US" dirty="0"/>
              <a:t>of the DPU</a:t>
            </a:r>
          </a:p>
          <a:p>
            <a:pPr lvl="1"/>
            <a:r>
              <a:rPr lang="en-US" dirty="0"/>
              <a:t>Benchmarking and </a:t>
            </a:r>
            <a:r>
              <a:rPr lang="en-US" dirty="0">
                <a:solidFill>
                  <a:srgbClr val="7030A0"/>
                </a:solidFill>
              </a:rPr>
              <a:t>workload suitability</a:t>
            </a:r>
            <a:r>
              <a:rPr lang="en-US" dirty="0"/>
              <a:t> study</a:t>
            </a:r>
          </a:p>
          <a:p>
            <a:r>
              <a:rPr lang="en-US" dirty="0"/>
              <a:t>Main contributions:</a:t>
            </a:r>
          </a:p>
          <a:p>
            <a:pPr lvl="1"/>
            <a:r>
              <a:rPr lang="en-US" dirty="0"/>
              <a:t>Comprehensive </a:t>
            </a:r>
            <a:r>
              <a:rPr lang="en-US" dirty="0">
                <a:solidFill>
                  <a:srgbClr val="0070C0"/>
                </a:solidFill>
              </a:rPr>
              <a:t>characterization and analysis of the first commercially-available PIM architecture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PrIM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u="sng" dirty="0">
                <a:solidFill>
                  <a:srgbClr val="002060"/>
                </a:solidFill>
              </a:rPr>
              <a:t>Pr</a:t>
            </a:r>
            <a:r>
              <a:rPr lang="en-US" dirty="0">
                <a:solidFill>
                  <a:srgbClr val="002060"/>
                </a:solidFill>
              </a:rPr>
              <a:t>ocessing-</a:t>
            </a:r>
            <a:r>
              <a:rPr lang="en-US" u="sng" dirty="0">
                <a:solidFill>
                  <a:srgbClr val="002060"/>
                </a:solidFill>
              </a:rPr>
              <a:t>I</a:t>
            </a:r>
            <a:r>
              <a:rPr lang="en-US" dirty="0">
                <a:solidFill>
                  <a:srgbClr val="002060"/>
                </a:solidFill>
              </a:rPr>
              <a:t>n-</a:t>
            </a:r>
            <a:r>
              <a:rPr lang="en-US" u="sng" dirty="0">
                <a:solidFill>
                  <a:srgbClr val="002060"/>
                </a:solidFill>
              </a:rPr>
              <a:t>M</a:t>
            </a:r>
            <a:r>
              <a:rPr lang="en-US" dirty="0">
                <a:solidFill>
                  <a:srgbClr val="002060"/>
                </a:solidFill>
              </a:rPr>
              <a:t>emory) benchmarks: </a:t>
            </a:r>
          </a:p>
          <a:p>
            <a:pPr lvl="2"/>
            <a:r>
              <a:rPr lang="en-US" dirty="0"/>
              <a:t>16 workloads that are memory-bound in conventional processor-centric systems</a:t>
            </a:r>
          </a:p>
          <a:p>
            <a:pPr lvl="2"/>
            <a:r>
              <a:rPr lang="en-US" dirty="0"/>
              <a:t>Strong and weak scaling characteristics</a:t>
            </a:r>
          </a:p>
          <a:p>
            <a:pPr lvl="1"/>
            <a:r>
              <a:rPr lang="en-US" dirty="0"/>
              <a:t>Comparison to </a:t>
            </a:r>
            <a:r>
              <a:rPr lang="en-US" dirty="0">
                <a:solidFill>
                  <a:srgbClr val="C00000"/>
                </a:solidFill>
              </a:rPr>
              <a:t>state-of-the-art CPU and GPU</a:t>
            </a:r>
          </a:p>
          <a:p>
            <a:r>
              <a:rPr lang="en-US" dirty="0"/>
              <a:t>Takeaways:</a:t>
            </a:r>
          </a:p>
          <a:p>
            <a:pPr lvl="1"/>
            <a:r>
              <a:rPr lang="en-US" dirty="0"/>
              <a:t>Workload characteristics for </a:t>
            </a:r>
            <a:r>
              <a:rPr lang="en-US" dirty="0">
                <a:solidFill>
                  <a:srgbClr val="0070C0"/>
                </a:solidFill>
              </a:rPr>
              <a:t>PIM suitability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Programming </a:t>
            </a:r>
            <a:r>
              <a:rPr lang="en-US" dirty="0"/>
              <a:t>recommendations</a:t>
            </a:r>
          </a:p>
          <a:p>
            <a:pPr lvl="1"/>
            <a:r>
              <a:rPr lang="en-US" dirty="0"/>
              <a:t>Suggestions and hints for </a:t>
            </a:r>
            <a:r>
              <a:rPr lang="en-US" dirty="0">
                <a:solidFill>
                  <a:srgbClr val="7030A0"/>
                </a:solidFill>
              </a:rPr>
              <a:t>hardware and architecture designers </a:t>
            </a:r>
            <a:r>
              <a:rPr lang="en-US" dirty="0"/>
              <a:t>of future PIM systems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PrIM</a:t>
            </a:r>
            <a:r>
              <a:rPr lang="en-US" dirty="0"/>
              <a:t>: (a) programming samples, (b) evaluation and comparison of current and future PIM systems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4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0BFA-30BB-EE4C-8007-65EFDB08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 Repository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F76A-5B3C-E64B-A07F-5EB4408B2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All microbenchmarks, benchmarks, and scripts</a:t>
            </a:r>
          </a:p>
          <a:p>
            <a:r>
              <a:rPr lang="en-US" sz="2400" dirty="0">
                <a:hlinkClick r:id="rId3"/>
              </a:rPr>
              <a:t>https://github.com/CMU-SAFARI/prim-benchmarks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FA27B2-6CC8-5C4B-B68F-F810D4173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311" y="1813559"/>
            <a:ext cx="6433378" cy="459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6444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F10CE7A-9D8C-AE49-A39B-C01858CE1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79298"/>
            <a:ext cx="9144000" cy="119975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b="0" u="sng" dirty="0">
                <a:latin typeface="Candara" panose="020E0502030303020204" pitchFamily="34" charset="0"/>
              </a:rPr>
              <a:t>Juan Gómez Luna</a:t>
            </a:r>
            <a:r>
              <a:rPr lang="en-US" sz="2400" b="0" dirty="0">
                <a:latin typeface="Candara" panose="020E0502030303020204" pitchFamily="34" charset="0"/>
              </a:rPr>
              <a:t>, Izzat El Hajj, </a:t>
            </a:r>
          </a:p>
          <a:p>
            <a:pPr>
              <a:spcBef>
                <a:spcPts val="600"/>
              </a:spcBef>
            </a:pPr>
            <a:r>
              <a:rPr lang="en-US" sz="2400" b="0" dirty="0">
                <a:latin typeface="Candara" panose="020E0502030303020204" pitchFamily="34" charset="0"/>
              </a:rPr>
              <a:t>Ivan Fernandez, Christina </a:t>
            </a:r>
            <a:r>
              <a:rPr lang="en-US" sz="2400" b="0" dirty="0" err="1">
                <a:latin typeface="Candara" panose="020E0502030303020204" pitchFamily="34" charset="0"/>
              </a:rPr>
              <a:t>Giannoula</a:t>
            </a:r>
            <a:r>
              <a:rPr lang="en-US" sz="2400" b="0" dirty="0">
                <a:latin typeface="Candara" panose="020E0502030303020204" pitchFamily="34" charset="0"/>
              </a:rPr>
              <a:t>, </a:t>
            </a:r>
          </a:p>
          <a:p>
            <a:pPr>
              <a:spcBef>
                <a:spcPts val="600"/>
              </a:spcBef>
            </a:pPr>
            <a:r>
              <a:rPr lang="en-US" sz="2400" b="0" dirty="0">
                <a:latin typeface="Candara" panose="020E0502030303020204" pitchFamily="34" charset="0"/>
              </a:rPr>
              <a:t>Geraldo F. Oliveira, </a:t>
            </a:r>
            <a:r>
              <a:rPr lang="en-US" sz="2400" b="0" dirty="0" err="1">
                <a:latin typeface="Candara" panose="020E0502030303020204" pitchFamily="34" charset="0"/>
              </a:rPr>
              <a:t>Onur</a:t>
            </a:r>
            <a:r>
              <a:rPr lang="en-US" sz="2400" b="0" dirty="0">
                <a:latin typeface="Candara" panose="020E0502030303020204" pitchFamily="34" charset="0"/>
              </a:rPr>
              <a:t> </a:t>
            </a:r>
            <a:r>
              <a:rPr lang="en-US" sz="2400" b="0" dirty="0" err="1">
                <a:latin typeface="Candara" panose="020E0502030303020204" pitchFamily="34" charset="0"/>
              </a:rPr>
              <a:t>Mutlu</a:t>
            </a:r>
            <a:endParaRPr lang="en-US" sz="2400" b="0" dirty="0">
              <a:latin typeface="Candara" panose="020E0502030303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4A15A-743E-4240-B7EC-8C7A11222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20668"/>
            <a:ext cx="9144000" cy="2728724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Understanding a Modern Processing-in-Memory Architecture:</a:t>
            </a:r>
          </a:p>
          <a:p>
            <a:r>
              <a:rPr lang="en-US" sz="3200" dirty="0">
                <a:latin typeface="Candara" panose="020E0502030303020204" pitchFamily="34" charset="0"/>
              </a:rPr>
              <a:t>Benchmarking and Experimental Characterization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A8E1073D-2730-9344-9B5D-7736C10F61B9}"/>
              </a:ext>
            </a:extLst>
          </p:cNvPr>
          <p:cNvSpPr txBox="1">
            <a:spLocks/>
          </p:cNvSpPr>
          <p:nvPr/>
        </p:nvSpPr>
        <p:spPr>
          <a:xfrm>
            <a:off x="1106731" y="4608957"/>
            <a:ext cx="6858000" cy="11468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u="sng" dirty="0">
                <a:hlinkClick r:id="rId2"/>
              </a:rPr>
              <a:t>el1goluj@gmail.com</a:t>
            </a:r>
          </a:p>
          <a:p>
            <a:pPr>
              <a:spcBef>
                <a:spcPts val="600"/>
              </a:spcBef>
            </a:pPr>
            <a:endParaRPr lang="en-US" sz="2000" u="sng" dirty="0">
              <a:hlinkClick r:id="rId2"/>
            </a:endParaRPr>
          </a:p>
          <a:p>
            <a:pPr>
              <a:spcBef>
                <a:spcPts val="600"/>
              </a:spcBef>
            </a:pPr>
            <a:r>
              <a:rPr lang="en-US" sz="2000" u="sng" dirty="0">
                <a:hlinkClick r:id="rId2"/>
              </a:rPr>
              <a:t>https://arxiv.org/pdf/2105.03814.pdf</a:t>
            </a:r>
            <a:endParaRPr lang="en-US" sz="2000" u="sng" dirty="0"/>
          </a:p>
          <a:p>
            <a:pPr>
              <a:spcBef>
                <a:spcPts val="600"/>
              </a:spcBef>
            </a:pPr>
            <a:r>
              <a:rPr lang="en-US" sz="2000" dirty="0">
                <a:hlinkClick r:id="rId3"/>
              </a:rPr>
              <a:t>https://github.com/CMU-SAFARI/prim-benchmarks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16515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Accelerator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UPMEM DIMMs coexist with conventional DIMMs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  <a:p>
            <a:r>
              <a:rPr lang="en-US" dirty="0"/>
              <a:t>Integration of UPMEM DIMMs in a system follows an </a:t>
            </a:r>
            <a:r>
              <a:rPr lang="en-US" dirty="0">
                <a:solidFill>
                  <a:srgbClr val="00B050"/>
                </a:solidFill>
              </a:rPr>
              <a:t>accelerator model</a:t>
            </a:r>
          </a:p>
          <a:p>
            <a:endParaRPr lang="en-US" dirty="0"/>
          </a:p>
          <a:p>
            <a:r>
              <a:rPr lang="en-US" dirty="0"/>
              <a:t>UPMEM DIMMs can be seen as a </a:t>
            </a:r>
            <a:r>
              <a:rPr lang="en-US" dirty="0">
                <a:solidFill>
                  <a:srgbClr val="0070C0"/>
                </a:solidFill>
              </a:rPr>
              <a:t>loosely coupled accelerator</a:t>
            </a:r>
            <a:endParaRPr lang="en-US" dirty="0"/>
          </a:p>
          <a:p>
            <a:pPr lvl="1"/>
            <a:r>
              <a:rPr lang="en-US" dirty="0"/>
              <a:t>Explicit data movement between the main processor (host CPU) and the accelerator (UPMEM)</a:t>
            </a:r>
          </a:p>
          <a:p>
            <a:pPr lvl="1"/>
            <a:r>
              <a:rPr lang="en-US" dirty="0"/>
              <a:t>Explicit kernel launch onto the UPMEM processors</a:t>
            </a:r>
          </a:p>
          <a:p>
            <a:endParaRPr lang="en-US" dirty="0"/>
          </a:p>
          <a:p>
            <a:r>
              <a:rPr lang="en-US" dirty="0"/>
              <a:t>This resembles GPU computing</a:t>
            </a:r>
          </a:p>
        </p:txBody>
      </p:sp>
    </p:spTree>
    <p:extLst>
      <p:ext uri="{BB962C8B-B14F-4D97-AF65-F5344CB8AC3E}">
        <p14:creationId xmlns:p14="http://schemas.microsoft.com/office/powerpoint/2010/main" val="515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6BF00-CBE8-814D-B088-82A94D9E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System Organization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3EBD4-3CCC-C145-B4CE-E1E9E7261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In a UPMEM-based PIM system </a:t>
            </a:r>
            <a:r>
              <a:rPr lang="en-US" dirty="0"/>
              <a:t>UPMEM DIMMs coexist with regular DDR4 DIMMs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30052D-6AD0-5E45-81CF-2FBF423F3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165" y="2236016"/>
            <a:ext cx="6047670" cy="360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5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EB03D0-8190-D443-8C79-41C1214EA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87" y="3458048"/>
            <a:ext cx="3719964" cy="22170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806B28-E1D0-714E-8C6C-56E7F30BB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161" y="3511325"/>
            <a:ext cx="4830946" cy="2458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96BF00-CBE8-814D-B088-82A94D9E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System Organization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3EBD4-3CCC-C145-B4CE-E1E9E7261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 UPMEM DIMM contains </a:t>
            </a:r>
            <a:r>
              <a:rPr lang="en-US" sz="2600" dirty="0">
                <a:solidFill>
                  <a:srgbClr val="00B050"/>
                </a:solidFill>
              </a:rPr>
              <a:t>8 or 16 chips</a:t>
            </a:r>
          </a:p>
          <a:p>
            <a:pPr lvl="1"/>
            <a:r>
              <a:rPr lang="en-US" sz="2200" dirty="0"/>
              <a:t>Thus, </a:t>
            </a:r>
            <a:r>
              <a:rPr lang="en-US" sz="2200" dirty="0">
                <a:solidFill>
                  <a:srgbClr val="00B050"/>
                </a:solidFill>
              </a:rPr>
              <a:t>1 or 2 ranks </a:t>
            </a:r>
            <a:r>
              <a:rPr lang="en-US" sz="2200" dirty="0"/>
              <a:t>of 8 chips each</a:t>
            </a:r>
          </a:p>
          <a:p>
            <a:r>
              <a:rPr lang="en-US" sz="2600" dirty="0"/>
              <a:t>Inside each PIM chip there are:</a:t>
            </a:r>
          </a:p>
          <a:p>
            <a:pPr lvl="1"/>
            <a:r>
              <a:rPr lang="en-US" dirty="0"/>
              <a:t>8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64MB banks </a:t>
            </a:r>
            <a:r>
              <a:rPr lang="en-US" dirty="0"/>
              <a:t>per chip: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Main RAM (MRAM)</a:t>
            </a:r>
            <a:r>
              <a:rPr lang="en-US" dirty="0"/>
              <a:t> banks</a:t>
            </a:r>
          </a:p>
          <a:p>
            <a:pPr lvl="1"/>
            <a:r>
              <a:rPr lang="en-US" dirty="0"/>
              <a:t>8 </a:t>
            </a:r>
            <a:r>
              <a:rPr lang="en-US" dirty="0">
                <a:solidFill>
                  <a:srgbClr val="0070C0"/>
                </a:solidFill>
              </a:rPr>
              <a:t>DRAM Processing Units (DPUs)</a:t>
            </a:r>
            <a:r>
              <a:rPr lang="en-US" dirty="0"/>
              <a:t> in each chip, 64 DPUs per rank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1802DE-1D59-FB46-A9C9-50AD777D4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728" y="4450292"/>
            <a:ext cx="2197507" cy="138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76EC1F-546A-D24F-B390-78D54FF76D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4245" y="4450292"/>
            <a:ext cx="1195702" cy="13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1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7DD877-191D-2149-826A-8B0E2C443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525" y="986857"/>
            <a:ext cx="4175012" cy="49151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96BF00-CBE8-814D-B088-82A94D9E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2,560-DPU System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3EBD4-3CCC-C145-B4CE-E1E9E7261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3741977" cy="5293805"/>
          </a:xfrm>
        </p:spPr>
        <p:txBody>
          <a:bodyPr/>
          <a:lstStyle/>
          <a:p>
            <a:r>
              <a:rPr lang="en-US" sz="2600" dirty="0"/>
              <a:t>UPMEM-based PIM system with </a:t>
            </a:r>
            <a:r>
              <a:rPr lang="en-US" sz="2600" dirty="0">
                <a:solidFill>
                  <a:srgbClr val="00B050"/>
                </a:solidFill>
              </a:rPr>
              <a:t>20 UPMEM DIMMs of 16 chips each (40 ranks)</a:t>
            </a:r>
          </a:p>
          <a:p>
            <a:pPr lvl="1"/>
            <a:r>
              <a:rPr lang="en-US" sz="2200" dirty="0"/>
              <a:t>P21 DIMMs</a:t>
            </a:r>
          </a:p>
          <a:p>
            <a:pPr lvl="1"/>
            <a:r>
              <a:rPr lang="en-US" sz="2200" dirty="0"/>
              <a:t>Dual x86 socket</a:t>
            </a:r>
          </a:p>
          <a:p>
            <a:pPr lvl="2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UPMEM DIMMs</a:t>
            </a:r>
            <a:r>
              <a:rPr lang="en-US" dirty="0"/>
              <a:t> coexist with </a:t>
            </a:r>
            <a:r>
              <a:rPr lang="en-US" dirty="0">
                <a:solidFill>
                  <a:srgbClr val="C00000"/>
                </a:solidFill>
              </a:rPr>
              <a:t>regular DDR4 DIMMs</a:t>
            </a:r>
          </a:p>
          <a:p>
            <a:pPr lvl="2"/>
            <a:r>
              <a:rPr lang="en-US" dirty="0"/>
              <a:t>2 memory controllers/socket (3 channels each)</a:t>
            </a:r>
          </a:p>
          <a:p>
            <a:pPr lvl="2"/>
            <a:r>
              <a:rPr lang="en-US" dirty="0"/>
              <a:t>2 conventional DDR4 DIMMs on one channel of one controller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2B6B3FAE-C7A5-0D4C-A591-DBF72C4DD8EC}"/>
              </a:ext>
            </a:extLst>
          </p:cNvPr>
          <p:cNvSpPr/>
          <p:nvPr/>
        </p:nvSpPr>
        <p:spPr>
          <a:xfrm>
            <a:off x="6951641" y="2071051"/>
            <a:ext cx="1798982" cy="518227"/>
          </a:xfrm>
          <a:prstGeom prst="wedgeEllipseCallout">
            <a:avLst/>
          </a:prstGeom>
          <a:solidFill>
            <a:srgbClr val="00B050">
              <a:alpha val="7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2560 DPUs*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EE9180-9C7C-4243-8B57-779664277A41}"/>
              </a:ext>
            </a:extLst>
          </p:cNvPr>
          <p:cNvSpPr txBox="1"/>
          <p:nvPr/>
        </p:nvSpPr>
        <p:spPr>
          <a:xfrm>
            <a:off x="1443269" y="6555534"/>
            <a:ext cx="68964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* There are 4 faulty DPUs in the system that we use in our experiments. Thus, the maximum number of DPUs we can use is 2,556.</a:t>
            </a:r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C9E62E71-A61D-4844-8734-EF6718D463B8}"/>
              </a:ext>
            </a:extLst>
          </p:cNvPr>
          <p:cNvSpPr/>
          <p:nvPr/>
        </p:nvSpPr>
        <p:spPr>
          <a:xfrm>
            <a:off x="7261295" y="5809731"/>
            <a:ext cx="1472242" cy="564175"/>
          </a:xfrm>
          <a:prstGeom prst="wedgeEllipseCallout">
            <a:avLst>
              <a:gd name="adj1" fmla="val -34346"/>
              <a:gd name="adj2" fmla="val -61743"/>
            </a:avLst>
          </a:prstGeom>
          <a:solidFill>
            <a:schemeClr val="accent2">
              <a:lumMod val="75000"/>
              <a:alpha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160 GB</a:t>
            </a:r>
          </a:p>
        </p:txBody>
      </p:sp>
    </p:spTree>
    <p:extLst>
      <p:ext uri="{BB962C8B-B14F-4D97-AF65-F5344CB8AC3E}">
        <p14:creationId xmlns:p14="http://schemas.microsoft.com/office/powerpoint/2010/main" val="300153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6BF00-CBE8-814D-B088-82A94D9E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2,560-DPU System (II)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E8E657-497E-D34D-9E02-328862033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309" y="867386"/>
            <a:ext cx="5851473" cy="55737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106EDF-1A4E-6145-9E03-9FF99CE57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0245" y="2839197"/>
            <a:ext cx="3012711" cy="21189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0F6870-38D1-E447-9353-7D4BF29084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9230" y="1609889"/>
            <a:ext cx="2066388" cy="9192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B32921E-5AA3-B844-8F27-9D5D6227F5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8623" y="3374763"/>
            <a:ext cx="2592924" cy="20016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C4920E-CFD7-B344-BBAC-B77FDC25C7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7595" y="1822368"/>
            <a:ext cx="2070100" cy="8685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EEC4595-5C2B-D74E-A7AB-93038825B5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1083" y="2229106"/>
            <a:ext cx="2809502" cy="14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F31B5F0-E7C8-A94D-A239-6162094D42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2690" y="2001347"/>
            <a:ext cx="2320496" cy="1008022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05FFEEB-275A-6D48-A0BA-4952CDBF4E51}"/>
              </a:ext>
            </a:extLst>
          </p:cNvPr>
          <p:cNvGrpSpPr/>
          <p:nvPr/>
        </p:nvGrpSpPr>
        <p:grpSpPr>
          <a:xfrm>
            <a:off x="6813095" y="910731"/>
            <a:ext cx="2281552" cy="1398315"/>
            <a:chOff x="5480050" y="921748"/>
            <a:chExt cx="2281552" cy="139831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6CE7DF7-C4B4-D04D-8FF2-ED61BC62C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480050" y="1249462"/>
              <a:ext cx="2120900" cy="750472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4550289-053A-BA48-9FBD-B9F4A7CC5957}"/>
                </a:ext>
              </a:extLst>
            </p:cNvPr>
            <p:cNvSpPr/>
            <p:nvPr/>
          </p:nvSpPr>
          <p:spPr>
            <a:xfrm>
              <a:off x="7506375" y="921748"/>
              <a:ext cx="255227" cy="1398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61AF7B0-9D5C-3D46-B511-5F0408593525}"/>
              </a:ext>
            </a:extLst>
          </p:cNvPr>
          <p:cNvGrpSpPr/>
          <p:nvPr/>
        </p:nvGrpSpPr>
        <p:grpSpPr>
          <a:xfrm>
            <a:off x="2111632" y="3614951"/>
            <a:ext cx="3211780" cy="2660400"/>
            <a:chOff x="778587" y="3625968"/>
            <a:chExt cx="3211780" cy="266040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0E57DCB-2F0D-BD41-A724-67B83D67B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22110" y="3625968"/>
              <a:ext cx="3068257" cy="26604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9138301-4BD6-DD49-9B22-015A6C780208}"/>
                </a:ext>
              </a:extLst>
            </p:cNvPr>
            <p:cNvSpPr/>
            <p:nvPr/>
          </p:nvSpPr>
          <p:spPr>
            <a:xfrm>
              <a:off x="778587" y="3625968"/>
              <a:ext cx="853178" cy="1398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0ADAA6C-C5FB-CB44-A9E6-6E964C8200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6930" y="977555"/>
            <a:ext cx="2580266" cy="30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6BF00-CBE8-814D-B088-82A94D9E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640-DPU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3EBD4-3CCC-C145-B4CE-E1E9E7261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3741977" cy="5293805"/>
          </a:xfrm>
        </p:spPr>
        <p:txBody>
          <a:bodyPr/>
          <a:lstStyle/>
          <a:p>
            <a:r>
              <a:rPr lang="en-US" sz="2600" dirty="0"/>
              <a:t>UPMEM-based PIM system with </a:t>
            </a:r>
            <a:r>
              <a:rPr lang="en-US" sz="2600" dirty="0">
                <a:solidFill>
                  <a:srgbClr val="00B050"/>
                </a:solidFill>
              </a:rPr>
              <a:t>10 UPMEM DIMMs of 8 chips each (10 ranks)</a:t>
            </a:r>
          </a:p>
          <a:p>
            <a:pPr lvl="1"/>
            <a:r>
              <a:rPr lang="en-US" sz="2200" dirty="0"/>
              <a:t>E19 DIMMs</a:t>
            </a:r>
          </a:p>
          <a:p>
            <a:pPr lvl="1"/>
            <a:r>
              <a:rPr lang="en-US" sz="2200" dirty="0"/>
              <a:t>x86 socket</a:t>
            </a:r>
          </a:p>
          <a:p>
            <a:pPr lvl="2"/>
            <a:r>
              <a:rPr lang="en-US" dirty="0"/>
              <a:t>2 memory controllers (3 channels each)</a:t>
            </a:r>
          </a:p>
          <a:p>
            <a:pPr lvl="2"/>
            <a:r>
              <a:rPr lang="en-US" dirty="0"/>
              <a:t>2 conventional DDR4 DIMMs on one channel of one controller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4C1694-403F-1740-81E2-EF1FB87EF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606" y="2214414"/>
            <a:ext cx="4445000" cy="2641600"/>
          </a:xfrm>
          <a:prstGeom prst="rect">
            <a:avLst/>
          </a:prstGeom>
        </p:spPr>
      </p:pic>
      <p:sp>
        <p:nvSpPr>
          <p:cNvPr id="10" name="Oval Callout 9">
            <a:extLst>
              <a:ext uri="{FF2B5EF4-FFF2-40B4-BE49-F238E27FC236}">
                <a16:creationId xmlns:a16="http://schemas.microsoft.com/office/drawing/2014/main" id="{2B6B3FAE-C7A5-0D4C-A591-DBF72C4DD8EC}"/>
              </a:ext>
            </a:extLst>
          </p:cNvPr>
          <p:cNvSpPr/>
          <p:nvPr/>
        </p:nvSpPr>
        <p:spPr>
          <a:xfrm>
            <a:off x="7253614" y="3417820"/>
            <a:ext cx="1798982" cy="518227"/>
          </a:xfrm>
          <a:prstGeom prst="wedgeEllipseCallout">
            <a:avLst/>
          </a:prstGeom>
          <a:solidFill>
            <a:srgbClr val="00B050">
              <a:alpha val="7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640 DPUs</a:t>
            </a:r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C9E62E71-A61D-4844-8734-EF6718D463B8}"/>
              </a:ext>
            </a:extLst>
          </p:cNvPr>
          <p:cNvSpPr/>
          <p:nvPr/>
        </p:nvSpPr>
        <p:spPr>
          <a:xfrm>
            <a:off x="7267364" y="4575278"/>
            <a:ext cx="1472242" cy="564175"/>
          </a:xfrm>
          <a:prstGeom prst="wedgeEllipseCallout">
            <a:avLst>
              <a:gd name="adj1" fmla="val -34346"/>
              <a:gd name="adj2" fmla="val -61743"/>
            </a:avLst>
          </a:prstGeom>
          <a:solidFill>
            <a:schemeClr val="accent2">
              <a:lumMod val="75000"/>
              <a:alpha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40 GB</a:t>
            </a:r>
          </a:p>
        </p:txBody>
      </p:sp>
    </p:spTree>
    <p:extLst>
      <p:ext uri="{BB962C8B-B14F-4D97-AF65-F5344CB8AC3E}">
        <p14:creationId xmlns:p14="http://schemas.microsoft.com/office/powerpoint/2010/main" val="394947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CCE1C4D-C9D5-1D4C-8363-9BBEDA24D389}"/>
              </a:ext>
            </a:extLst>
          </p:cNvPr>
          <p:cNvSpPr/>
          <p:nvPr/>
        </p:nvSpPr>
        <p:spPr>
          <a:xfrm>
            <a:off x="178200" y="1899701"/>
            <a:ext cx="8787600" cy="1384758"/>
          </a:xfrm>
          <a:prstGeom prst="roundRect">
            <a:avLst>
              <a:gd name="adj" fmla="val 8371"/>
            </a:avLst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0FC8F8C-F225-FE40-929B-6BE810F50236}"/>
              </a:ext>
            </a:extLst>
          </p:cNvPr>
          <p:cNvSpPr/>
          <p:nvPr/>
        </p:nvSpPr>
        <p:spPr>
          <a:xfrm>
            <a:off x="178200" y="962993"/>
            <a:ext cx="8787600" cy="87989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AD3230B-7F39-9340-9A98-02535843F9D1}"/>
              </a:ext>
            </a:extLst>
          </p:cNvPr>
          <p:cNvSpPr/>
          <p:nvPr/>
        </p:nvSpPr>
        <p:spPr>
          <a:xfrm>
            <a:off x="178200" y="1899716"/>
            <a:ext cx="8787600" cy="1373969"/>
          </a:xfrm>
          <a:prstGeom prst="roundRect">
            <a:avLst>
              <a:gd name="adj" fmla="val 7532"/>
            </a:avLst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C37658-4131-E946-8974-08804F7EB72D}"/>
              </a:ext>
            </a:extLst>
          </p:cNvPr>
          <p:cNvSpPr/>
          <p:nvPr/>
        </p:nvSpPr>
        <p:spPr>
          <a:xfrm>
            <a:off x="169011" y="5110170"/>
            <a:ext cx="8787600" cy="833431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C5DF2A-A3FA-4545-BAC8-AD5AC1F2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21F8A93-C07C-1240-AED5-10923C44BCFE}"/>
              </a:ext>
            </a:extLst>
          </p:cNvPr>
          <p:cNvSpPr/>
          <p:nvPr/>
        </p:nvSpPr>
        <p:spPr>
          <a:xfrm>
            <a:off x="169011" y="3329570"/>
            <a:ext cx="8787600" cy="85352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E4621E-DA1E-D141-A039-8C7109996C07}"/>
              </a:ext>
            </a:extLst>
          </p:cNvPr>
          <p:cNvSpPr/>
          <p:nvPr/>
        </p:nvSpPr>
        <p:spPr>
          <a:xfrm>
            <a:off x="169011" y="5988712"/>
            <a:ext cx="8787600" cy="360000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E22266B-AA24-2448-BB56-26D05F18BC4C}"/>
              </a:ext>
            </a:extLst>
          </p:cNvPr>
          <p:cNvSpPr/>
          <p:nvPr/>
        </p:nvSpPr>
        <p:spPr>
          <a:xfrm>
            <a:off x="178200" y="4235006"/>
            <a:ext cx="8787600" cy="830054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2B69CC7-3B9F-0149-92EB-C2AB88684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1004040"/>
            <a:ext cx="8894602" cy="5369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Accelerator Model</a:t>
            </a:r>
          </a:p>
          <a:p>
            <a:pPr lvl="1"/>
            <a:r>
              <a:rPr lang="en-US" dirty="0"/>
              <a:t>UPMEM-based PIM System Overview</a:t>
            </a:r>
          </a:p>
          <a:p>
            <a:r>
              <a:rPr lang="en-US" dirty="0"/>
              <a:t>UPMEM PIM Programming</a:t>
            </a:r>
          </a:p>
          <a:p>
            <a:pPr lvl="1"/>
            <a:r>
              <a:rPr lang="en-US" dirty="0"/>
              <a:t>Vector Addition</a:t>
            </a:r>
          </a:p>
          <a:p>
            <a:pPr lvl="1"/>
            <a:r>
              <a:rPr lang="en-US" dirty="0"/>
              <a:t>CPU-DPU Data Transfers</a:t>
            </a:r>
          </a:p>
          <a:p>
            <a:pPr lvl="1"/>
            <a:r>
              <a:rPr lang="en-US" dirty="0"/>
              <a:t>Inter-DPU Communication</a:t>
            </a:r>
          </a:p>
          <a:p>
            <a:pPr lvl="1"/>
            <a:r>
              <a:rPr lang="en-US" dirty="0"/>
              <a:t>CPU-DPU/DPU-CPU Transfer Bandwidth</a:t>
            </a:r>
          </a:p>
          <a:p>
            <a:r>
              <a:rPr lang="en-US" dirty="0"/>
              <a:t>DRAM Processing Unit</a:t>
            </a:r>
          </a:p>
          <a:p>
            <a:pPr lvl="1"/>
            <a:r>
              <a:rPr lang="en-US" dirty="0"/>
              <a:t>Arithmetic Throughput</a:t>
            </a:r>
          </a:p>
          <a:p>
            <a:pPr lvl="1"/>
            <a:r>
              <a:rPr lang="en-US" dirty="0"/>
              <a:t>WRAM and MRAM Bandwidth</a:t>
            </a:r>
          </a:p>
          <a:p>
            <a:r>
              <a:rPr lang="en-US" dirty="0"/>
              <a:t>PrIM Benchmarks</a:t>
            </a:r>
          </a:p>
          <a:p>
            <a:pPr lvl="1"/>
            <a:r>
              <a:rPr lang="en-US" dirty="0"/>
              <a:t>Roofline Model</a:t>
            </a:r>
          </a:p>
          <a:p>
            <a:pPr lvl="1"/>
            <a:r>
              <a:rPr lang="en-US" dirty="0"/>
              <a:t>Benchmark Diversity</a:t>
            </a:r>
          </a:p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Strong and Weak Scaling</a:t>
            </a:r>
          </a:p>
          <a:p>
            <a:pPr lvl="1"/>
            <a:r>
              <a:rPr lang="en-US" dirty="0"/>
              <a:t>Comparison to CPU and GPU</a:t>
            </a:r>
          </a:p>
          <a:p>
            <a:r>
              <a:rPr lang="en-US" dirty="0"/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153089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7B4DC-E43F-0644-A985-6D068B1B2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Vector Addition (VA)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6F9D2-F549-0F40-837D-B42114E20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first programming example</a:t>
            </a:r>
          </a:p>
          <a:p>
            <a:r>
              <a:rPr lang="en-US" dirty="0"/>
              <a:t>We partition the input arrays across: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DPUs</a:t>
            </a:r>
          </a:p>
          <a:p>
            <a:pPr lvl="1"/>
            <a:r>
              <a:rPr lang="en-US" dirty="0" err="1">
                <a:solidFill>
                  <a:srgbClr val="00B050"/>
                </a:solidFill>
              </a:rPr>
              <a:t>Tasklets</a:t>
            </a:r>
            <a:r>
              <a:rPr lang="en-US" dirty="0"/>
              <a:t>, i.e., software threads running on a DPU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72EFEB-7804-EE40-8134-9A3997B8C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3100826"/>
            <a:ext cx="7920000" cy="13604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942C94-4BDB-C14D-9F8C-17B98264E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" y="3564714"/>
            <a:ext cx="7920000" cy="22269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FB1A14-198C-EE44-976A-C32F2F324479}"/>
              </a:ext>
            </a:extLst>
          </p:cNvPr>
          <p:cNvSpPr/>
          <p:nvPr/>
        </p:nvSpPr>
        <p:spPr>
          <a:xfrm>
            <a:off x="612000" y="2932043"/>
            <a:ext cx="2001991" cy="302149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A4BB11-697F-9946-AAEC-B09BB35EA1DE}"/>
              </a:ext>
            </a:extLst>
          </p:cNvPr>
          <p:cNvSpPr/>
          <p:nvPr/>
        </p:nvSpPr>
        <p:spPr>
          <a:xfrm>
            <a:off x="2584174" y="2932043"/>
            <a:ext cx="2001991" cy="302149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BD50D0-72B1-274B-9DBD-2C3D3C22C365}"/>
              </a:ext>
            </a:extLst>
          </p:cNvPr>
          <p:cNvSpPr/>
          <p:nvPr/>
        </p:nvSpPr>
        <p:spPr>
          <a:xfrm>
            <a:off x="4566287" y="2932043"/>
            <a:ext cx="2001991" cy="302149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012BA6-68A6-2149-8323-BCFE0737AD9F}"/>
              </a:ext>
            </a:extLst>
          </p:cNvPr>
          <p:cNvSpPr/>
          <p:nvPr/>
        </p:nvSpPr>
        <p:spPr>
          <a:xfrm>
            <a:off x="6552011" y="2932043"/>
            <a:ext cx="2001991" cy="302149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A13413-1772-4C47-91D2-4A741FFEE9E9}"/>
              </a:ext>
            </a:extLst>
          </p:cNvPr>
          <p:cNvSpPr txBox="1"/>
          <p:nvPr/>
        </p:nvSpPr>
        <p:spPr>
          <a:xfrm>
            <a:off x="1140887" y="596747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DPU 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D5E29E-24B5-1846-B55B-77EF1AEFD25D}"/>
              </a:ext>
            </a:extLst>
          </p:cNvPr>
          <p:cNvSpPr txBox="1"/>
          <p:nvPr/>
        </p:nvSpPr>
        <p:spPr>
          <a:xfrm>
            <a:off x="3127969" y="596747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DPU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4AD800-CDBD-5443-86DA-5DD3A10A83BB}"/>
              </a:ext>
            </a:extLst>
          </p:cNvPr>
          <p:cNvSpPr txBox="1"/>
          <p:nvPr/>
        </p:nvSpPr>
        <p:spPr>
          <a:xfrm>
            <a:off x="5110082" y="596690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DPU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937D9D-6A5D-FD48-BCD2-C423651EEA2E}"/>
              </a:ext>
            </a:extLst>
          </p:cNvPr>
          <p:cNvSpPr txBox="1"/>
          <p:nvPr/>
        </p:nvSpPr>
        <p:spPr>
          <a:xfrm>
            <a:off x="7097164" y="596690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DPU 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683699-D365-B84F-9B55-5B01DEE904DD}"/>
              </a:ext>
            </a:extLst>
          </p:cNvPr>
          <p:cNvSpPr/>
          <p:nvPr/>
        </p:nvSpPr>
        <p:spPr>
          <a:xfrm>
            <a:off x="631879" y="3083090"/>
            <a:ext cx="988200" cy="2756452"/>
          </a:xfrm>
          <a:prstGeom prst="rect">
            <a:avLst/>
          </a:prstGeom>
          <a:solidFill>
            <a:srgbClr val="00B050">
              <a:alpha val="25098"/>
            </a:srgbClr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solidFill>
                  <a:schemeClr val="tx1"/>
                </a:solidFill>
              </a:rPr>
              <a:t>Tasklet</a:t>
            </a:r>
            <a:r>
              <a:rPr lang="en-US" b="1" i="1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1D4BEA-3515-B044-8D7E-9957E2FF768A}"/>
              </a:ext>
            </a:extLst>
          </p:cNvPr>
          <p:cNvSpPr/>
          <p:nvPr/>
        </p:nvSpPr>
        <p:spPr>
          <a:xfrm>
            <a:off x="1598087" y="3084443"/>
            <a:ext cx="988200" cy="2756452"/>
          </a:xfrm>
          <a:prstGeom prst="rect">
            <a:avLst/>
          </a:prstGeom>
          <a:solidFill>
            <a:srgbClr val="00B050">
              <a:alpha val="25098"/>
            </a:srgbClr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solidFill>
                  <a:schemeClr val="tx1"/>
                </a:solidFill>
              </a:rPr>
              <a:t>Tasklet</a:t>
            </a:r>
            <a:r>
              <a:rPr lang="en-US" b="1" i="1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D17448-99CF-D343-AB80-E5839B807C2B}"/>
              </a:ext>
            </a:extLst>
          </p:cNvPr>
          <p:cNvSpPr/>
          <p:nvPr/>
        </p:nvSpPr>
        <p:spPr>
          <a:xfrm>
            <a:off x="2625429" y="3081737"/>
            <a:ext cx="988200" cy="2756452"/>
          </a:xfrm>
          <a:prstGeom prst="rect">
            <a:avLst/>
          </a:prstGeom>
          <a:solidFill>
            <a:srgbClr val="00B050">
              <a:alpha val="25098"/>
            </a:srgbClr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solidFill>
                  <a:schemeClr val="tx1"/>
                </a:solidFill>
              </a:rPr>
              <a:t>Tasklet</a:t>
            </a:r>
            <a:r>
              <a:rPr lang="en-US" b="1" i="1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640CC6-91EE-074C-A1BE-7A8A20BAF44C}"/>
              </a:ext>
            </a:extLst>
          </p:cNvPr>
          <p:cNvSpPr/>
          <p:nvPr/>
        </p:nvSpPr>
        <p:spPr>
          <a:xfrm>
            <a:off x="3591637" y="3083090"/>
            <a:ext cx="988200" cy="2756452"/>
          </a:xfrm>
          <a:prstGeom prst="rect">
            <a:avLst/>
          </a:prstGeom>
          <a:solidFill>
            <a:srgbClr val="00B050">
              <a:alpha val="25098"/>
            </a:srgbClr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solidFill>
                  <a:schemeClr val="tx1"/>
                </a:solidFill>
              </a:rPr>
              <a:t>Tasklet</a:t>
            </a:r>
            <a:r>
              <a:rPr lang="en-US" b="1" i="1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B322A0-61C5-E14F-B057-915B78BCF5E2}"/>
              </a:ext>
            </a:extLst>
          </p:cNvPr>
          <p:cNvSpPr/>
          <p:nvPr/>
        </p:nvSpPr>
        <p:spPr>
          <a:xfrm>
            <a:off x="4591275" y="3080384"/>
            <a:ext cx="988200" cy="2756452"/>
          </a:xfrm>
          <a:prstGeom prst="rect">
            <a:avLst/>
          </a:prstGeom>
          <a:solidFill>
            <a:srgbClr val="00B050">
              <a:alpha val="25098"/>
            </a:srgbClr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solidFill>
                  <a:schemeClr val="tx1"/>
                </a:solidFill>
              </a:rPr>
              <a:t>Tasklet</a:t>
            </a:r>
            <a:r>
              <a:rPr lang="en-US" b="1" i="1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2B6E93-A55B-6F4F-8D27-B50A5B9E76CA}"/>
              </a:ext>
            </a:extLst>
          </p:cNvPr>
          <p:cNvSpPr/>
          <p:nvPr/>
        </p:nvSpPr>
        <p:spPr>
          <a:xfrm>
            <a:off x="5557483" y="3081737"/>
            <a:ext cx="988200" cy="2756452"/>
          </a:xfrm>
          <a:prstGeom prst="rect">
            <a:avLst/>
          </a:prstGeom>
          <a:solidFill>
            <a:srgbClr val="00B050">
              <a:alpha val="25098"/>
            </a:srgbClr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solidFill>
                  <a:schemeClr val="tx1"/>
                </a:solidFill>
              </a:rPr>
              <a:t>Tasklet</a:t>
            </a:r>
            <a:r>
              <a:rPr lang="en-US" b="1" i="1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53501B-02F8-1945-9F15-6B9C7924520E}"/>
              </a:ext>
            </a:extLst>
          </p:cNvPr>
          <p:cNvSpPr/>
          <p:nvPr/>
        </p:nvSpPr>
        <p:spPr>
          <a:xfrm>
            <a:off x="6551256" y="3079031"/>
            <a:ext cx="988200" cy="2756452"/>
          </a:xfrm>
          <a:prstGeom prst="rect">
            <a:avLst/>
          </a:prstGeom>
          <a:solidFill>
            <a:srgbClr val="00B050">
              <a:alpha val="25098"/>
            </a:srgbClr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solidFill>
                  <a:schemeClr val="tx1"/>
                </a:solidFill>
              </a:rPr>
              <a:t>Tasklet</a:t>
            </a:r>
            <a:r>
              <a:rPr lang="en-US" b="1" i="1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257B11-CEBB-7247-8BD6-8989381C7A1D}"/>
              </a:ext>
            </a:extLst>
          </p:cNvPr>
          <p:cNvSpPr/>
          <p:nvPr/>
        </p:nvSpPr>
        <p:spPr>
          <a:xfrm>
            <a:off x="7517464" y="3080384"/>
            <a:ext cx="988200" cy="2756452"/>
          </a:xfrm>
          <a:prstGeom prst="rect">
            <a:avLst/>
          </a:prstGeom>
          <a:solidFill>
            <a:srgbClr val="00B050">
              <a:alpha val="25098"/>
            </a:srgbClr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solidFill>
                  <a:schemeClr val="tx1"/>
                </a:solidFill>
              </a:rPr>
              <a:t>Tasklet</a:t>
            </a:r>
            <a:r>
              <a:rPr lang="en-US" b="1" i="1" dirty="0">
                <a:solidFill>
                  <a:schemeClr val="tx1"/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14379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 animBg="1"/>
      <p:bldP spid="15" grpId="0" animBg="1"/>
      <p:bldP spid="16" grpId="1" animBg="1"/>
      <p:bldP spid="17" grpId="1" animBg="1"/>
      <p:bldP spid="18" grpId="1" animBg="1"/>
      <p:bldP spid="19" grpId="1" animBg="1"/>
      <p:bldP spid="20" grpId="1" animBg="1"/>
      <p:bldP spid="2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7B4DC-E43F-0644-A985-6D068B1B2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General Programming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6F9D2-F549-0F40-837D-B42114E20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UPMEM programming guide</a:t>
            </a:r>
            <a:r>
              <a:rPr lang="en-US" baseline="30000" dirty="0"/>
              <a:t>✻</a:t>
            </a:r>
            <a:r>
              <a:rPr lang="en-US" dirty="0"/>
              <a:t>, presentations</a:t>
            </a:r>
            <a:r>
              <a:rPr lang="en-US" baseline="30000" dirty="0"/>
              <a:t>★</a:t>
            </a:r>
            <a:r>
              <a:rPr lang="en-US" dirty="0"/>
              <a:t>, and white papers</a:t>
            </a:r>
            <a:r>
              <a:rPr lang="en-US" baseline="30000" dirty="0"/>
              <a:t>☆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5D1409-3F6A-404C-BA0C-B1E58EE0C5C1}"/>
              </a:ext>
            </a:extLst>
          </p:cNvPr>
          <p:cNvSpPr txBox="1"/>
          <p:nvPr/>
        </p:nvSpPr>
        <p:spPr>
          <a:xfrm>
            <a:off x="169011" y="5851726"/>
            <a:ext cx="7234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200" baseline="30000" dirty="0"/>
              <a:t>✻ </a:t>
            </a:r>
            <a:r>
              <a:rPr lang="en-US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https://sdk.upmem.com/2021.1.1/index.html</a:t>
            </a:r>
            <a:endParaRPr lang="en-US" sz="1200" dirty="0"/>
          </a:p>
          <a:p>
            <a:pPr lvl="0">
              <a:defRPr/>
            </a:pPr>
            <a:r>
              <a:rPr lang="en-US" sz="1200" baseline="30000" dirty="0"/>
              <a:t>★ </a:t>
            </a:r>
            <a:r>
              <a:rPr lang="en-US" sz="1200" dirty="0"/>
              <a:t>F. </a:t>
            </a:r>
            <a:r>
              <a:rPr lang="en-US" sz="1200" dirty="0" err="1"/>
              <a:t>Devaux</a:t>
            </a:r>
            <a:r>
              <a:rPr lang="en-US" sz="1200" dirty="0"/>
              <a:t>, "The true Processing In Memory accelerator," </a:t>
            </a:r>
            <a:r>
              <a:rPr lang="en-US" sz="1200" dirty="0" err="1"/>
              <a:t>HotChips</a:t>
            </a:r>
            <a:r>
              <a:rPr lang="en-US" sz="1200" dirty="0"/>
              <a:t> 2019. </a:t>
            </a:r>
            <a:r>
              <a:rPr lang="en-US" sz="1200" dirty="0" err="1"/>
              <a:t>doi</a:t>
            </a:r>
            <a:r>
              <a:rPr lang="en-US" sz="1200" dirty="0"/>
              <a:t>: 10.1109/HOTCHIPS.2019.8875680</a:t>
            </a:r>
          </a:p>
          <a:p>
            <a:pPr lvl="0">
              <a:defRPr/>
            </a:pPr>
            <a:r>
              <a:rPr lang="en-US" sz="1200" baseline="30000" dirty="0"/>
              <a:t>☆ </a:t>
            </a:r>
            <a:r>
              <a:rPr lang="en-US" sz="1200" dirty="0"/>
              <a:t>UPMEM, “Introduction to UPMEM PIM. Processing-in-memory (PIM) on DRAM Accelerator,” White paper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9C40A2-9B30-A54D-8764-D723E53E557A}"/>
              </a:ext>
            </a:extLst>
          </p:cNvPr>
          <p:cNvGrpSpPr/>
          <p:nvPr/>
        </p:nvGrpSpPr>
        <p:grpSpPr>
          <a:xfrm>
            <a:off x="1630497" y="2060153"/>
            <a:ext cx="5883007" cy="3593820"/>
            <a:chOff x="1630497" y="2060153"/>
            <a:chExt cx="5883007" cy="3483650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02C774D0-0374-7B43-914C-DDA905936022}"/>
                </a:ext>
              </a:extLst>
            </p:cNvPr>
            <p:cNvSpPr/>
            <p:nvPr/>
          </p:nvSpPr>
          <p:spPr>
            <a:xfrm>
              <a:off x="1630497" y="2060153"/>
              <a:ext cx="5883007" cy="3483650"/>
            </a:xfrm>
            <a:prstGeom prst="roundRect">
              <a:avLst>
                <a:gd name="adj" fmla="val 7357"/>
              </a:avLst>
            </a:prstGeom>
            <a:solidFill>
              <a:srgbClr val="F3FCF3"/>
            </a:solidFill>
            <a:ln w="44450">
              <a:solidFill>
                <a:srgbClr val="009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4" name="Round Same Side Corner Rectangle 23">
              <a:extLst>
                <a:ext uri="{FF2B5EF4-FFF2-40B4-BE49-F238E27FC236}">
                  <a16:creationId xmlns:a16="http://schemas.microsoft.com/office/drawing/2014/main" id="{C0955F9C-1712-B54F-9BAE-DD8C0C4C3A90}"/>
                </a:ext>
              </a:extLst>
            </p:cNvPr>
            <p:cNvSpPr/>
            <p:nvPr/>
          </p:nvSpPr>
          <p:spPr>
            <a:xfrm>
              <a:off x="1630497" y="2069119"/>
              <a:ext cx="5883007" cy="396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9901"/>
            </a:solidFill>
            <a:ln>
              <a:solidFill>
                <a:srgbClr val="009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/>
            <a:lstStyle/>
            <a:p>
              <a:r>
                <a:rPr lang="en-US" sz="2000" b="1" i="1" dirty="0">
                  <a:latin typeface="Cambria" panose="02040503050406030204" pitchFamily="18" charset="0"/>
                </a:rPr>
                <a:t>GENERAL PROGRAMMING RECOMMENDATIONS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A18A08A-B5EA-F040-B17C-5E2D7CC3B463}"/>
              </a:ext>
            </a:extLst>
          </p:cNvPr>
          <p:cNvSpPr txBox="1"/>
          <p:nvPr/>
        </p:nvSpPr>
        <p:spPr>
          <a:xfrm>
            <a:off x="1630497" y="2465119"/>
            <a:ext cx="5883007" cy="3170099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latin typeface="Cambria" panose="02040503050406030204" pitchFamily="18" charset="0"/>
              </a:rPr>
              <a:t>Execute on the </a:t>
            </a:r>
            <a:r>
              <a:rPr lang="en-US" sz="2000" i="1" dirty="0">
                <a:latin typeface="Cambria" panose="02040503050406030204" pitchFamily="18" charset="0"/>
              </a:rPr>
              <a:t>DRAM Processing Units</a:t>
            </a:r>
            <a:r>
              <a:rPr lang="en-US" sz="2000" dirty="0">
                <a:latin typeface="Cambria" panose="02040503050406030204" pitchFamily="18" charset="0"/>
              </a:rPr>
              <a:t> (</a:t>
            </a:r>
            <a:r>
              <a:rPr lang="en-US" sz="2000" i="1" dirty="0">
                <a:latin typeface="Cambria" panose="02040503050406030204" pitchFamily="18" charset="0"/>
              </a:rPr>
              <a:t>DPUs</a:t>
            </a:r>
            <a:r>
              <a:rPr lang="en-US" sz="2000" dirty="0">
                <a:latin typeface="Cambria" panose="02040503050406030204" pitchFamily="18" charset="0"/>
              </a:rPr>
              <a:t>) </a:t>
            </a:r>
            <a:r>
              <a:rPr lang="en-US" sz="2000" b="1" dirty="0">
                <a:latin typeface="Cambria" panose="02040503050406030204" pitchFamily="18" charset="0"/>
              </a:rPr>
              <a:t>portions of parallel code</a:t>
            </a:r>
            <a:r>
              <a:rPr lang="en-US" sz="2000" dirty="0">
                <a:latin typeface="Cambria" panose="02040503050406030204" pitchFamily="18" charset="0"/>
              </a:rPr>
              <a:t> that are as long as possible. 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Cambria" panose="02040503050406030204" pitchFamily="18" charset="0"/>
              </a:rPr>
              <a:t>Split the workload into </a:t>
            </a:r>
            <a:r>
              <a:rPr lang="en-US" sz="2000" b="1" dirty="0">
                <a:latin typeface="Cambria" panose="02040503050406030204" pitchFamily="18" charset="0"/>
              </a:rPr>
              <a:t>independent data blocks</a:t>
            </a:r>
            <a:r>
              <a:rPr lang="en-US" sz="2000" dirty="0">
                <a:latin typeface="Cambria" panose="02040503050406030204" pitchFamily="18" charset="0"/>
              </a:rPr>
              <a:t>, which the DPUs operate on independently. 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Cambria" panose="02040503050406030204" pitchFamily="18" charset="0"/>
              </a:rPr>
              <a:t>Use </a:t>
            </a:r>
            <a:r>
              <a:rPr lang="en-US" sz="2000" b="1" dirty="0">
                <a:latin typeface="Cambria" panose="02040503050406030204" pitchFamily="18" charset="0"/>
              </a:rPr>
              <a:t>as many working DPUs </a:t>
            </a:r>
            <a:r>
              <a:rPr lang="en-US" sz="2000" dirty="0">
                <a:latin typeface="Cambria" panose="02040503050406030204" pitchFamily="18" charset="0"/>
              </a:rPr>
              <a:t>in the system as possible.</a:t>
            </a:r>
          </a:p>
          <a:p>
            <a:pPr marL="342900" indent="-342900">
              <a:buAutoNum type="arabicPeriod"/>
            </a:pPr>
            <a:r>
              <a:rPr lang="en-US" sz="2000" dirty="0">
                <a:latin typeface="Cambria" panose="02040503050406030204" pitchFamily="18" charset="0"/>
              </a:rPr>
              <a:t>Launch at least </a:t>
            </a:r>
            <a:r>
              <a:rPr lang="en-US" sz="2000" b="1" dirty="0">
                <a:latin typeface="Cambria" panose="02040503050406030204" pitchFamily="18" charset="0"/>
              </a:rPr>
              <a:t>11 </a:t>
            </a:r>
            <a:r>
              <a:rPr lang="en-US" sz="2000" b="1" i="1" dirty="0" err="1">
                <a:latin typeface="Cambria" panose="02040503050406030204" pitchFamily="18" charset="0"/>
              </a:rPr>
              <a:t>tasklets</a:t>
            </a:r>
            <a:r>
              <a:rPr lang="en-US" sz="2000" b="1" dirty="0">
                <a:latin typeface="Cambria" panose="02040503050406030204" pitchFamily="18" charset="0"/>
              </a:rPr>
              <a:t> (i.e., software threads)</a:t>
            </a:r>
            <a:r>
              <a:rPr lang="en-US" sz="2000" dirty="0">
                <a:latin typeface="Cambria" panose="02040503050406030204" pitchFamily="18" charset="0"/>
              </a:rPr>
              <a:t> per DPU. </a:t>
            </a:r>
          </a:p>
        </p:txBody>
      </p:sp>
    </p:spTree>
    <p:extLst>
      <p:ext uri="{BB962C8B-B14F-4D97-AF65-F5344CB8AC3E}">
        <p14:creationId xmlns:p14="http://schemas.microsoft.com/office/powerpoint/2010/main" val="398499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9F345-AA55-FA44-AB8E-FF396F7B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2F4DE-345E-C64B-942C-1E96465BF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574797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Data movement </a:t>
            </a:r>
            <a:r>
              <a:rPr lang="en-US" dirty="0"/>
              <a:t>between memory/storage units and compute units is a major contributor to execution time and energy consumption</a:t>
            </a:r>
          </a:p>
          <a:p>
            <a:r>
              <a:rPr lang="en-US" dirty="0">
                <a:solidFill>
                  <a:srgbClr val="00B050"/>
                </a:solidFill>
              </a:rPr>
              <a:t>Processing-in-Memory</a:t>
            </a:r>
            <a:r>
              <a:rPr lang="en-US" dirty="0"/>
              <a:t> (PIM) is a paradigm that can tackle the </a:t>
            </a:r>
            <a:r>
              <a:rPr lang="en-US" i="1" dirty="0">
                <a:solidFill>
                  <a:srgbClr val="C00000"/>
                </a:solidFill>
              </a:rPr>
              <a:t>data movement bottleneck</a:t>
            </a:r>
          </a:p>
          <a:p>
            <a:pPr lvl="1"/>
            <a:r>
              <a:rPr lang="en-US" dirty="0"/>
              <a:t>Though explored for +50 years, technology challenges prevented the successful materialization</a:t>
            </a:r>
          </a:p>
          <a:p>
            <a:r>
              <a:rPr lang="en-US" dirty="0"/>
              <a:t>UPMEM has designed and fabricated </a:t>
            </a:r>
            <a:r>
              <a:rPr lang="en-US" dirty="0">
                <a:solidFill>
                  <a:srgbClr val="00B050"/>
                </a:solidFill>
              </a:rPr>
              <a:t>the first publicly-available real-world PIM architecture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DDR4 chips embedding in-order multithreaded DRAM Processing Units (DPUs)</a:t>
            </a:r>
          </a:p>
          <a:p>
            <a:r>
              <a:rPr lang="en-US" dirty="0"/>
              <a:t>Our work: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Introduction </a:t>
            </a:r>
            <a:r>
              <a:rPr lang="en-US" dirty="0"/>
              <a:t>to UPMEM programming model and PIM architecture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Microbenchmark-based characterization </a:t>
            </a:r>
            <a:r>
              <a:rPr lang="en-US" dirty="0"/>
              <a:t>of the DPU</a:t>
            </a:r>
          </a:p>
          <a:p>
            <a:pPr lvl="1"/>
            <a:r>
              <a:rPr lang="en-US" dirty="0"/>
              <a:t>Benchmarking and </a:t>
            </a:r>
            <a:r>
              <a:rPr lang="en-US" dirty="0">
                <a:solidFill>
                  <a:srgbClr val="7030A0"/>
                </a:solidFill>
              </a:rPr>
              <a:t>workload suitability</a:t>
            </a:r>
            <a:r>
              <a:rPr lang="en-US" dirty="0"/>
              <a:t> study</a:t>
            </a:r>
          </a:p>
          <a:p>
            <a:r>
              <a:rPr lang="en-US" dirty="0"/>
              <a:t>Main contributions:</a:t>
            </a:r>
          </a:p>
          <a:p>
            <a:pPr lvl="1"/>
            <a:r>
              <a:rPr lang="en-US" dirty="0"/>
              <a:t>Comprehensive </a:t>
            </a:r>
            <a:r>
              <a:rPr lang="en-US" dirty="0">
                <a:solidFill>
                  <a:srgbClr val="0070C0"/>
                </a:solidFill>
              </a:rPr>
              <a:t>characterization and analysis of the first commercially-available PIM architecture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PrIM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u="sng" dirty="0">
                <a:solidFill>
                  <a:srgbClr val="002060"/>
                </a:solidFill>
              </a:rPr>
              <a:t>Pr</a:t>
            </a:r>
            <a:r>
              <a:rPr lang="en-US" dirty="0">
                <a:solidFill>
                  <a:srgbClr val="002060"/>
                </a:solidFill>
              </a:rPr>
              <a:t>ocessing-</a:t>
            </a:r>
            <a:r>
              <a:rPr lang="en-US" u="sng" dirty="0">
                <a:solidFill>
                  <a:srgbClr val="002060"/>
                </a:solidFill>
              </a:rPr>
              <a:t>I</a:t>
            </a:r>
            <a:r>
              <a:rPr lang="en-US" dirty="0">
                <a:solidFill>
                  <a:srgbClr val="002060"/>
                </a:solidFill>
              </a:rPr>
              <a:t>n-</a:t>
            </a:r>
            <a:r>
              <a:rPr lang="en-US" u="sng" dirty="0">
                <a:solidFill>
                  <a:srgbClr val="002060"/>
                </a:solidFill>
              </a:rPr>
              <a:t>M</a:t>
            </a:r>
            <a:r>
              <a:rPr lang="en-US" dirty="0">
                <a:solidFill>
                  <a:srgbClr val="002060"/>
                </a:solidFill>
              </a:rPr>
              <a:t>emory) benchmarks: </a:t>
            </a:r>
          </a:p>
          <a:p>
            <a:pPr lvl="2"/>
            <a:r>
              <a:rPr lang="en-US" dirty="0"/>
              <a:t>16 workloads that are memory-bound in conventional processor-centric systems</a:t>
            </a:r>
          </a:p>
          <a:p>
            <a:pPr lvl="2"/>
            <a:r>
              <a:rPr lang="en-US" dirty="0"/>
              <a:t>Strong and weak scaling characteristics</a:t>
            </a:r>
          </a:p>
          <a:p>
            <a:pPr lvl="1"/>
            <a:r>
              <a:rPr lang="en-US" dirty="0"/>
              <a:t>Comparison to </a:t>
            </a:r>
            <a:r>
              <a:rPr lang="en-US" dirty="0">
                <a:solidFill>
                  <a:srgbClr val="C00000"/>
                </a:solidFill>
              </a:rPr>
              <a:t>state-of-the-art CPU and GPU</a:t>
            </a:r>
          </a:p>
          <a:p>
            <a:r>
              <a:rPr lang="en-US" dirty="0"/>
              <a:t>Takeaways:</a:t>
            </a:r>
          </a:p>
          <a:p>
            <a:pPr lvl="1"/>
            <a:r>
              <a:rPr lang="en-US" dirty="0"/>
              <a:t>Workload characteristics for </a:t>
            </a:r>
            <a:r>
              <a:rPr lang="en-US" dirty="0">
                <a:solidFill>
                  <a:srgbClr val="0070C0"/>
                </a:solidFill>
              </a:rPr>
              <a:t>PIM suitability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Programming </a:t>
            </a:r>
            <a:r>
              <a:rPr lang="en-US" dirty="0"/>
              <a:t>recommendations</a:t>
            </a:r>
          </a:p>
          <a:p>
            <a:pPr lvl="1"/>
            <a:r>
              <a:rPr lang="en-US" dirty="0"/>
              <a:t>Suggestions and hints for </a:t>
            </a:r>
            <a:r>
              <a:rPr lang="en-US" dirty="0">
                <a:solidFill>
                  <a:srgbClr val="7030A0"/>
                </a:solidFill>
              </a:rPr>
              <a:t>hardware and architecture designers </a:t>
            </a:r>
            <a:r>
              <a:rPr lang="en-US" dirty="0"/>
              <a:t>of future PIM systems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PrIM</a:t>
            </a:r>
            <a:r>
              <a:rPr lang="en-US" dirty="0"/>
              <a:t>: (a) programming samples, (b) evaluation and comparison of current and future PIM systems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68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0BFA-30BB-EE4C-8007-65EFDB08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CPU-DPU/DPU-CPU Data Transfers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F76A-5B3C-E64B-A07F-5EB4408B2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5446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CPU-DPU and DPU-CPU transfers</a:t>
            </a:r>
          </a:p>
          <a:p>
            <a:pPr lvl="1"/>
            <a:r>
              <a:rPr lang="en-US" dirty="0"/>
              <a:t>Between host CPU’s main memory and DPUs’ MRAM banks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Serial CPU-DPU/DPU-CPU </a:t>
            </a:r>
            <a:r>
              <a:rPr lang="en-US" dirty="0"/>
              <a:t>transfers: </a:t>
            </a:r>
          </a:p>
          <a:p>
            <a:pPr lvl="1"/>
            <a:r>
              <a:rPr lang="en-US" dirty="0"/>
              <a:t>A single DPU (i.e., 1 MRAM bank)</a:t>
            </a:r>
          </a:p>
          <a:p>
            <a:r>
              <a:rPr lang="en-US" dirty="0">
                <a:solidFill>
                  <a:srgbClr val="00B0F0"/>
                </a:solidFill>
              </a:rPr>
              <a:t>Parallel CPU-DPU/DPU-CPU </a:t>
            </a:r>
            <a:r>
              <a:rPr lang="en-US" dirty="0"/>
              <a:t>transfers: </a:t>
            </a:r>
          </a:p>
          <a:p>
            <a:pPr lvl="1"/>
            <a:r>
              <a:rPr lang="en-US" dirty="0"/>
              <a:t>Multiple DPUs (i.e., many MRAM banks)</a:t>
            </a:r>
          </a:p>
          <a:p>
            <a:r>
              <a:rPr lang="en-US" dirty="0">
                <a:solidFill>
                  <a:srgbClr val="C00000"/>
                </a:solidFill>
              </a:rPr>
              <a:t>Broadcast CPU-DPU </a:t>
            </a:r>
            <a:r>
              <a:rPr lang="en-US" dirty="0"/>
              <a:t>transfers: </a:t>
            </a:r>
          </a:p>
          <a:p>
            <a:pPr lvl="1"/>
            <a:r>
              <a:rPr lang="en-US" dirty="0"/>
              <a:t>Multiple DPUs with a single buffer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72EA4C-7C37-8149-BB9F-4DBD4123B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397" y="1479374"/>
            <a:ext cx="5091206" cy="30256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BBFD5D-1D73-5A45-882D-127A02242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111" y="2216127"/>
            <a:ext cx="1353256" cy="13938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50C03D-7079-A345-905D-A3CC89134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3511" y="2566738"/>
            <a:ext cx="1111978" cy="90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4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0BFA-30BB-EE4C-8007-65EFDB08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Different Types of Transfers in a Program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CCDEB4C7-6870-FC49-886F-6AC4FABEC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example benchmark that uses both parallel and serial transfers</a:t>
            </a:r>
          </a:p>
          <a:p>
            <a:r>
              <a:rPr lang="en-US" dirty="0"/>
              <a:t>Select (SEL)</a:t>
            </a:r>
          </a:p>
          <a:p>
            <a:pPr lvl="1"/>
            <a:r>
              <a:rPr lang="en-US" dirty="0"/>
              <a:t>Remove even values</a:t>
            </a:r>
          </a:p>
        </p:txBody>
      </p:sp>
      <p:pic>
        <p:nvPicPr>
          <p:cNvPr id="1026" name="Picture 2" descr="https://lh3.googleusercontent.com/3CySxnroF3B3ofCAVargSn8x_YDhnSqiFLkgtnUdHwwQWemW3YdUXwdYSbMY2Xx-eOAKokCwHHGh2PjC8OaxwjdJjdV1ZMwnKvet9SMSAZwEoxxi9FTtjWHLaBcj65CFBCEG-L4">
            <a:extLst>
              <a:ext uri="{FF2B5EF4-FFF2-40B4-BE49-F238E27FC236}">
                <a16:creationId xmlns:a16="http://schemas.microsoft.com/office/drawing/2014/main" id="{AE11AA65-E381-344B-B0A3-CCCF3187A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90" y="3137414"/>
            <a:ext cx="6315765" cy="209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8D0166-1F09-1F4F-AC75-9B0B7A873D9C}"/>
              </a:ext>
            </a:extLst>
          </p:cNvPr>
          <p:cNvSpPr/>
          <p:nvPr/>
        </p:nvSpPr>
        <p:spPr>
          <a:xfrm>
            <a:off x="1838863" y="3524941"/>
            <a:ext cx="1819701" cy="48614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A29C51-D287-554E-95CB-D669A3DB5308}"/>
              </a:ext>
            </a:extLst>
          </p:cNvPr>
          <p:cNvSpPr txBox="1"/>
          <p:nvPr/>
        </p:nvSpPr>
        <p:spPr>
          <a:xfrm>
            <a:off x="2407944" y="396208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DPU 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B71EB7-8A9C-144F-ABDE-C1F827BF26D6}"/>
              </a:ext>
            </a:extLst>
          </p:cNvPr>
          <p:cNvSpPr/>
          <p:nvPr/>
        </p:nvSpPr>
        <p:spPr>
          <a:xfrm>
            <a:off x="3678861" y="3524941"/>
            <a:ext cx="1819701" cy="48614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C45036-4C95-7749-BF11-FCB7E07A5BDB}"/>
              </a:ext>
            </a:extLst>
          </p:cNvPr>
          <p:cNvSpPr txBox="1"/>
          <p:nvPr/>
        </p:nvSpPr>
        <p:spPr>
          <a:xfrm>
            <a:off x="4268239" y="396208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DPU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49E219-4A5E-E047-9D34-51BC98BDEB81}"/>
              </a:ext>
            </a:extLst>
          </p:cNvPr>
          <p:cNvSpPr/>
          <p:nvPr/>
        </p:nvSpPr>
        <p:spPr>
          <a:xfrm>
            <a:off x="5518859" y="3524941"/>
            <a:ext cx="1819701" cy="48614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16C3A0-6F9D-5D4C-8317-05EFEF69D13C}"/>
              </a:ext>
            </a:extLst>
          </p:cNvPr>
          <p:cNvSpPr txBox="1"/>
          <p:nvPr/>
        </p:nvSpPr>
        <p:spPr>
          <a:xfrm>
            <a:off x="6087940" y="396208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DPU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13D260-4160-7148-A5D6-BC53CFB03E89}"/>
              </a:ext>
            </a:extLst>
          </p:cNvPr>
          <p:cNvSpPr/>
          <p:nvPr/>
        </p:nvSpPr>
        <p:spPr>
          <a:xfrm>
            <a:off x="1838863" y="4731865"/>
            <a:ext cx="913827" cy="48614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8AAC44-C123-C34D-B7F0-41D2A9E54199}"/>
              </a:ext>
            </a:extLst>
          </p:cNvPr>
          <p:cNvSpPr txBox="1"/>
          <p:nvPr/>
        </p:nvSpPr>
        <p:spPr>
          <a:xfrm>
            <a:off x="1950744" y="517503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DPU 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E64F227-B950-214F-BED2-4789E6294B7A}"/>
              </a:ext>
            </a:extLst>
          </p:cNvPr>
          <p:cNvSpPr/>
          <p:nvPr/>
        </p:nvSpPr>
        <p:spPr>
          <a:xfrm>
            <a:off x="2764393" y="4731865"/>
            <a:ext cx="913827" cy="48614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512962-8A93-694F-91A8-25DACD2F0435}"/>
              </a:ext>
            </a:extLst>
          </p:cNvPr>
          <p:cNvSpPr txBox="1"/>
          <p:nvPr/>
        </p:nvSpPr>
        <p:spPr>
          <a:xfrm>
            <a:off x="2864571" y="517503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DPU 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A486AB-4515-5C43-90C3-E770CBF7C1FF}"/>
              </a:ext>
            </a:extLst>
          </p:cNvPr>
          <p:cNvSpPr/>
          <p:nvPr/>
        </p:nvSpPr>
        <p:spPr>
          <a:xfrm>
            <a:off x="3689922" y="4731865"/>
            <a:ext cx="411093" cy="48614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CDF037-A4F4-1840-9FE1-3A616C64B3E2}"/>
              </a:ext>
            </a:extLst>
          </p:cNvPr>
          <p:cNvSpPr txBox="1"/>
          <p:nvPr/>
        </p:nvSpPr>
        <p:spPr>
          <a:xfrm>
            <a:off x="3635550" y="517503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DPU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BDC5F1-D650-3A4D-A19B-9DC141195CEC}"/>
              </a:ext>
            </a:extLst>
          </p:cNvPr>
          <p:cNvSpPr txBox="1"/>
          <p:nvPr/>
        </p:nvSpPr>
        <p:spPr>
          <a:xfrm>
            <a:off x="7391717" y="3444845"/>
            <a:ext cx="1113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Parallel transfers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4EDAAB-1B0C-AD41-9543-D45741CDD8AD}"/>
              </a:ext>
            </a:extLst>
          </p:cNvPr>
          <p:cNvSpPr txBox="1"/>
          <p:nvPr/>
        </p:nvSpPr>
        <p:spPr>
          <a:xfrm>
            <a:off x="4168920" y="4630285"/>
            <a:ext cx="1113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Serial transfers</a:t>
            </a:r>
          </a:p>
        </p:txBody>
      </p:sp>
    </p:spTree>
    <p:extLst>
      <p:ext uri="{BB962C8B-B14F-4D97-AF65-F5344CB8AC3E}">
        <p14:creationId xmlns:p14="http://schemas.microsoft.com/office/powerpoint/2010/main" val="218741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9" grpId="0" animBg="1"/>
      <p:bldP spid="20" grpId="0"/>
      <p:bldP spid="21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0BFA-30BB-EE4C-8007-65EFDB08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Inter-DPU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F76A-5B3C-E64B-A07F-5EB4408B2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5446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There is </a:t>
            </a:r>
            <a:r>
              <a:rPr lang="en-US" dirty="0">
                <a:solidFill>
                  <a:srgbClr val="C00000"/>
                </a:solidFill>
              </a:rPr>
              <a:t>no direct communication channel between DPUs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Inter-DPU communication takes places via the host CPU </a:t>
            </a:r>
            <a:r>
              <a:rPr lang="en-US" dirty="0"/>
              <a:t>using CPU-DPU and DPU-CPU transfers</a:t>
            </a:r>
          </a:p>
          <a:p>
            <a:r>
              <a:rPr lang="en-US" dirty="0"/>
              <a:t>Example communication patterns:</a:t>
            </a:r>
          </a:p>
          <a:p>
            <a:pPr lvl="1"/>
            <a:r>
              <a:rPr lang="en-US" dirty="0"/>
              <a:t>Merging of partial results to obtain the final result</a:t>
            </a:r>
          </a:p>
          <a:p>
            <a:pPr lvl="2"/>
            <a:r>
              <a:rPr lang="en-US" dirty="0"/>
              <a:t>Only DPU-CPU transfers</a:t>
            </a:r>
          </a:p>
          <a:p>
            <a:pPr lvl="1"/>
            <a:r>
              <a:rPr lang="en-US" dirty="0"/>
              <a:t>Redistribution of intermediate results for further computation</a:t>
            </a:r>
          </a:p>
          <a:p>
            <a:pPr lvl="2"/>
            <a:r>
              <a:rPr lang="en-US" dirty="0"/>
              <a:t>DPU-CPU transfers and CPU-DPU transfers</a:t>
            </a:r>
          </a:p>
          <a:p>
            <a:pPr lvl="2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673F16-FD64-9E44-95EB-838ABD9C0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397" y="1479374"/>
            <a:ext cx="5091206" cy="30256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4BF1AC-6943-264D-9EE5-45F1898FB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111" y="2216127"/>
            <a:ext cx="1353256" cy="13938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8181AF-3817-9B4B-AC17-D6F6B7FA48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3511" y="2566738"/>
            <a:ext cx="1111978" cy="90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2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0BFA-30BB-EE4C-8007-65EFDB08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Fast are these Data Transfers?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F76A-5B3C-E64B-A07F-5EB4408B2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563509" cy="377175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With a microbenchmark, we obtain the </a:t>
            </a:r>
            <a:r>
              <a:rPr lang="en-US" dirty="0">
                <a:solidFill>
                  <a:srgbClr val="00B050"/>
                </a:solidFill>
              </a:rPr>
              <a:t>sustained bandwidth of all types of CPU-DPU and DPU-CPU transfers</a:t>
            </a:r>
          </a:p>
          <a:p>
            <a:r>
              <a:rPr lang="en-US" dirty="0"/>
              <a:t>Two experiments: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1 DPU</a:t>
            </a:r>
            <a:r>
              <a:rPr lang="en-US" dirty="0"/>
              <a:t>: variable CPU-DPU and DPU-CPU transfer size (</a:t>
            </a:r>
            <a:r>
              <a:rPr lang="en-US" dirty="0">
                <a:solidFill>
                  <a:srgbClr val="0070C0"/>
                </a:solidFill>
              </a:rPr>
              <a:t>8 bytes to 32 MB</a:t>
            </a:r>
            <a:r>
              <a:rPr lang="en-US" dirty="0"/>
              <a:t>) 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1 rank</a:t>
            </a:r>
            <a:r>
              <a:rPr lang="en-US" dirty="0"/>
              <a:t>: 32 MB CPU-DPU and DPU-CPU transfers to/from a set of    </a:t>
            </a:r>
            <a:r>
              <a:rPr lang="en-US" dirty="0">
                <a:solidFill>
                  <a:srgbClr val="0070C0"/>
                </a:solidFill>
              </a:rPr>
              <a:t>1 to 64 MRAM banks </a:t>
            </a:r>
            <a:r>
              <a:rPr lang="en-US" dirty="0"/>
              <a:t>within the same rank</a:t>
            </a:r>
          </a:p>
          <a:p>
            <a:r>
              <a:rPr lang="en-US" dirty="0"/>
              <a:t>We do not experiment with more than one rank</a:t>
            </a:r>
          </a:p>
          <a:p>
            <a:pPr lvl="1"/>
            <a:r>
              <a:rPr lang="en-US" dirty="0"/>
              <a:t>Preliminary experiments show that the UPMEM SDK* only parallelizes transfers within the same rank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BB217F-CE19-9549-B45D-76E11BD6A632}"/>
              </a:ext>
            </a:extLst>
          </p:cNvPr>
          <p:cNvSpPr txBox="1"/>
          <p:nvPr/>
        </p:nvSpPr>
        <p:spPr>
          <a:xfrm>
            <a:off x="3858505" y="6553223"/>
            <a:ext cx="1426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* UPMEM SDK 2021.1.1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8BF6F1C-6357-FF41-8DAD-F141C5360C5E}"/>
              </a:ext>
            </a:extLst>
          </p:cNvPr>
          <p:cNvSpPr/>
          <p:nvPr/>
        </p:nvSpPr>
        <p:spPr>
          <a:xfrm>
            <a:off x="178200" y="4532559"/>
            <a:ext cx="8787600" cy="8090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andara" panose="020E0502030303020204" pitchFamily="34" charset="0"/>
              </a:rPr>
              <a:t>DDR4 bandwidth 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bounds the maximum transfer bandwidth</a:t>
            </a:r>
            <a:endParaRPr lang="en-US" sz="2400" dirty="0">
              <a:solidFill>
                <a:schemeClr val="tx1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50DB32E-BCF3-E341-8FD4-948C6D96182A}"/>
              </a:ext>
            </a:extLst>
          </p:cNvPr>
          <p:cNvSpPr/>
          <p:nvPr/>
        </p:nvSpPr>
        <p:spPr>
          <a:xfrm>
            <a:off x="178200" y="5467048"/>
            <a:ext cx="8787600" cy="8345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The cost of the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</a:rPr>
              <a:t>transfers can be amortized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,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if enough computation is run on the DPUs</a:t>
            </a:r>
            <a:endParaRPr lang="en-US" sz="2200" dirty="0">
              <a:solidFill>
                <a:schemeClr val="tx1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99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0BFA-30BB-EE4C-8007-65EFDB08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CPU-DPU/DPU-CPU Transfers: 1 DPU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F76A-5B3C-E64B-A07F-5EB4408B2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transfer size varies between 8 bytes and 32 MB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011641A-D2D1-0A49-B19D-E493AEEC6F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174015"/>
              </p:ext>
            </p:extLst>
          </p:nvPr>
        </p:nvGraphicFramePr>
        <p:xfrm>
          <a:off x="1682750" y="1532510"/>
          <a:ext cx="57785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D0B98109-C8EE-2342-9334-DD8DC3206000}"/>
              </a:ext>
            </a:extLst>
          </p:cNvPr>
          <p:cNvGrpSpPr/>
          <p:nvPr/>
        </p:nvGrpSpPr>
        <p:grpSpPr>
          <a:xfrm>
            <a:off x="832991" y="4512290"/>
            <a:ext cx="7478019" cy="1600415"/>
            <a:chOff x="1643281" y="4361975"/>
            <a:chExt cx="6864225" cy="1798364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7403D06A-5D97-DD45-9B05-3564ED166269}"/>
                </a:ext>
              </a:extLst>
            </p:cNvPr>
            <p:cNvSpPr/>
            <p:nvPr/>
          </p:nvSpPr>
          <p:spPr>
            <a:xfrm>
              <a:off x="1643281" y="4361977"/>
              <a:ext cx="6864225" cy="1707129"/>
            </a:xfrm>
            <a:prstGeom prst="roundRect">
              <a:avLst>
                <a:gd name="adj" fmla="val 7357"/>
              </a:avLst>
            </a:prstGeom>
            <a:solidFill>
              <a:srgbClr val="F5F6FB"/>
            </a:solidFill>
            <a:ln w="44450"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3" name="Round Same Side Corner Rectangle 12">
              <a:extLst>
                <a:ext uri="{FF2B5EF4-FFF2-40B4-BE49-F238E27FC236}">
                  <a16:creationId xmlns:a16="http://schemas.microsoft.com/office/drawing/2014/main" id="{00193EC6-326B-7D4B-B7BB-74938269E67A}"/>
                </a:ext>
              </a:extLst>
            </p:cNvPr>
            <p:cNvSpPr/>
            <p:nvPr/>
          </p:nvSpPr>
          <p:spPr>
            <a:xfrm>
              <a:off x="1643281" y="4361975"/>
              <a:ext cx="6864225" cy="444980"/>
            </a:xfrm>
            <a:prstGeom prst="round2SameRect">
              <a:avLst>
                <a:gd name="adj1" fmla="val 33688"/>
                <a:gd name="adj2" fmla="val 0"/>
              </a:avLst>
            </a:prstGeom>
            <a:solidFill>
              <a:srgbClr val="2D458A"/>
            </a:solidFill>
            <a:ln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/>
            <a:lstStyle/>
            <a:p>
              <a:r>
                <a:rPr lang="en-US" sz="2000" b="1" i="1" dirty="0">
                  <a:latin typeface="Cambria" panose="02040503050406030204" pitchFamily="18" charset="0"/>
                </a:rPr>
                <a:t>KEY OBSERVATION 7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AF2F449-943C-994C-880E-C7AD4D78257B}"/>
                </a:ext>
              </a:extLst>
            </p:cNvPr>
            <p:cNvSpPr txBox="1"/>
            <p:nvPr/>
          </p:nvSpPr>
          <p:spPr>
            <a:xfrm>
              <a:off x="1643281" y="4836900"/>
              <a:ext cx="6864225" cy="1323439"/>
            </a:xfrm>
            <a:prstGeom prst="rect">
              <a:avLst/>
            </a:prstGeom>
            <a:noFill/>
          </p:spPr>
          <p:txBody>
            <a:bodyPr wrap="square" lIns="180000" rtlCol="0">
              <a:spAutoFit/>
            </a:bodyPr>
            <a:lstStyle/>
            <a:p>
              <a:r>
                <a:rPr lang="en-US" sz="2000" b="1" dirty="0">
                  <a:latin typeface="Cambria" panose="02040503050406030204" pitchFamily="18" charset="0"/>
                </a:rPr>
                <a:t>Larger CPU-DPU and DPU-CPU transfers </a:t>
              </a:r>
              <a:r>
                <a:rPr lang="en-US" sz="2000" dirty="0">
                  <a:latin typeface="Cambria" panose="02040503050406030204" pitchFamily="18" charset="0"/>
                </a:rPr>
                <a:t>between the host main memory and the DRAM Processing Unit’s Main memory (MRAM) banks </a:t>
              </a:r>
              <a:r>
                <a:rPr lang="en-US" sz="2000" b="1" dirty="0">
                  <a:latin typeface="Cambria" panose="02040503050406030204" pitchFamily="18" charset="0"/>
                </a:rPr>
                <a:t>result in higher sustained bandwidth</a:t>
              </a:r>
              <a:r>
                <a:rPr lang="en-US" sz="2000" dirty="0">
                  <a:latin typeface="Cambria" panose="02040503050406030204" pitchFamily="18" charset="0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38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0BFA-30BB-EE4C-8007-65EFDB08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CPU-DPU/DPU-CPU Transfers: 1 Rank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F76A-5B3C-E64B-A07F-5EB4408B2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CPU-DPU</a:t>
            </a:r>
            <a:r>
              <a:rPr lang="en-US" sz="2400" dirty="0"/>
              <a:t> (serial/parallel/</a:t>
            </a:r>
            <a:r>
              <a:rPr lang="en-US" sz="2400" dirty="0">
                <a:solidFill>
                  <a:srgbClr val="C00000"/>
                </a:solidFill>
              </a:rPr>
              <a:t>broadcast</a:t>
            </a:r>
            <a:r>
              <a:rPr lang="en-US" sz="2400" dirty="0"/>
              <a:t>) and </a:t>
            </a:r>
            <a:r>
              <a:rPr lang="en-US" sz="2400" dirty="0">
                <a:solidFill>
                  <a:srgbClr val="002060"/>
                </a:solidFill>
              </a:rPr>
              <a:t>DPU-CPU </a:t>
            </a:r>
            <a:r>
              <a:rPr lang="en-US" sz="2400" dirty="0"/>
              <a:t>(serial/parallel)</a:t>
            </a:r>
          </a:p>
          <a:p>
            <a:r>
              <a:rPr lang="en-US" sz="2400" dirty="0"/>
              <a:t>The number of DPUs varies between 1 and 64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ECE51C5-A872-834E-9035-785BB5A3D9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8728337"/>
              </p:ext>
            </p:extLst>
          </p:nvPr>
        </p:nvGraphicFramePr>
        <p:xfrm>
          <a:off x="1729178" y="1947294"/>
          <a:ext cx="5774267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896F35F5-422B-DB4F-962C-E39AC8431745}"/>
              </a:ext>
            </a:extLst>
          </p:cNvPr>
          <p:cNvGrpSpPr/>
          <p:nvPr/>
        </p:nvGrpSpPr>
        <p:grpSpPr>
          <a:xfrm>
            <a:off x="701177" y="4612496"/>
            <a:ext cx="7741646" cy="1718559"/>
            <a:chOff x="1643281" y="4361976"/>
            <a:chExt cx="6864225" cy="1718559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D58343B-D108-CE40-B33F-611BF9E8160A}"/>
                </a:ext>
              </a:extLst>
            </p:cNvPr>
            <p:cNvSpPr/>
            <p:nvPr/>
          </p:nvSpPr>
          <p:spPr>
            <a:xfrm>
              <a:off x="1643281" y="4361977"/>
              <a:ext cx="6864225" cy="1707129"/>
            </a:xfrm>
            <a:prstGeom prst="roundRect">
              <a:avLst>
                <a:gd name="adj" fmla="val 7357"/>
              </a:avLst>
            </a:prstGeom>
            <a:solidFill>
              <a:srgbClr val="F5F6FB"/>
            </a:solidFill>
            <a:ln w="44450"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" name="Round Same Side Corner Rectangle 7">
              <a:extLst>
                <a:ext uri="{FF2B5EF4-FFF2-40B4-BE49-F238E27FC236}">
                  <a16:creationId xmlns:a16="http://schemas.microsoft.com/office/drawing/2014/main" id="{043BEDDD-71D2-DA47-9178-E8530F350FF8}"/>
                </a:ext>
              </a:extLst>
            </p:cNvPr>
            <p:cNvSpPr/>
            <p:nvPr/>
          </p:nvSpPr>
          <p:spPr>
            <a:xfrm>
              <a:off x="1643281" y="4361976"/>
              <a:ext cx="6864225" cy="396000"/>
            </a:xfrm>
            <a:prstGeom prst="round2SameRect">
              <a:avLst>
                <a:gd name="adj1" fmla="val 33688"/>
                <a:gd name="adj2" fmla="val 0"/>
              </a:avLst>
            </a:prstGeom>
            <a:solidFill>
              <a:srgbClr val="2D458A"/>
            </a:solidFill>
            <a:ln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/>
            <a:lstStyle/>
            <a:p>
              <a:r>
                <a:rPr lang="en-US" sz="2000" b="1" i="1" dirty="0">
                  <a:latin typeface="Cambria" panose="02040503050406030204" pitchFamily="18" charset="0"/>
                </a:rPr>
                <a:t>KEY OBSERVATION 8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ED7AD4-4306-894A-A53E-1939AE75FB6F}"/>
                </a:ext>
              </a:extLst>
            </p:cNvPr>
            <p:cNvSpPr txBox="1"/>
            <p:nvPr/>
          </p:nvSpPr>
          <p:spPr>
            <a:xfrm>
              <a:off x="1643281" y="4757096"/>
              <a:ext cx="6864225" cy="1323439"/>
            </a:xfrm>
            <a:prstGeom prst="rect">
              <a:avLst/>
            </a:prstGeom>
            <a:noFill/>
          </p:spPr>
          <p:txBody>
            <a:bodyPr wrap="square" lIns="180000" rtlCol="0">
              <a:spAutoFit/>
            </a:bodyPr>
            <a:lstStyle/>
            <a:p>
              <a:r>
                <a:rPr lang="en-US" sz="2000" dirty="0">
                  <a:latin typeface="Cambria" panose="02040503050406030204" pitchFamily="18" charset="0"/>
                </a:rPr>
                <a:t>The </a:t>
              </a:r>
              <a:r>
                <a:rPr lang="en-US" sz="2000" b="1" dirty="0">
                  <a:latin typeface="Cambria" panose="02040503050406030204" pitchFamily="18" charset="0"/>
                </a:rPr>
                <a:t>sustained bandwidth of parallel CPU-DPU and DPU-CPU transfers</a:t>
              </a:r>
              <a:r>
                <a:rPr lang="en-US" sz="2000" dirty="0">
                  <a:latin typeface="Cambria" panose="02040503050406030204" pitchFamily="18" charset="0"/>
                </a:rPr>
                <a:t> between the host main memory and the DRAM Processing Unit’s Main memory (MRAM) banks </a:t>
              </a:r>
              <a:r>
                <a:rPr lang="en-US" sz="2000" b="1" dirty="0">
                  <a:latin typeface="Cambria" panose="02040503050406030204" pitchFamily="18" charset="0"/>
                </a:rPr>
                <a:t>increases with the number of DRAM Processing Units inside a rank</a:t>
              </a:r>
              <a:r>
                <a:rPr lang="en-US" sz="2000" dirty="0">
                  <a:latin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083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series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0BFA-30BB-EE4C-8007-65EFDB08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CPU-DPU/DPU-CPU Transfers: 1 Rank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F76A-5B3C-E64B-A07F-5EB4408B2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CPU-DPU</a:t>
            </a:r>
            <a:r>
              <a:rPr lang="en-US" sz="2400" dirty="0"/>
              <a:t> (serial/parallel/</a:t>
            </a:r>
            <a:r>
              <a:rPr lang="en-US" sz="2400" dirty="0">
                <a:solidFill>
                  <a:srgbClr val="C00000"/>
                </a:solidFill>
              </a:rPr>
              <a:t>broadcast</a:t>
            </a:r>
            <a:r>
              <a:rPr lang="en-US" sz="2400" dirty="0"/>
              <a:t>) and </a:t>
            </a:r>
            <a:r>
              <a:rPr lang="en-US" sz="2400" dirty="0">
                <a:solidFill>
                  <a:srgbClr val="002060"/>
                </a:solidFill>
              </a:rPr>
              <a:t>DPU-CPU </a:t>
            </a:r>
            <a:r>
              <a:rPr lang="en-US" sz="2400" dirty="0"/>
              <a:t>(serial/parallel)</a:t>
            </a:r>
          </a:p>
          <a:p>
            <a:r>
              <a:rPr lang="en-US" sz="2400" dirty="0"/>
              <a:t>The number of DPUs varies between 1 and 64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ECE51C5-A872-834E-9035-785BB5A3D9F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729178" y="1947294"/>
          <a:ext cx="5774267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896F35F5-422B-DB4F-962C-E39AC8431745}"/>
              </a:ext>
            </a:extLst>
          </p:cNvPr>
          <p:cNvGrpSpPr/>
          <p:nvPr/>
        </p:nvGrpSpPr>
        <p:grpSpPr>
          <a:xfrm>
            <a:off x="701177" y="4612496"/>
            <a:ext cx="7741646" cy="1718559"/>
            <a:chOff x="1643281" y="4361976"/>
            <a:chExt cx="6864225" cy="1718559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D58343B-D108-CE40-B33F-611BF9E8160A}"/>
                </a:ext>
              </a:extLst>
            </p:cNvPr>
            <p:cNvSpPr/>
            <p:nvPr/>
          </p:nvSpPr>
          <p:spPr>
            <a:xfrm>
              <a:off x="1643281" y="4361977"/>
              <a:ext cx="6864225" cy="1707129"/>
            </a:xfrm>
            <a:prstGeom prst="roundRect">
              <a:avLst>
                <a:gd name="adj" fmla="val 7357"/>
              </a:avLst>
            </a:prstGeom>
            <a:solidFill>
              <a:srgbClr val="F5F6FB"/>
            </a:solidFill>
            <a:ln w="44450"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" name="Round Same Side Corner Rectangle 7">
              <a:extLst>
                <a:ext uri="{FF2B5EF4-FFF2-40B4-BE49-F238E27FC236}">
                  <a16:creationId xmlns:a16="http://schemas.microsoft.com/office/drawing/2014/main" id="{043BEDDD-71D2-DA47-9178-E8530F350FF8}"/>
                </a:ext>
              </a:extLst>
            </p:cNvPr>
            <p:cNvSpPr/>
            <p:nvPr/>
          </p:nvSpPr>
          <p:spPr>
            <a:xfrm>
              <a:off x="1643281" y="4361976"/>
              <a:ext cx="6864225" cy="396000"/>
            </a:xfrm>
            <a:prstGeom prst="round2SameRect">
              <a:avLst>
                <a:gd name="adj1" fmla="val 33688"/>
                <a:gd name="adj2" fmla="val 0"/>
              </a:avLst>
            </a:prstGeom>
            <a:solidFill>
              <a:srgbClr val="2D458A"/>
            </a:solidFill>
            <a:ln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/>
            <a:lstStyle/>
            <a:p>
              <a:r>
                <a:rPr lang="en-US" sz="2000" b="1" i="1" dirty="0">
                  <a:latin typeface="Cambria" panose="02040503050406030204" pitchFamily="18" charset="0"/>
                </a:rPr>
                <a:t>KEY OBSERVATION 8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ED7AD4-4306-894A-A53E-1939AE75FB6F}"/>
                </a:ext>
              </a:extLst>
            </p:cNvPr>
            <p:cNvSpPr txBox="1"/>
            <p:nvPr/>
          </p:nvSpPr>
          <p:spPr>
            <a:xfrm>
              <a:off x="1643281" y="4757096"/>
              <a:ext cx="6864225" cy="1323439"/>
            </a:xfrm>
            <a:prstGeom prst="rect">
              <a:avLst/>
            </a:prstGeom>
            <a:noFill/>
          </p:spPr>
          <p:txBody>
            <a:bodyPr wrap="square" lIns="180000" rtlCol="0">
              <a:spAutoFit/>
            </a:bodyPr>
            <a:lstStyle/>
            <a:p>
              <a:r>
                <a:rPr lang="en-US" sz="2000" dirty="0">
                  <a:latin typeface="Cambria" panose="02040503050406030204" pitchFamily="18" charset="0"/>
                </a:rPr>
                <a:t>The </a:t>
              </a:r>
              <a:r>
                <a:rPr lang="en-US" sz="2000" b="1" dirty="0">
                  <a:latin typeface="Cambria" panose="02040503050406030204" pitchFamily="18" charset="0"/>
                </a:rPr>
                <a:t>sustained bandwidth of parallel CPU-DPU and DPU-CPU transfers</a:t>
              </a:r>
              <a:r>
                <a:rPr lang="en-US" sz="2000" dirty="0">
                  <a:latin typeface="Cambria" panose="02040503050406030204" pitchFamily="18" charset="0"/>
                </a:rPr>
                <a:t> between the host main memory and the DRAM Processing Unit’s Main memory (MRAM) banks </a:t>
              </a:r>
              <a:r>
                <a:rPr lang="en-US" sz="2000" b="1" dirty="0">
                  <a:latin typeface="Cambria" panose="02040503050406030204" pitchFamily="18" charset="0"/>
                </a:rPr>
                <a:t>increases with the number of DRAM Processing Units inside a rank</a:t>
              </a:r>
              <a:r>
                <a:rPr lang="en-US" sz="2000" dirty="0">
                  <a:latin typeface="Cambria" panose="02040503050406030204" pitchFamily="18" charset="0"/>
                </a:rPr>
                <a:t>.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9D89BA86-56E8-5346-8EDD-1AED968B5989}"/>
              </a:ext>
            </a:extLst>
          </p:cNvPr>
          <p:cNvSpPr/>
          <p:nvPr/>
        </p:nvSpPr>
        <p:spPr>
          <a:xfrm>
            <a:off x="169011" y="936172"/>
            <a:ext cx="8795695" cy="546462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A3FDF3-92A2-7245-A754-BAD113BA5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7942"/>
            <a:ext cx="9131300" cy="1930400"/>
          </a:xfrm>
          <a:prstGeom prst="rect">
            <a:avLst/>
          </a:prstGeom>
        </p:spPr>
      </p:pic>
      <p:sp>
        <p:nvSpPr>
          <p:cNvPr id="13" name="Subtitle 1">
            <a:extLst>
              <a:ext uri="{FF2B5EF4-FFF2-40B4-BE49-F238E27FC236}">
                <a16:creationId xmlns:a16="http://schemas.microsoft.com/office/drawing/2014/main" id="{CC8A1E09-CD88-4D49-9CDA-9BD9E4719A20}"/>
              </a:ext>
            </a:extLst>
          </p:cNvPr>
          <p:cNvSpPr txBox="1">
            <a:spLocks/>
          </p:cNvSpPr>
          <p:nvPr/>
        </p:nvSpPr>
        <p:spPr>
          <a:xfrm>
            <a:off x="1106731" y="5525569"/>
            <a:ext cx="6858000" cy="803991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u="sng" dirty="0">
                <a:hlinkClick r:id="rId4"/>
              </a:rPr>
              <a:t>https://arxiv.org/pdf/2105.03814.pdf</a:t>
            </a:r>
            <a:endParaRPr lang="en-US" sz="2000" u="sng" dirty="0"/>
          </a:p>
          <a:p>
            <a:pPr>
              <a:spcBef>
                <a:spcPts val="600"/>
              </a:spcBef>
            </a:pPr>
            <a:r>
              <a:rPr lang="en-US" sz="2000" dirty="0">
                <a:hlinkClick r:id="rId5"/>
              </a:rPr>
              <a:t>https://github.com/CMU-SAFARI/prim-benchmarks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2080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0FC8F8C-F225-FE40-929B-6BE810F50236}"/>
              </a:ext>
            </a:extLst>
          </p:cNvPr>
          <p:cNvSpPr/>
          <p:nvPr/>
        </p:nvSpPr>
        <p:spPr>
          <a:xfrm>
            <a:off x="178200" y="962993"/>
            <a:ext cx="8787600" cy="87989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C37658-4131-E946-8974-08804F7EB72D}"/>
              </a:ext>
            </a:extLst>
          </p:cNvPr>
          <p:cNvSpPr/>
          <p:nvPr/>
        </p:nvSpPr>
        <p:spPr>
          <a:xfrm>
            <a:off x="169011" y="5110170"/>
            <a:ext cx="8787600" cy="833431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C5DF2A-A3FA-4545-BAC8-AD5AC1F2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CCE1C4D-C9D5-1D4C-8363-9BBEDA24D389}"/>
              </a:ext>
            </a:extLst>
          </p:cNvPr>
          <p:cNvSpPr/>
          <p:nvPr/>
        </p:nvSpPr>
        <p:spPr>
          <a:xfrm>
            <a:off x="178200" y="1892890"/>
            <a:ext cx="8787600" cy="1386667"/>
          </a:xfrm>
          <a:prstGeom prst="roundRect">
            <a:avLst>
              <a:gd name="adj" fmla="val 8371"/>
            </a:avLst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21F8A93-C07C-1240-AED5-10923C44BCFE}"/>
              </a:ext>
            </a:extLst>
          </p:cNvPr>
          <p:cNvSpPr/>
          <p:nvPr/>
        </p:nvSpPr>
        <p:spPr>
          <a:xfrm>
            <a:off x="169011" y="3329570"/>
            <a:ext cx="8787600" cy="85352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E22266B-AA24-2448-BB56-26D05F18BC4C}"/>
              </a:ext>
            </a:extLst>
          </p:cNvPr>
          <p:cNvSpPr/>
          <p:nvPr/>
        </p:nvSpPr>
        <p:spPr>
          <a:xfrm>
            <a:off x="178200" y="4235006"/>
            <a:ext cx="8787600" cy="830054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E4621E-DA1E-D141-A039-8C7109996C07}"/>
              </a:ext>
            </a:extLst>
          </p:cNvPr>
          <p:cNvSpPr/>
          <p:nvPr/>
        </p:nvSpPr>
        <p:spPr>
          <a:xfrm>
            <a:off x="169011" y="5988712"/>
            <a:ext cx="8787600" cy="360000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AD3230B-7F39-9340-9A98-02535843F9D1}"/>
              </a:ext>
            </a:extLst>
          </p:cNvPr>
          <p:cNvSpPr/>
          <p:nvPr/>
        </p:nvSpPr>
        <p:spPr>
          <a:xfrm>
            <a:off x="169011" y="3320382"/>
            <a:ext cx="8787600" cy="862717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15C9B00-6F76-DD44-84F4-153AD1114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1004040"/>
            <a:ext cx="8894602" cy="5369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Accelerator Model</a:t>
            </a:r>
          </a:p>
          <a:p>
            <a:pPr lvl="1"/>
            <a:r>
              <a:rPr lang="en-US" dirty="0"/>
              <a:t>UPMEM-based PIM System Overview</a:t>
            </a:r>
          </a:p>
          <a:p>
            <a:r>
              <a:rPr lang="en-US" dirty="0"/>
              <a:t>UPMEM PIM Programming</a:t>
            </a:r>
          </a:p>
          <a:p>
            <a:pPr lvl="1"/>
            <a:r>
              <a:rPr lang="en-US" dirty="0"/>
              <a:t>Vector Addition</a:t>
            </a:r>
          </a:p>
          <a:p>
            <a:pPr lvl="1"/>
            <a:r>
              <a:rPr lang="en-US" dirty="0"/>
              <a:t>CPU-DPU Data Transfers</a:t>
            </a:r>
          </a:p>
          <a:p>
            <a:pPr lvl="1"/>
            <a:r>
              <a:rPr lang="en-US" dirty="0"/>
              <a:t>Inter-DPU Communication</a:t>
            </a:r>
          </a:p>
          <a:p>
            <a:pPr lvl="1"/>
            <a:r>
              <a:rPr lang="en-US" dirty="0"/>
              <a:t>CPU-DPU/DPU-CPU Transfer Bandwidth</a:t>
            </a:r>
          </a:p>
          <a:p>
            <a:r>
              <a:rPr lang="en-US" dirty="0"/>
              <a:t>DRAM Processing Unit</a:t>
            </a:r>
          </a:p>
          <a:p>
            <a:pPr lvl="1"/>
            <a:r>
              <a:rPr lang="en-US" dirty="0"/>
              <a:t>Arithmetic Throughput</a:t>
            </a:r>
          </a:p>
          <a:p>
            <a:pPr lvl="1"/>
            <a:r>
              <a:rPr lang="en-US" dirty="0"/>
              <a:t>WRAM and MRAM Bandwidth</a:t>
            </a:r>
          </a:p>
          <a:p>
            <a:r>
              <a:rPr lang="en-US" dirty="0"/>
              <a:t>PrIM Benchmarks</a:t>
            </a:r>
          </a:p>
          <a:p>
            <a:pPr lvl="1"/>
            <a:r>
              <a:rPr lang="en-US" dirty="0"/>
              <a:t>Roofline Model</a:t>
            </a:r>
          </a:p>
          <a:p>
            <a:pPr lvl="1"/>
            <a:r>
              <a:rPr lang="en-US" dirty="0"/>
              <a:t>Benchmark Diversity</a:t>
            </a:r>
          </a:p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Strong and Weak Scaling</a:t>
            </a:r>
          </a:p>
          <a:p>
            <a:pPr lvl="1"/>
            <a:r>
              <a:rPr lang="en-US" dirty="0"/>
              <a:t>Comparison to CPU and GPU</a:t>
            </a:r>
          </a:p>
          <a:p>
            <a:r>
              <a:rPr lang="en-US" dirty="0"/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150028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549AE-E83A-F241-BA2F-2972D7A41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DRAM Processing Unit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30AA4E-EBDC-6041-B78E-B1FF87ADC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4" y="2054386"/>
            <a:ext cx="9063613" cy="27738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33BE86-857B-A848-BCA1-6FDAD350A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8" y="876821"/>
            <a:ext cx="9134222" cy="554903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0F57B4A-55EA-204C-B19D-97138EED41CC}"/>
              </a:ext>
            </a:extLst>
          </p:cNvPr>
          <p:cNvSpPr/>
          <p:nvPr/>
        </p:nvSpPr>
        <p:spPr>
          <a:xfrm flipV="1">
            <a:off x="4504623" y="2608433"/>
            <a:ext cx="4608000" cy="3780000"/>
          </a:xfrm>
          <a:prstGeom prst="roundRect">
            <a:avLst>
              <a:gd name="adj" fmla="val 7570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75000"/>
                </a:srgbClr>
              </a:gs>
              <a:gs pos="50000">
                <a:srgbClr val="FFFF00">
                  <a:tint val="44500"/>
                  <a:satMod val="160000"/>
                  <a:alpha val="75000"/>
                </a:srgbClr>
              </a:gs>
              <a:gs pos="100000">
                <a:srgbClr val="FFFF00">
                  <a:tint val="23500"/>
                  <a:satMod val="160000"/>
                  <a:alpha val="7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AAA1C8A-5B3C-B04C-BCCF-70593A21B6FA}"/>
              </a:ext>
            </a:extLst>
          </p:cNvPr>
          <p:cNvSpPr/>
          <p:nvPr/>
        </p:nvSpPr>
        <p:spPr>
          <a:xfrm flipV="1">
            <a:off x="40194" y="1392484"/>
            <a:ext cx="9072000" cy="1215959"/>
          </a:xfrm>
          <a:prstGeom prst="roundRect">
            <a:avLst>
              <a:gd name="adj" fmla="val 21990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75000"/>
                </a:srgbClr>
              </a:gs>
              <a:gs pos="50000">
                <a:srgbClr val="FFFF00">
                  <a:tint val="44500"/>
                  <a:satMod val="160000"/>
                  <a:alpha val="75000"/>
                </a:srgbClr>
              </a:gs>
              <a:gs pos="100000">
                <a:srgbClr val="FFFF00">
                  <a:tint val="23500"/>
                  <a:satMod val="160000"/>
                  <a:alpha val="7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18C1B5C-D5DE-224C-BCE0-84902F66A049}"/>
              </a:ext>
            </a:extLst>
          </p:cNvPr>
          <p:cNvSpPr/>
          <p:nvPr/>
        </p:nvSpPr>
        <p:spPr>
          <a:xfrm flipV="1">
            <a:off x="2492942" y="2608436"/>
            <a:ext cx="2011681" cy="3780000"/>
          </a:xfrm>
          <a:prstGeom prst="roundRect">
            <a:avLst>
              <a:gd name="adj" fmla="val 7570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75000"/>
                </a:srgbClr>
              </a:gs>
              <a:gs pos="49000">
                <a:srgbClr val="FFFF00">
                  <a:tint val="44500"/>
                  <a:satMod val="160000"/>
                  <a:alpha val="75000"/>
                </a:srgbClr>
              </a:gs>
              <a:gs pos="100000">
                <a:srgbClr val="FFFF00">
                  <a:tint val="23500"/>
                  <a:satMod val="160000"/>
                  <a:alpha val="7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83E2BE2-94C4-724C-9998-02C8E6710F08}"/>
              </a:ext>
            </a:extLst>
          </p:cNvPr>
          <p:cNvSpPr/>
          <p:nvPr/>
        </p:nvSpPr>
        <p:spPr>
          <a:xfrm flipV="1">
            <a:off x="40193" y="2608440"/>
            <a:ext cx="2452749" cy="3780000"/>
          </a:xfrm>
          <a:prstGeom prst="roundRect">
            <a:avLst>
              <a:gd name="adj" fmla="val 13995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75000"/>
                </a:srgbClr>
              </a:gs>
              <a:gs pos="50000">
                <a:srgbClr val="FFFF00">
                  <a:tint val="44500"/>
                  <a:satMod val="160000"/>
                  <a:alpha val="75000"/>
                </a:srgbClr>
              </a:gs>
              <a:gs pos="100000">
                <a:srgbClr val="FFFF00">
                  <a:tint val="23500"/>
                  <a:satMod val="160000"/>
                  <a:alpha val="7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6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1AAED-456D-7249-8063-DA02B88BB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DPU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06610-9631-964A-ABB4-DB863A1DD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4867518" cy="5293805"/>
          </a:xfrm>
        </p:spPr>
        <p:txBody>
          <a:bodyPr>
            <a:normAutofit/>
          </a:bodyPr>
          <a:lstStyle/>
          <a:p>
            <a:r>
              <a:rPr lang="en-US" dirty="0"/>
              <a:t>In-order pipeline</a:t>
            </a:r>
          </a:p>
          <a:p>
            <a:pPr lvl="1"/>
            <a:r>
              <a:rPr lang="en-US" dirty="0"/>
              <a:t>Up to </a:t>
            </a:r>
            <a:r>
              <a:rPr lang="en-US" dirty="0">
                <a:solidFill>
                  <a:srgbClr val="0070C0"/>
                </a:solidFill>
              </a:rPr>
              <a:t>350 MHz </a:t>
            </a:r>
          </a:p>
          <a:p>
            <a:r>
              <a:rPr lang="en-US" dirty="0">
                <a:solidFill>
                  <a:srgbClr val="C00000"/>
                </a:solidFill>
              </a:rPr>
              <a:t>Fine-grain multithreaded</a:t>
            </a:r>
          </a:p>
          <a:p>
            <a:pPr lvl="1"/>
            <a:r>
              <a:rPr lang="en-US" dirty="0"/>
              <a:t>24 hardware threads</a:t>
            </a:r>
          </a:p>
          <a:p>
            <a:r>
              <a:rPr lang="en-US" dirty="0"/>
              <a:t>14 pipeline stages</a:t>
            </a:r>
          </a:p>
          <a:p>
            <a:pPr lvl="1"/>
            <a:r>
              <a:rPr lang="en-US" sz="2200" dirty="0">
                <a:solidFill>
                  <a:schemeClr val="accent6"/>
                </a:solidFill>
              </a:rPr>
              <a:t>DISPATCH</a:t>
            </a:r>
            <a:r>
              <a:rPr lang="en-US" sz="2200" dirty="0"/>
              <a:t>: Thread selection</a:t>
            </a:r>
          </a:p>
          <a:p>
            <a:pPr lvl="1"/>
            <a:r>
              <a:rPr lang="en-US" sz="2200" dirty="0">
                <a:solidFill>
                  <a:schemeClr val="accent2"/>
                </a:solidFill>
              </a:rPr>
              <a:t>FETCH</a:t>
            </a:r>
            <a:r>
              <a:rPr lang="en-US" sz="2200" dirty="0"/>
              <a:t>: Instruction fetch</a:t>
            </a:r>
          </a:p>
          <a:p>
            <a:pPr lvl="1"/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READOP</a:t>
            </a:r>
            <a:r>
              <a:rPr lang="en-US" sz="2200" dirty="0"/>
              <a:t>: Register file</a:t>
            </a:r>
          </a:p>
          <a:p>
            <a:pPr lvl="1"/>
            <a:r>
              <a:rPr lang="en-US" sz="2200" dirty="0">
                <a:solidFill>
                  <a:schemeClr val="accent6"/>
                </a:solidFill>
              </a:rPr>
              <a:t>FORMAT</a:t>
            </a:r>
            <a:r>
              <a:rPr lang="en-US" sz="2200" dirty="0"/>
              <a:t>: Operand formatting</a:t>
            </a:r>
          </a:p>
          <a:p>
            <a:pPr lvl="1"/>
            <a:r>
              <a:rPr lang="en-US" sz="2200" dirty="0">
                <a:solidFill>
                  <a:srgbClr val="009193"/>
                </a:solidFill>
              </a:rPr>
              <a:t>ALU</a:t>
            </a:r>
            <a:r>
              <a:rPr lang="en-US" sz="2200" dirty="0"/>
              <a:t>: Operation and WRAM</a:t>
            </a:r>
          </a:p>
          <a:p>
            <a:pPr lvl="1"/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MERGE</a:t>
            </a:r>
            <a:r>
              <a:rPr lang="en-US" sz="2200" dirty="0"/>
              <a:t>: Result formatting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4C09A52-4D4A-8C48-B643-7D44B82414CE}"/>
              </a:ext>
            </a:extLst>
          </p:cNvPr>
          <p:cNvGrpSpPr>
            <a:grpSpLocks noChangeAspect="1"/>
          </p:cNvGrpSpPr>
          <p:nvPr/>
        </p:nvGrpSpPr>
        <p:grpSpPr>
          <a:xfrm>
            <a:off x="4614455" y="1575476"/>
            <a:ext cx="4529545" cy="4185524"/>
            <a:chOff x="4468932" y="1423074"/>
            <a:chExt cx="4675068" cy="4320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97A6990-9AB4-2141-A33B-F8053BE58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8932" y="1423074"/>
              <a:ext cx="4675068" cy="4320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1ECD6D3-4270-804B-A640-A464BC491D66}"/>
                </a:ext>
              </a:extLst>
            </p:cNvPr>
            <p:cNvSpPr txBox="1"/>
            <p:nvPr/>
          </p:nvSpPr>
          <p:spPr>
            <a:xfrm>
              <a:off x="7357185" y="3060398"/>
              <a:ext cx="1743320" cy="317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/>
                <a:t>To the DMA engine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471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Data Movement in Computing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19"/>
            <a:ext cx="8610600" cy="2060794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7030A0"/>
                </a:solidFill>
                <a:cs typeface="Adobe Garamond Pro"/>
              </a:rPr>
              <a:t>Data movement </a:t>
            </a:r>
            <a:r>
              <a:rPr lang="en-US" sz="2200" dirty="0">
                <a:cs typeface="Adobe Garamond Pro"/>
              </a:rPr>
              <a:t>dominates </a:t>
            </a:r>
            <a:r>
              <a:rPr lang="en-US" sz="2200" dirty="0">
                <a:solidFill>
                  <a:srgbClr val="0070C0"/>
                </a:solidFill>
                <a:cs typeface="Adobe Garamond Pro"/>
              </a:rPr>
              <a:t>performance </a:t>
            </a:r>
            <a:r>
              <a:rPr lang="en-US" sz="2200" dirty="0">
                <a:cs typeface="Adobe Garamond Pro"/>
              </a:rPr>
              <a:t>and</a:t>
            </a:r>
            <a:r>
              <a:rPr lang="en-US" sz="2200" dirty="0">
                <a:solidFill>
                  <a:srgbClr val="FF0000"/>
                </a:solidFill>
                <a:cs typeface="Adobe Garamond Pro"/>
              </a:rPr>
              <a:t> </a:t>
            </a:r>
            <a:r>
              <a:rPr lang="en-US" sz="2200" dirty="0">
                <a:cs typeface="Adobe Garamond Pro"/>
              </a:rPr>
              <a:t>is a major system </a:t>
            </a:r>
            <a:r>
              <a:rPr lang="en-US" sz="2200" dirty="0">
                <a:solidFill>
                  <a:srgbClr val="C00000"/>
                </a:solidFill>
                <a:cs typeface="Adobe Garamond Pro"/>
              </a:rPr>
              <a:t>energy bottleneck</a:t>
            </a:r>
          </a:p>
          <a:p>
            <a:r>
              <a:rPr lang="en-US" sz="2200" dirty="0">
                <a:solidFill>
                  <a:srgbClr val="C00000"/>
                </a:solidFill>
                <a:cs typeface="Adobe Garamond Pro"/>
              </a:rPr>
              <a:t>Total system energy</a:t>
            </a:r>
            <a:r>
              <a:rPr lang="en-US" sz="2200" dirty="0">
                <a:cs typeface="Adobe Garamond Pro"/>
              </a:rPr>
              <a:t>: data movement accounts for </a:t>
            </a:r>
          </a:p>
          <a:p>
            <a:pPr lvl="1"/>
            <a:r>
              <a:rPr lang="en-US" sz="1800" dirty="0">
                <a:cs typeface="Adobe Garamond Pro"/>
              </a:rPr>
              <a:t>62% in consumer applications</a:t>
            </a:r>
            <a:r>
              <a:rPr lang="en-US" sz="1800" baseline="30000" dirty="0"/>
              <a:t>✻</a:t>
            </a:r>
            <a:r>
              <a:rPr lang="en-US" sz="1800" dirty="0">
                <a:cs typeface="Adobe Garamond Pro"/>
              </a:rPr>
              <a:t>, </a:t>
            </a:r>
          </a:p>
          <a:p>
            <a:pPr lvl="1"/>
            <a:r>
              <a:rPr lang="en-US" sz="1800" dirty="0">
                <a:cs typeface="Adobe Garamond Pro"/>
              </a:rPr>
              <a:t>40% in scientific applications</a:t>
            </a:r>
            <a:r>
              <a:rPr lang="en-US" sz="1800" baseline="30000" dirty="0"/>
              <a:t>★</a:t>
            </a:r>
            <a:r>
              <a:rPr lang="en-US" sz="1800" dirty="0">
                <a:cs typeface="Adobe Garamond Pro"/>
              </a:rPr>
              <a:t>, </a:t>
            </a:r>
          </a:p>
          <a:p>
            <a:pPr lvl="1"/>
            <a:r>
              <a:rPr lang="en-US" sz="1800" dirty="0">
                <a:cs typeface="Adobe Garamond Pro"/>
              </a:rPr>
              <a:t>35% in mobile  applications</a:t>
            </a:r>
            <a:r>
              <a:rPr lang="en-US" sz="1800" baseline="30000" dirty="0"/>
              <a:t>☆</a:t>
            </a:r>
            <a:endParaRPr lang="en-US" sz="1800" dirty="0">
              <a:cs typeface="Adobe Garamond Pro"/>
            </a:endParaRPr>
          </a:p>
          <a:p>
            <a:pPr lvl="1"/>
            <a:endParaRPr lang="en-US" sz="2200" dirty="0">
              <a:solidFill>
                <a:srgbClr val="C00000"/>
              </a:solidFill>
              <a:cs typeface="Adobe Garamond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300" y="5923671"/>
            <a:ext cx="74895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aseline="30000" dirty="0"/>
              <a:t>✻ </a:t>
            </a:r>
            <a:r>
              <a:rPr lang="en-US" sz="1000" dirty="0" err="1"/>
              <a:t>Boroumand</a:t>
            </a:r>
            <a:r>
              <a:rPr lang="en-US" sz="1000" dirty="0"/>
              <a:t> et al., “Google Workloads for Consumer Devices: Mitigating Data Movement Bottlenecks,” ASPLOS 2018</a:t>
            </a:r>
          </a:p>
          <a:p>
            <a:r>
              <a:rPr lang="en-US" sz="1000" baseline="30000" dirty="0"/>
              <a:t>★ </a:t>
            </a:r>
            <a:r>
              <a:rPr lang="en-US" sz="1000" dirty="0" err="1"/>
              <a:t>Kestor</a:t>
            </a:r>
            <a:r>
              <a:rPr lang="en-US" sz="1000" dirty="0"/>
              <a:t> et al., “Quantifying the Energy Cost of Data Movement in Scientific Applications,” IISWC 2013 </a:t>
            </a:r>
          </a:p>
          <a:p>
            <a:r>
              <a:rPr lang="en-US" sz="1000" baseline="30000" dirty="0"/>
              <a:t>☆ </a:t>
            </a:r>
            <a:r>
              <a:rPr lang="en-US" sz="1000" dirty="0" err="1"/>
              <a:t>Pandiyan</a:t>
            </a:r>
            <a:r>
              <a:rPr lang="en-US" sz="1000" dirty="0"/>
              <a:t> and Wu, “Quantifying the energy cost of data movement for emerging smart phone workloads on mobile platforms,” IISWC 2014</a:t>
            </a:r>
          </a:p>
        </p:txBody>
      </p:sp>
      <p:cxnSp>
        <p:nvCxnSpPr>
          <p:cNvPr id="10" name="Curved Connector 9"/>
          <p:cNvCxnSpPr/>
          <p:nvPr/>
        </p:nvCxnSpPr>
        <p:spPr>
          <a:xfrm rot="5400000">
            <a:off x="4328592" y="3380992"/>
            <a:ext cx="914400" cy="609600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7092280" y="3436798"/>
            <a:ext cx="990600" cy="230639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DRAM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Left-Right Arrow 12"/>
          <p:cNvSpPr/>
          <p:nvPr/>
        </p:nvSpPr>
        <p:spPr>
          <a:xfrm>
            <a:off x="5640245" y="4464617"/>
            <a:ext cx="1387896" cy="256875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Curved Connector 13"/>
          <p:cNvCxnSpPr/>
          <p:nvPr/>
        </p:nvCxnSpPr>
        <p:spPr>
          <a:xfrm rot="16200000" flipH="1">
            <a:off x="5814492" y="3419092"/>
            <a:ext cx="990600" cy="609600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01344" y="2825182"/>
            <a:ext cx="274692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7030A0"/>
                </a:solidFill>
              </a:rPr>
              <a:t>Data Movement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98801" y="4310632"/>
            <a:ext cx="958117" cy="55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GPU</a:t>
            </a:r>
            <a:endParaRPr lang="en-U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161246" y="4031232"/>
            <a:ext cx="464820" cy="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sp>
        <p:nvSpPr>
          <p:cNvPr id="22" name="Rounded Rectangle 21"/>
          <p:cNvSpPr/>
          <p:nvPr/>
        </p:nvSpPr>
        <p:spPr>
          <a:xfrm>
            <a:off x="1098801" y="3584192"/>
            <a:ext cx="830847" cy="558800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CPU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231606" y="3640072"/>
            <a:ext cx="830847" cy="558800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CPU</a:t>
            </a:r>
            <a:endParaRPr lang="en-US" sz="1100" b="1" dirty="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33D5AE4-8163-4E43-9AF8-88A5F6E5A1DA}"/>
              </a:ext>
            </a:extLst>
          </p:cNvPr>
          <p:cNvGrpSpPr/>
          <p:nvPr/>
        </p:nvGrpSpPr>
        <p:grpSpPr>
          <a:xfrm>
            <a:off x="899592" y="3322722"/>
            <a:ext cx="4648200" cy="2496670"/>
            <a:chOff x="899592" y="3322722"/>
            <a:chExt cx="4648200" cy="2496670"/>
          </a:xfrm>
        </p:grpSpPr>
        <p:sp>
          <p:nvSpPr>
            <p:cNvPr id="19" name="Rounded Rectangle 18"/>
            <p:cNvSpPr/>
            <p:nvPr/>
          </p:nvSpPr>
          <p:spPr>
            <a:xfrm>
              <a:off x="899592" y="3360672"/>
              <a:ext cx="4648200" cy="2458720"/>
            </a:xfrm>
            <a:prstGeom prst="roundRect">
              <a:avLst/>
            </a:prstGeom>
            <a:solidFill>
              <a:schemeClr val="lt1">
                <a:alpha val="0"/>
              </a:schemeClr>
            </a:solidFill>
            <a:ln w="38100" cmpd="sng">
              <a:solidFill>
                <a:srgbClr val="000000"/>
              </a:solidFill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86322" y="3322722"/>
              <a:ext cx="897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SoC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2758872" y="3751832"/>
            <a:ext cx="464820" cy="1117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L2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988933" y="5372352"/>
            <a:ext cx="796834" cy="3352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Video Decoder</a:t>
            </a:r>
            <a:endParaRPr lang="en-US" sz="900" b="1" dirty="0">
              <a:solidFill>
                <a:srgbClr val="00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337992" y="4295392"/>
            <a:ext cx="1524000" cy="0"/>
          </a:xfrm>
          <a:prstGeom prst="straightConnector1">
            <a:avLst/>
          </a:prstGeom>
          <a:noFill/>
          <a:ln w="57150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>
          <a:xfrm flipH="1">
            <a:off x="2161246" y="4590032"/>
            <a:ext cx="464820" cy="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sp>
        <p:nvSpPr>
          <p:cNvPr id="29" name="Rounded Rectangle 28"/>
          <p:cNvSpPr/>
          <p:nvPr/>
        </p:nvSpPr>
        <p:spPr>
          <a:xfrm>
            <a:off x="1098801" y="5372352"/>
            <a:ext cx="796834" cy="3352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Video Encoder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880792" y="5362192"/>
            <a:ext cx="796834" cy="3352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Audio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795192" y="5362192"/>
            <a:ext cx="796834" cy="3460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Display Engine</a:t>
            </a:r>
            <a:endParaRPr lang="en-US" sz="900" b="1" dirty="0">
              <a:solidFill>
                <a:srgbClr val="00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5090592" y="3761992"/>
            <a:ext cx="13064" cy="1905000"/>
          </a:xfrm>
          <a:prstGeom prst="straightConnector1">
            <a:avLst/>
          </a:prstGeom>
          <a:noFill/>
          <a:ln w="57150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>
          <a:xfrm flipH="1">
            <a:off x="1165204" y="4981192"/>
            <a:ext cx="3772988" cy="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>
          <a:xfrm>
            <a:off x="2387350" y="4981192"/>
            <a:ext cx="0" cy="33528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>
          <a:xfrm>
            <a:off x="1497218" y="4981192"/>
            <a:ext cx="0" cy="33528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>
          <a:xfrm>
            <a:off x="3261792" y="4981192"/>
            <a:ext cx="0" cy="33528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>
          <a:xfrm>
            <a:off x="4176192" y="4981192"/>
            <a:ext cx="0" cy="33528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5691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 animBg="1"/>
      <p:bldP spid="15" grpId="0"/>
      <p:bldP spid="20" grpId="0" animBg="1"/>
      <p:bldP spid="22" grpId="0" animBg="1"/>
      <p:bldP spid="23" grpId="0" animBg="1"/>
      <p:bldP spid="25" grpId="0" animBg="1"/>
      <p:bldP spid="26" grpId="0" animBg="1"/>
      <p:bldP spid="29" grpId="0" animBg="1"/>
      <p:bldP spid="30" grpId="0" animBg="1"/>
      <p:bldP spid="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A5251-3CFB-784C-92CC-FD9A41B7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Arithmetic Throughput: Microbenchmark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A3DDD-18BD-0E44-AEE3-5CF5CC03B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731149" cy="529380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Goal</a:t>
            </a:r>
          </a:p>
          <a:p>
            <a:pPr lvl="1"/>
            <a:r>
              <a:rPr lang="en-US" dirty="0"/>
              <a:t>Measure the </a:t>
            </a:r>
            <a:r>
              <a:rPr lang="en-US" dirty="0">
                <a:solidFill>
                  <a:srgbClr val="00B050"/>
                </a:solidFill>
              </a:rPr>
              <a:t>maximum arithmetic throughput for different datatypes and operations</a:t>
            </a:r>
          </a:p>
          <a:p>
            <a:endParaRPr lang="en-US" dirty="0"/>
          </a:p>
          <a:p>
            <a:r>
              <a:rPr lang="en-US" dirty="0"/>
              <a:t>Microbenchmark</a:t>
            </a:r>
          </a:p>
          <a:p>
            <a:pPr lvl="1"/>
            <a:r>
              <a:rPr lang="en-US" dirty="0"/>
              <a:t>We stream over an </a:t>
            </a:r>
            <a:r>
              <a:rPr lang="en-US" dirty="0">
                <a:solidFill>
                  <a:srgbClr val="0070C0"/>
                </a:solidFill>
              </a:rPr>
              <a:t>array in WRAM and perform read-modify-write operations</a:t>
            </a:r>
          </a:p>
          <a:p>
            <a:pPr lvl="1"/>
            <a:r>
              <a:rPr lang="en-US" dirty="0"/>
              <a:t>Experiments on </a:t>
            </a:r>
            <a:r>
              <a:rPr lang="en-US" dirty="0">
                <a:solidFill>
                  <a:srgbClr val="C00000"/>
                </a:solidFill>
              </a:rPr>
              <a:t>one DPU</a:t>
            </a:r>
          </a:p>
          <a:p>
            <a:pPr lvl="1"/>
            <a:r>
              <a:rPr lang="en-US" dirty="0"/>
              <a:t>We vary the number of </a:t>
            </a:r>
            <a:r>
              <a:rPr lang="en-US" dirty="0" err="1"/>
              <a:t>tasklets</a:t>
            </a:r>
            <a:r>
              <a:rPr lang="en-US" dirty="0"/>
              <a:t> from </a:t>
            </a:r>
            <a:r>
              <a:rPr lang="en-US" dirty="0">
                <a:solidFill>
                  <a:srgbClr val="C00000"/>
                </a:solidFill>
              </a:rPr>
              <a:t>1 to 24</a:t>
            </a:r>
          </a:p>
          <a:p>
            <a:pPr lvl="1"/>
            <a:r>
              <a:rPr lang="en-US" dirty="0"/>
              <a:t>Arithmetic operations: </a:t>
            </a:r>
            <a:r>
              <a:rPr lang="en-US" dirty="0">
                <a:solidFill>
                  <a:srgbClr val="7030A0"/>
                </a:solidFill>
              </a:rPr>
              <a:t>add, subtract, multiply, divide</a:t>
            </a:r>
          </a:p>
          <a:p>
            <a:pPr lvl="1"/>
            <a:r>
              <a:rPr lang="en-US" dirty="0"/>
              <a:t>Datatypes: </a:t>
            </a:r>
            <a:r>
              <a:rPr lang="en-US" dirty="0">
                <a:solidFill>
                  <a:srgbClr val="0070C0"/>
                </a:solidFill>
              </a:rPr>
              <a:t>int32, int64, float, double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We measure cycles with an </a:t>
            </a:r>
            <a:r>
              <a:rPr lang="en-US" dirty="0">
                <a:solidFill>
                  <a:srgbClr val="00B050"/>
                </a:solidFill>
              </a:rPr>
              <a:t>accurate cycle counter </a:t>
            </a:r>
            <a:r>
              <a:rPr lang="en-US" dirty="0"/>
              <a:t>that the SDK provides</a:t>
            </a:r>
          </a:p>
          <a:p>
            <a:pPr lvl="1"/>
            <a:r>
              <a:rPr lang="en-US" dirty="0"/>
              <a:t>We include WRAM accesses (including address calculation) and arithmetic operation</a:t>
            </a:r>
          </a:p>
        </p:txBody>
      </p:sp>
    </p:spTree>
    <p:extLst>
      <p:ext uri="{BB962C8B-B14F-4D97-AF65-F5344CB8AC3E}">
        <p14:creationId xmlns:p14="http://schemas.microsoft.com/office/powerpoint/2010/main" val="44497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A5251-3CFB-784C-92CC-FD9A41B7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Microbenchmark for INT32 ADD Throughput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17E370-53F6-A543-865A-028F9778536A}"/>
              </a:ext>
            </a:extLst>
          </p:cNvPr>
          <p:cNvSpPr/>
          <p:nvPr/>
        </p:nvSpPr>
        <p:spPr>
          <a:xfrm>
            <a:off x="1324764" y="1765300"/>
            <a:ext cx="7264400" cy="270000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C7C664-0063-A34B-BE93-34D02731FFFE}"/>
              </a:ext>
            </a:extLst>
          </p:cNvPr>
          <p:cNvSpPr/>
          <p:nvPr/>
        </p:nvSpPr>
        <p:spPr>
          <a:xfrm>
            <a:off x="1324764" y="2982681"/>
            <a:ext cx="7264400" cy="270000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A6B585-2971-9B40-9792-005130908F8E}"/>
              </a:ext>
            </a:extLst>
          </p:cNvPr>
          <p:cNvSpPr/>
          <p:nvPr/>
        </p:nvSpPr>
        <p:spPr>
          <a:xfrm>
            <a:off x="1324764" y="3575397"/>
            <a:ext cx="7264400" cy="270000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274882-8E4F-0840-A966-6B173F0DAC19}"/>
              </a:ext>
            </a:extLst>
          </p:cNvPr>
          <p:cNvSpPr/>
          <p:nvPr/>
        </p:nvSpPr>
        <p:spPr>
          <a:xfrm>
            <a:off x="1324764" y="5410200"/>
            <a:ext cx="7264400" cy="270000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B4F6F8-B0D9-644B-9B12-4B2B424EA2B7}"/>
              </a:ext>
            </a:extLst>
          </p:cNvPr>
          <p:cNvSpPr/>
          <p:nvPr/>
        </p:nvSpPr>
        <p:spPr>
          <a:xfrm>
            <a:off x="1324764" y="5720827"/>
            <a:ext cx="7264400" cy="270000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67F2FF-1B76-2942-BD32-A42FB3F61538}"/>
              </a:ext>
            </a:extLst>
          </p:cNvPr>
          <p:cNvSpPr/>
          <p:nvPr/>
        </p:nvSpPr>
        <p:spPr>
          <a:xfrm>
            <a:off x="1324764" y="2063227"/>
            <a:ext cx="7264400" cy="27000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CC15FD-6810-9C48-8314-B5E5AC5BBB16}"/>
              </a:ext>
            </a:extLst>
          </p:cNvPr>
          <p:cNvSpPr/>
          <p:nvPr/>
        </p:nvSpPr>
        <p:spPr>
          <a:xfrm>
            <a:off x="1324764" y="4185946"/>
            <a:ext cx="7264400" cy="27000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AF2788-091B-0A46-A6D4-DFF5BB245BB4}"/>
              </a:ext>
            </a:extLst>
          </p:cNvPr>
          <p:cNvSpPr/>
          <p:nvPr/>
        </p:nvSpPr>
        <p:spPr>
          <a:xfrm>
            <a:off x="1324764" y="4490746"/>
            <a:ext cx="7264400" cy="27000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1C299B-9F4C-1B42-93A3-7312BE6185D2}"/>
              </a:ext>
            </a:extLst>
          </p:cNvPr>
          <p:cNvSpPr/>
          <p:nvPr/>
        </p:nvSpPr>
        <p:spPr>
          <a:xfrm>
            <a:off x="1324764" y="2365935"/>
            <a:ext cx="7264400" cy="270000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F14C6E-83A1-734E-93DC-6EA2ACCBF7BF}"/>
              </a:ext>
            </a:extLst>
          </p:cNvPr>
          <p:cNvSpPr/>
          <p:nvPr/>
        </p:nvSpPr>
        <p:spPr>
          <a:xfrm>
            <a:off x="1324764" y="4794636"/>
            <a:ext cx="7264400" cy="270000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ADB799-0FE2-524E-9D0D-980A1F625BF6}"/>
              </a:ext>
            </a:extLst>
          </p:cNvPr>
          <p:cNvSpPr/>
          <p:nvPr/>
        </p:nvSpPr>
        <p:spPr>
          <a:xfrm>
            <a:off x="1324764" y="2670280"/>
            <a:ext cx="7264400" cy="270000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3A0DCC-B309-CA4E-A50E-08A1F76FD679}"/>
              </a:ext>
            </a:extLst>
          </p:cNvPr>
          <p:cNvSpPr/>
          <p:nvPr/>
        </p:nvSpPr>
        <p:spPr>
          <a:xfrm>
            <a:off x="1324764" y="5105263"/>
            <a:ext cx="7264400" cy="270000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BD665B-E83F-9042-A334-3ADFE24CA3E8}"/>
              </a:ext>
            </a:extLst>
          </p:cNvPr>
          <p:cNvSpPr txBox="1"/>
          <p:nvPr/>
        </p:nvSpPr>
        <p:spPr>
          <a:xfrm rot="16200000">
            <a:off x="-433268" y="1994953"/>
            <a:ext cx="1625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C-based code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2741F8-F015-8A44-8A4F-106CBD84DA8B}"/>
              </a:ext>
            </a:extLst>
          </p:cNvPr>
          <p:cNvSpPr txBox="1"/>
          <p:nvPr/>
        </p:nvSpPr>
        <p:spPr>
          <a:xfrm rot="16200000">
            <a:off x="-567034" y="4440693"/>
            <a:ext cx="22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Compiled code (UPMEM DPU ISA)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7CB235-17EE-D44B-AD80-3597C2481B3C}"/>
              </a:ext>
            </a:extLst>
          </p:cNvPr>
          <p:cNvSpPr txBox="1"/>
          <p:nvPr/>
        </p:nvSpPr>
        <p:spPr>
          <a:xfrm>
            <a:off x="951449" y="1071880"/>
            <a:ext cx="772519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1  </a:t>
            </a:r>
            <a:r>
              <a:rPr lang="en-US" sz="2000" dirty="0">
                <a:solidFill>
                  <a:srgbClr val="0070C0"/>
                </a:solidFill>
                <a:latin typeface="Courier" pitchFamily="2" charset="0"/>
              </a:rPr>
              <a:t>#define </a:t>
            </a:r>
            <a:r>
              <a:rPr lang="en-US" sz="2000" dirty="0">
                <a:latin typeface="Courier" pitchFamily="2" charset="0"/>
              </a:rPr>
              <a:t>SIZE 256</a:t>
            </a:r>
          </a:p>
          <a:p>
            <a:r>
              <a:rPr lang="en-US" sz="2000" dirty="0">
                <a:latin typeface="Courier" pitchFamily="2" charset="0"/>
              </a:rPr>
              <a:t>2  </a:t>
            </a:r>
            <a:r>
              <a:rPr lang="en-US" sz="2000" dirty="0" err="1">
                <a:solidFill>
                  <a:srgbClr val="0070C0"/>
                </a:solidFill>
                <a:latin typeface="Courier" pitchFamily="2" charset="0"/>
              </a:rPr>
              <a:t>int</a:t>
            </a:r>
            <a:r>
              <a:rPr lang="en-US" sz="2000" dirty="0">
                <a:latin typeface="Courier" pitchFamily="2" charset="0"/>
              </a:rPr>
              <a:t>* </a:t>
            </a:r>
            <a:r>
              <a:rPr lang="en-US" sz="2000" dirty="0" err="1">
                <a:latin typeface="Courier" pitchFamily="2" charset="0"/>
              </a:rPr>
              <a:t>bufferA</a:t>
            </a:r>
            <a:r>
              <a:rPr lang="en-US" sz="2000" dirty="0">
                <a:latin typeface="Courier" pitchFamily="2" charset="0"/>
              </a:rPr>
              <a:t> = </a:t>
            </a:r>
            <a:r>
              <a:rPr lang="en-US" sz="2000" dirty="0" err="1">
                <a:solidFill>
                  <a:srgbClr val="0070C0"/>
                </a:solidFill>
                <a:latin typeface="Courier" pitchFamily="2" charset="0"/>
              </a:rPr>
              <a:t>mem_alloc</a:t>
            </a:r>
            <a:r>
              <a:rPr lang="en-US" sz="2000" dirty="0">
                <a:latin typeface="Courier" pitchFamily="2" charset="0"/>
              </a:rPr>
              <a:t>(SIZE * </a:t>
            </a:r>
            <a:r>
              <a:rPr lang="en-US" sz="2000" dirty="0" err="1">
                <a:solidFill>
                  <a:srgbClr val="0070C0"/>
                </a:solidFill>
                <a:latin typeface="Courier" pitchFamily="2" charset="0"/>
              </a:rPr>
              <a:t>sizeof</a:t>
            </a:r>
            <a:r>
              <a:rPr lang="en-US" sz="2000" dirty="0">
                <a:latin typeface="Courier" pitchFamily="2" charset="0"/>
              </a:rPr>
              <a:t>(</a:t>
            </a:r>
            <a:r>
              <a:rPr lang="en-US" sz="2000" dirty="0" err="1">
                <a:solidFill>
                  <a:srgbClr val="0070C0"/>
                </a:solidFill>
                <a:latin typeface="Courier" pitchFamily="2" charset="0"/>
              </a:rPr>
              <a:t>int</a:t>
            </a:r>
            <a:r>
              <a:rPr lang="en-US" sz="2000" dirty="0">
                <a:latin typeface="Courier" pitchFamily="2" charset="0"/>
              </a:rPr>
              <a:t>));</a:t>
            </a:r>
          </a:p>
          <a:p>
            <a:r>
              <a:rPr lang="en-US" sz="2000" dirty="0">
                <a:latin typeface="Courier" pitchFamily="2" charset="0"/>
              </a:rPr>
              <a:t>3  </a:t>
            </a:r>
            <a:r>
              <a:rPr lang="en-US" sz="2000" dirty="0">
                <a:solidFill>
                  <a:srgbClr val="0070C0"/>
                </a:solidFill>
                <a:latin typeface="Courier" pitchFamily="2" charset="0"/>
              </a:rPr>
              <a:t>for</a:t>
            </a:r>
            <a:r>
              <a:rPr lang="en-US" sz="2000" dirty="0">
                <a:latin typeface="Courier" pitchFamily="2" charset="0"/>
              </a:rPr>
              <a:t>(</a:t>
            </a:r>
            <a:r>
              <a:rPr lang="en-US" sz="2000" dirty="0" err="1">
                <a:solidFill>
                  <a:srgbClr val="0070C0"/>
                </a:solidFill>
                <a:latin typeface="Courier" pitchFamily="2" charset="0"/>
              </a:rPr>
              <a:t>int</a:t>
            </a:r>
            <a:r>
              <a:rPr lang="en-US" sz="2000" dirty="0">
                <a:latin typeface="Courier" pitchFamily="2" charset="0"/>
              </a:rPr>
              <a:t>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= 0;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&lt; SIZE;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++){</a:t>
            </a:r>
          </a:p>
          <a:p>
            <a:r>
              <a:rPr lang="en-US" sz="2000" dirty="0">
                <a:latin typeface="Courier" pitchFamily="2" charset="0"/>
              </a:rPr>
              <a:t>4      </a:t>
            </a:r>
            <a:r>
              <a:rPr lang="en-US" sz="2000" dirty="0" err="1">
                <a:solidFill>
                  <a:srgbClr val="0070C0"/>
                </a:solidFill>
                <a:latin typeface="Courier" pitchFamily="2" charset="0"/>
              </a:rPr>
              <a:t>int</a:t>
            </a:r>
            <a:r>
              <a:rPr lang="en-US" sz="2000" dirty="0">
                <a:latin typeface="Courier" pitchFamily="2" charset="0"/>
              </a:rPr>
              <a:t> temp = </a:t>
            </a:r>
            <a:r>
              <a:rPr lang="en-US" sz="2000" dirty="0" err="1">
                <a:latin typeface="Courier" pitchFamily="2" charset="0"/>
              </a:rPr>
              <a:t>bufferA</a:t>
            </a:r>
            <a:r>
              <a:rPr lang="en-US" sz="2000" dirty="0">
                <a:latin typeface="Courier" pitchFamily="2" charset="0"/>
              </a:rPr>
              <a:t>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];</a:t>
            </a:r>
          </a:p>
          <a:p>
            <a:r>
              <a:rPr lang="en-US" sz="2000" dirty="0">
                <a:latin typeface="Courier" pitchFamily="2" charset="0"/>
              </a:rPr>
              <a:t>5      temp += scalar;</a:t>
            </a:r>
          </a:p>
          <a:p>
            <a:r>
              <a:rPr lang="en-US" sz="2000" dirty="0">
                <a:latin typeface="Courier" pitchFamily="2" charset="0"/>
              </a:rPr>
              <a:t>6      </a:t>
            </a:r>
            <a:r>
              <a:rPr lang="en-US" sz="2000" dirty="0" err="1">
                <a:latin typeface="Courier" pitchFamily="2" charset="0"/>
              </a:rPr>
              <a:t>bufferA</a:t>
            </a:r>
            <a:r>
              <a:rPr lang="en-US" sz="2000" dirty="0">
                <a:latin typeface="Courier" pitchFamily="2" charset="0"/>
              </a:rPr>
              <a:t>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 = temp;</a:t>
            </a:r>
          </a:p>
          <a:p>
            <a:r>
              <a:rPr lang="en-US" sz="2000" dirty="0">
                <a:latin typeface="Courier" pitchFamily="2" charset="0"/>
              </a:rPr>
              <a:t>7  }</a:t>
            </a: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1   </a:t>
            </a:r>
            <a:r>
              <a:rPr lang="en-US" sz="2000" dirty="0">
                <a:solidFill>
                  <a:srgbClr val="0070C0"/>
                </a:solidFill>
                <a:latin typeface="Courier" pitchFamily="2" charset="0"/>
              </a:rPr>
              <a:t>move</a:t>
            </a:r>
            <a:r>
              <a:rPr lang="en-US" sz="2000" dirty="0">
                <a:latin typeface="Courier" pitchFamily="2" charset="0"/>
              </a:rPr>
              <a:t> r2, 0</a:t>
            </a:r>
          </a:p>
          <a:p>
            <a:r>
              <a:rPr lang="en-US" sz="2000" dirty="0">
                <a:latin typeface="Courier" pitchFamily="2" charset="0"/>
              </a:rPr>
              <a:t>2 .LBB0_1: 						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Loop header</a:t>
            </a:r>
          </a:p>
          <a:p>
            <a:r>
              <a:rPr lang="en-US" sz="2000" dirty="0">
                <a:latin typeface="Courier" pitchFamily="2" charset="0"/>
              </a:rPr>
              <a:t>3   </a:t>
            </a:r>
            <a:r>
              <a:rPr lang="en-US" sz="2000" dirty="0" err="1">
                <a:solidFill>
                  <a:srgbClr val="0070C0"/>
                </a:solidFill>
                <a:latin typeface="Courier" pitchFamily="2" charset="0"/>
              </a:rPr>
              <a:t>lsl_add</a:t>
            </a:r>
            <a:r>
              <a:rPr lang="en-US" sz="2000" dirty="0">
                <a:solidFill>
                  <a:srgbClr val="0070C0"/>
                </a:solidFill>
                <a:latin typeface="Courier" pitchFamily="2" charset="0"/>
              </a:rPr>
              <a:t> </a:t>
            </a:r>
            <a:r>
              <a:rPr lang="en-US" sz="2000" dirty="0">
                <a:latin typeface="Courier" pitchFamily="2" charset="0"/>
              </a:rPr>
              <a:t>r3, r0, r2, 2 	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Address calculation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4   </a:t>
            </a:r>
            <a:r>
              <a:rPr lang="en-US" sz="2000" dirty="0" err="1">
                <a:solidFill>
                  <a:srgbClr val="0070C0"/>
                </a:solidFill>
                <a:latin typeface="Courier" pitchFamily="2" charset="0"/>
              </a:rPr>
              <a:t>lw</a:t>
            </a:r>
            <a:r>
              <a:rPr lang="en-US" sz="2000" dirty="0">
                <a:latin typeface="Courier" pitchFamily="2" charset="0"/>
              </a:rPr>
              <a:t> r4, r3, 0 				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Load from WRAM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5   </a:t>
            </a:r>
            <a:r>
              <a:rPr lang="en-US" sz="2000" dirty="0">
                <a:solidFill>
                  <a:srgbClr val="0070C0"/>
                </a:solidFill>
                <a:latin typeface="Courier" pitchFamily="2" charset="0"/>
              </a:rPr>
              <a:t>add</a:t>
            </a:r>
            <a:r>
              <a:rPr lang="en-US" sz="2000" dirty="0">
                <a:latin typeface="Courier" pitchFamily="2" charset="0"/>
              </a:rPr>
              <a:t> r4, r4, r1 			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Add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6   </a:t>
            </a:r>
            <a:r>
              <a:rPr lang="en-US" sz="2000" dirty="0" err="1">
                <a:solidFill>
                  <a:srgbClr val="0070C0"/>
                </a:solidFill>
                <a:latin typeface="Courier" pitchFamily="2" charset="0"/>
              </a:rPr>
              <a:t>sw</a:t>
            </a:r>
            <a:r>
              <a:rPr lang="en-US" sz="2000" dirty="0">
                <a:latin typeface="Courier" pitchFamily="2" charset="0"/>
              </a:rPr>
              <a:t> r3, 0, r4 				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Store to WRAM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7   </a:t>
            </a:r>
            <a:r>
              <a:rPr lang="en-US" sz="2000" dirty="0">
                <a:solidFill>
                  <a:srgbClr val="0070C0"/>
                </a:solidFill>
                <a:latin typeface="Courier" pitchFamily="2" charset="0"/>
              </a:rPr>
              <a:t>add</a:t>
            </a:r>
            <a:r>
              <a:rPr lang="en-US" sz="2000" dirty="0">
                <a:latin typeface="Courier" pitchFamily="2" charset="0"/>
              </a:rPr>
              <a:t> r2, r2, 1 			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Index update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8   </a:t>
            </a:r>
            <a:r>
              <a:rPr lang="en-US" sz="2000" dirty="0" err="1">
                <a:solidFill>
                  <a:srgbClr val="0070C0"/>
                </a:solidFill>
                <a:latin typeface="Courier" pitchFamily="2" charset="0"/>
              </a:rPr>
              <a:t>jneq</a:t>
            </a:r>
            <a:r>
              <a:rPr lang="en-US" sz="2000" dirty="0">
                <a:latin typeface="Courier" pitchFamily="2" charset="0"/>
              </a:rPr>
              <a:t> r2, 256, .LBB0_1	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Conditional jump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99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5188F52B-1DB1-814C-AED1-7133182095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452818"/>
              </p:ext>
            </p:extLst>
          </p:nvPr>
        </p:nvGraphicFramePr>
        <p:xfrm>
          <a:off x="2869971" y="3671195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5EA822D9-F97D-AE40-A246-EEF6C607AD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201032"/>
              </p:ext>
            </p:extLst>
          </p:nvPr>
        </p:nvGraphicFramePr>
        <p:xfrm>
          <a:off x="169011" y="3671195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7FB67FCF-9DAD-8D4E-B141-A601A26E36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236732"/>
              </p:ext>
            </p:extLst>
          </p:nvPr>
        </p:nvGraphicFramePr>
        <p:xfrm>
          <a:off x="2869971" y="963902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7E088EBC-2B18-E243-A7EE-0B2A4D2B54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2307590"/>
              </p:ext>
            </p:extLst>
          </p:nvPr>
        </p:nvGraphicFramePr>
        <p:xfrm>
          <a:off x="169011" y="963902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BEA5251-3CFB-784C-92CC-FD9A41B7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Arithmetic Throughput: 11 </a:t>
            </a:r>
            <a:r>
              <a:rPr lang="en-US" dirty="0" err="1"/>
              <a:t>Tasklets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364064-2365-7C4B-9C7E-79E7AEC6A89C}"/>
              </a:ext>
            </a:extLst>
          </p:cNvPr>
          <p:cNvGrpSpPr/>
          <p:nvPr/>
        </p:nvGrpSpPr>
        <p:grpSpPr>
          <a:xfrm>
            <a:off x="5811688" y="1573740"/>
            <a:ext cx="3135922" cy="3957485"/>
            <a:chOff x="4546948" y="1816270"/>
            <a:chExt cx="4478145" cy="2697210"/>
          </a:xfrm>
          <a:solidFill>
            <a:srgbClr val="2D458A"/>
          </a:solidFill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D6FF53F-79F1-B541-B72E-4A2D34953DBA}"/>
                </a:ext>
              </a:extLst>
            </p:cNvPr>
            <p:cNvSpPr/>
            <p:nvPr/>
          </p:nvSpPr>
          <p:spPr>
            <a:xfrm>
              <a:off x="4546948" y="1816272"/>
              <a:ext cx="4472353" cy="2697208"/>
            </a:xfrm>
            <a:prstGeom prst="roundRect">
              <a:avLst>
                <a:gd name="adj" fmla="val 2876"/>
              </a:avLst>
            </a:prstGeom>
            <a:solidFill>
              <a:srgbClr val="F5F6FB"/>
            </a:solidFill>
            <a:ln w="44450"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 Same Side Corner Rectangle 13">
              <a:extLst>
                <a:ext uri="{FF2B5EF4-FFF2-40B4-BE49-F238E27FC236}">
                  <a16:creationId xmlns:a16="http://schemas.microsoft.com/office/drawing/2014/main" id="{5E9C6547-1660-2B4B-B99C-119636EA6AD9}"/>
                </a:ext>
              </a:extLst>
            </p:cNvPr>
            <p:cNvSpPr/>
            <p:nvPr/>
          </p:nvSpPr>
          <p:spPr>
            <a:xfrm>
              <a:off x="4546948" y="1816270"/>
              <a:ext cx="4472353" cy="269892"/>
            </a:xfrm>
            <a:prstGeom prst="round2SameRect">
              <a:avLst>
                <a:gd name="adj1" fmla="val 24871"/>
                <a:gd name="adj2" fmla="val 0"/>
              </a:avLst>
            </a:prstGeom>
            <a:grpFill/>
            <a:ln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/>
            <a:lstStyle/>
            <a:p>
              <a:r>
                <a:rPr lang="en-US" sz="2000" b="1" i="1" dirty="0">
                  <a:latin typeface="Cambria" panose="02040503050406030204" pitchFamily="18" charset="0"/>
                </a:rPr>
                <a:t>KEY OBSERVATION 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1AD0B00-1E27-1042-B564-6E7AD5BBC5B5}"/>
                </a:ext>
              </a:extLst>
            </p:cNvPr>
            <p:cNvSpPr txBox="1"/>
            <p:nvPr/>
          </p:nvSpPr>
          <p:spPr>
            <a:xfrm>
              <a:off x="4552740" y="2091279"/>
              <a:ext cx="4472353" cy="23703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80000" rtlCol="0">
              <a:spAutoFit/>
            </a:bodyPr>
            <a:lstStyle/>
            <a:p>
              <a:r>
                <a:rPr lang="en-US" sz="2000" b="1" dirty="0">
                  <a:latin typeface="Cambria" panose="02040503050406030204" pitchFamily="18" charset="0"/>
                </a:rPr>
                <a:t>The arithmetic throughput of a DRAM Processing Unit saturates at 11 or more </a:t>
              </a:r>
              <a:r>
                <a:rPr lang="en-US" sz="2000" b="1" dirty="0" err="1">
                  <a:latin typeface="Cambria" panose="02040503050406030204" pitchFamily="18" charset="0"/>
                </a:rPr>
                <a:t>tasklets</a:t>
              </a:r>
              <a:r>
                <a:rPr lang="en-US" sz="2000" dirty="0">
                  <a:latin typeface="Cambria" panose="02040503050406030204" pitchFamily="18" charset="0"/>
                </a:rPr>
                <a:t>. </a:t>
              </a:r>
            </a:p>
            <a:p>
              <a:r>
                <a:rPr lang="en-US" sz="2000" dirty="0">
                  <a:latin typeface="Cambria" panose="02040503050406030204" pitchFamily="18" charset="0"/>
                </a:rPr>
                <a:t>This observation is consistent for different datatypes (INT32, INT64, UINT32, UINT64, FLOAT, DOUBLE) and operations (ADD, SUB, MUL, DIV). </a:t>
              </a: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1E555F-259E-124A-8C6C-CE602D17A704}"/>
              </a:ext>
            </a:extLst>
          </p:cNvPr>
          <p:cNvCxnSpPr>
            <a:cxnSpLocks/>
          </p:cNvCxnSpPr>
          <p:nvPr/>
        </p:nvCxnSpPr>
        <p:spPr>
          <a:xfrm>
            <a:off x="1553031" y="1072451"/>
            <a:ext cx="0" cy="219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35A56E6-55FA-114F-8F2F-C0518EC5C7E5}"/>
              </a:ext>
            </a:extLst>
          </p:cNvPr>
          <p:cNvCxnSpPr>
            <a:cxnSpLocks/>
          </p:cNvCxnSpPr>
          <p:nvPr/>
        </p:nvCxnSpPr>
        <p:spPr>
          <a:xfrm>
            <a:off x="4252688" y="1072451"/>
            <a:ext cx="0" cy="219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6012B37-95F2-DD41-823C-CF531447B984}"/>
              </a:ext>
            </a:extLst>
          </p:cNvPr>
          <p:cNvCxnSpPr>
            <a:cxnSpLocks/>
          </p:cNvCxnSpPr>
          <p:nvPr/>
        </p:nvCxnSpPr>
        <p:spPr>
          <a:xfrm>
            <a:off x="1553031" y="3781073"/>
            <a:ext cx="0" cy="219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CE2FE78-DBE6-FB4F-898B-B690A0869705}"/>
              </a:ext>
            </a:extLst>
          </p:cNvPr>
          <p:cNvCxnSpPr>
            <a:cxnSpLocks/>
          </p:cNvCxnSpPr>
          <p:nvPr/>
        </p:nvCxnSpPr>
        <p:spPr>
          <a:xfrm>
            <a:off x="4252688" y="3781073"/>
            <a:ext cx="0" cy="219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47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 uiExpand="1">
        <p:bldSub>
          <a:bldChart bld="series"/>
        </p:bldSub>
      </p:bldGraphic>
      <p:bldGraphic spid="25" grpId="0" uiExpand="1">
        <p:bldSub>
          <a:bldChart bld="series"/>
        </p:bldSub>
      </p:bldGraphic>
      <p:bldGraphic spid="26" grpId="0" uiExpand="1">
        <p:bldSub>
          <a:bldChart bld="series"/>
        </p:bldSub>
      </p:bldGraphic>
      <p:bldGraphic spid="27" grpId="0" uiExpand="1">
        <p:bldSub>
          <a:bldChart bld="series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5188F52B-1DB1-814C-AED1-713318209520}"/>
              </a:ext>
            </a:extLst>
          </p:cNvPr>
          <p:cNvGraphicFramePr>
            <a:graphicFrameLocks/>
          </p:cNvGraphicFramePr>
          <p:nvPr/>
        </p:nvGraphicFramePr>
        <p:xfrm>
          <a:off x="2869971" y="3671195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5EA822D9-F97D-AE40-A246-EEF6C607ADAD}"/>
              </a:ext>
            </a:extLst>
          </p:cNvPr>
          <p:cNvGraphicFramePr>
            <a:graphicFrameLocks/>
          </p:cNvGraphicFramePr>
          <p:nvPr/>
        </p:nvGraphicFramePr>
        <p:xfrm>
          <a:off x="169011" y="3671195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7FB67FCF-9DAD-8D4E-B141-A601A26E365F}"/>
              </a:ext>
            </a:extLst>
          </p:cNvPr>
          <p:cNvGraphicFramePr>
            <a:graphicFrameLocks/>
          </p:cNvGraphicFramePr>
          <p:nvPr/>
        </p:nvGraphicFramePr>
        <p:xfrm>
          <a:off x="2869971" y="963902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7E088EBC-2B18-E243-A7EE-0B2A4D2B5479}"/>
              </a:ext>
            </a:extLst>
          </p:cNvPr>
          <p:cNvGraphicFramePr>
            <a:graphicFrameLocks/>
          </p:cNvGraphicFramePr>
          <p:nvPr/>
        </p:nvGraphicFramePr>
        <p:xfrm>
          <a:off x="169011" y="963902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BEA5251-3CFB-784C-92CC-FD9A41B7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Arithmetic Throughput: ADD/SUB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F25CF1-8FAE-CE41-AC37-E456EE52557D}"/>
              </a:ext>
            </a:extLst>
          </p:cNvPr>
          <p:cNvGrpSpPr/>
          <p:nvPr/>
        </p:nvGrpSpPr>
        <p:grpSpPr>
          <a:xfrm>
            <a:off x="1545771" y="1371598"/>
            <a:ext cx="3902922" cy="304802"/>
            <a:chOff x="1545771" y="1371598"/>
            <a:chExt cx="3712029" cy="30480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4A77147-94AC-3845-B356-FD2AB8ACB8B8}"/>
                </a:ext>
              </a:extLst>
            </p:cNvPr>
            <p:cNvCxnSpPr>
              <a:cxnSpLocks/>
            </p:cNvCxnSpPr>
            <p:nvPr/>
          </p:nvCxnSpPr>
          <p:spPr>
            <a:xfrm>
              <a:off x="1545771" y="1371598"/>
              <a:ext cx="371202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93F8C45-F361-524A-81EB-EFDC0B84EBE4}"/>
                </a:ext>
              </a:extLst>
            </p:cNvPr>
            <p:cNvCxnSpPr>
              <a:cxnSpLocks/>
            </p:cNvCxnSpPr>
            <p:nvPr/>
          </p:nvCxnSpPr>
          <p:spPr>
            <a:xfrm>
              <a:off x="5192486" y="1371600"/>
              <a:ext cx="0" cy="3048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C3856A3-6444-674F-9C24-8933D78E6EF5}"/>
              </a:ext>
            </a:extLst>
          </p:cNvPr>
          <p:cNvSpPr/>
          <p:nvPr/>
        </p:nvSpPr>
        <p:spPr>
          <a:xfrm>
            <a:off x="6007709" y="1276553"/>
            <a:ext cx="2812521" cy="1388510"/>
          </a:xfrm>
          <a:prstGeom prst="roundRect">
            <a:avLst>
              <a:gd name="adj" fmla="val 10569"/>
            </a:avLst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INT32 ADD/SUB are </a:t>
            </a:r>
            <a:r>
              <a:rPr lang="en-US" sz="2400" dirty="0">
                <a:solidFill>
                  <a:srgbClr val="FFC000"/>
                </a:solidFill>
                <a:latin typeface="Candara" panose="020E0502030303020204" pitchFamily="34" charset="0"/>
              </a:rPr>
              <a:t>17% faster</a:t>
            </a:r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 than INT64 ADD/SUB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9CE4BA-8C24-AF45-98B4-03593C3CAF82}"/>
              </a:ext>
            </a:extLst>
          </p:cNvPr>
          <p:cNvSpPr txBox="1"/>
          <p:nvPr/>
        </p:nvSpPr>
        <p:spPr>
          <a:xfrm>
            <a:off x="5372581" y="133933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17%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1B90492-B248-B64D-AD03-18647948D40A}"/>
              </a:ext>
            </a:extLst>
          </p:cNvPr>
          <p:cNvSpPr/>
          <p:nvPr/>
        </p:nvSpPr>
        <p:spPr>
          <a:xfrm>
            <a:off x="169010" y="3719193"/>
            <a:ext cx="8819023" cy="468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Can we explain the peak throughput?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74AB30D6-13C4-0746-8221-7E17E84A9B49}"/>
              </a:ext>
            </a:extLst>
          </p:cNvPr>
          <p:cNvSpPr/>
          <p:nvPr/>
        </p:nvSpPr>
        <p:spPr>
          <a:xfrm>
            <a:off x="169009" y="4235190"/>
            <a:ext cx="8819026" cy="75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Peak throughput at 11 </a:t>
            </a:r>
            <a:r>
              <a:rPr lang="en-US" sz="2400" dirty="0" err="1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tasklets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One instruction retires every cycle 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when the pipeline is full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FCCD4A8-A429-164E-AE4A-2C9EE9D5301C}"/>
                  </a:ext>
                </a:extLst>
              </p:cNvPr>
              <p:cNvSpPr/>
              <p:nvPr/>
            </p:nvSpPr>
            <p:spPr>
              <a:xfrm>
                <a:off x="169009" y="5050595"/>
                <a:ext cx="8819024" cy="759600"/>
              </a:xfrm>
              <a:prstGeom prst="roundRect">
                <a:avLst>
                  <a:gd name="adj" fmla="val 0"/>
                </a:avLst>
              </a:prstGeom>
              <a:solidFill>
                <a:schemeClr val="tx2"/>
              </a:solidFill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𝐴𝑟𝑖𝑡h𝑚𝑒𝑡𝑖𝑐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𝑇h𝑟𝑜𝑢𝑔h𝑝𝑢𝑡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𝑂𝑃𝑆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𝑓𝑟𝑒𝑞𝑢𝑒𝑛𝑐𝑦</m:t>
                          </m:r>
                          <m:r>
                            <a:rPr lang="en-US" sz="2400" b="0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𝐷𝑃𝑈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𝑖𝑛𝑠𝑡𝑟𝑢𝑐𝑡𝑖𝑜𝑛𝑠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FCCD4A8-A429-164E-AE4A-2C9EE9D530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09" y="5050595"/>
                <a:ext cx="8819024" cy="759600"/>
              </a:xfrm>
              <a:prstGeom prst="roundRect">
                <a:avLst>
                  <a:gd name="adj" fmla="val 0"/>
                </a:avLst>
              </a:prstGeom>
              <a:blipFill>
                <a:blip r:embed="rId6"/>
                <a:stretch>
                  <a:fillRect b="-3125"/>
                </a:stretch>
              </a:blipFill>
              <a:ln w="571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34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Graphic spid="25" grpId="0">
        <p:bldAsOne/>
      </p:bldGraphic>
      <p:bldP spid="23" grpId="0" animBg="1"/>
      <p:bldP spid="11" grpId="0"/>
      <p:bldP spid="32" grpId="0" animBg="1"/>
      <p:bldP spid="33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A5251-3CFB-784C-92CC-FD9A41B7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Arithmetic Throughput: #Instructions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A3DDD-18BD-0E44-AEE3-5CF5CC03B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Compiler explorer: </a:t>
            </a:r>
            <a:r>
              <a:rPr lang="en-US" sz="2400" dirty="0">
                <a:hlinkClick r:id="rId3"/>
              </a:rPr>
              <a:t>https://dpu.dev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483972-1652-2E43-A073-C0D9D242B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" y="1420281"/>
            <a:ext cx="8768080" cy="4755287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885A54B-FC6B-6A41-9961-5A9771C87734}"/>
              </a:ext>
            </a:extLst>
          </p:cNvPr>
          <p:cNvSpPr/>
          <p:nvPr/>
        </p:nvSpPr>
        <p:spPr>
          <a:xfrm>
            <a:off x="576197" y="5410986"/>
            <a:ext cx="8054236" cy="969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instructions in the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32-bit 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ADD/SUB microbenchmark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7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instructions in the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64-bit 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ADD/SUB microbenchmark</a:t>
            </a:r>
            <a:endParaRPr lang="en-US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7FBFB3A-F8AF-8044-941D-F2FC24DC2728}"/>
              </a:ext>
            </a:extLst>
          </p:cNvPr>
          <p:cNvSpPr/>
          <p:nvPr/>
        </p:nvSpPr>
        <p:spPr>
          <a:xfrm>
            <a:off x="6565900" y="2198510"/>
            <a:ext cx="2064533" cy="1078090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AB66D62-20E1-EF42-B271-B4F2EADAD867}"/>
              </a:ext>
            </a:extLst>
          </p:cNvPr>
          <p:cNvSpPr/>
          <p:nvPr/>
        </p:nvSpPr>
        <p:spPr>
          <a:xfrm>
            <a:off x="6565899" y="3958462"/>
            <a:ext cx="2064533" cy="1224000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33F61C4-EC24-1E49-A315-283C0A83C3F1}"/>
              </a:ext>
            </a:extLst>
          </p:cNvPr>
          <p:cNvSpPr/>
          <p:nvPr/>
        </p:nvSpPr>
        <p:spPr>
          <a:xfrm>
            <a:off x="6565898" y="4481562"/>
            <a:ext cx="2064533" cy="18000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86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2BD998C-6D4E-A64D-9B5E-E3CC2CCE7554}"/>
              </a:ext>
            </a:extLst>
          </p:cNvPr>
          <p:cNvSpPr/>
          <p:nvPr/>
        </p:nvSpPr>
        <p:spPr>
          <a:xfrm>
            <a:off x="169009" y="5405717"/>
            <a:ext cx="8819024" cy="102158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32-bit ADD/SUB</a:t>
            </a:r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: 6 instructions → 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58.33 MOPS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64-bit ADD/SUB</a:t>
            </a:r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: 7 instructions → </a:t>
            </a:r>
            <a:r>
              <a:rPr lang="en-US" sz="2000" dirty="0">
                <a:solidFill>
                  <a:srgbClr val="0070C0"/>
                </a:solidFill>
                <a:latin typeface="Candara" panose="020E0502030303020204" pitchFamily="34" charset="0"/>
              </a:rPr>
              <a:t>50.00 MOPS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at </a:t>
            </a:r>
            <a:r>
              <a:rPr lang="en-US" sz="2000" i="1" dirty="0" err="1">
                <a:solidFill>
                  <a:schemeClr val="tx1"/>
                </a:solidFill>
                <a:latin typeface="Cambria" panose="02040503050406030204" pitchFamily="18" charset="0"/>
              </a:rPr>
              <a:t>frequency</a:t>
            </a:r>
            <a:r>
              <a:rPr lang="en-US" sz="2000" i="1" baseline="-25000" dirty="0" err="1">
                <a:solidFill>
                  <a:schemeClr val="tx1"/>
                </a:solidFill>
                <a:latin typeface="Cambria" panose="02040503050406030204" pitchFamily="18" charset="0"/>
              </a:rPr>
              <a:t>DPU</a:t>
            </a:r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</a:rPr>
              <a:t> = 350 MHz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7FB67FCF-9DAD-8D4E-B141-A601A26E365F}"/>
              </a:ext>
            </a:extLst>
          </p:cNvPr>
          <p:cNvGraphicFramePr>
            <a:graphicFrameLocks/>
          </p:cNvGraphicFramePr>
          <p:nvPr/>
        </p:nvGraphicFramePr>
        <p:xfrm>
          <a:off x="2869971" y="963902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7E088EBC-2B18-E243-A7EE-0B2A4D2B5479}"/>
              </a:ext>
            </a:extLst>
          </p:cNvPr>
          <p:cNvGraphicFramePr>
            <a:graphicFrameLocks/>
          </p:cNvGraphicFramePr>
          <p:nvPr/>
        </p:nvGraphicFramePr>
        <p:xfrm>
          <a:off x="169011" y="963902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BEA5251-3CFB-784C-92CC-FD9A41B7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Arithmetic Throughput: ADD/SUB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F25CF1-8FAE-CE41-AC37-E456EE52557D}"/>
              </a:ext>
            </a:extLst>
          </p:cNvPr>
          <p:cNvGrpSpPr/>
          <p:nvPr/>
        </p:nvGrpSpPr>
        <p:grpSpPr>
          <a:xfrm>
            <a:off x="1545771" y="1371598"/>
            <a:ext cx="3902922" cy="304802"/>
            <a:chOff x="1545771" y="1371598"/>
            <a:chExt cx="3712029" cy="30480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4A77147-94AC-3845-B356-FD2AB8ACB8B8}"/>
                </a:ext>
              </a:extLst>
            </p:cNvPr>
            <p:cNvCxnSpPr>
              <a:cxnSpLocks/>
            </p:cNvCxnSpPr>
            <p:nvPr/>
          </p:nvCxnSpPr>
          <p:spPr>
            <a:xfrm>
              <a:off x="1545771" y="1371598"/>
              <a:ext cx="371202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93F8C45-F361-524A-81EB-EFDC0B84EBE4}"/>
                </a:ext>
              </a:extLst>
            </p:cNvPr>
            <p:cNvCxnSpPr>
              <a:cxnSpLocks/>
            </p:cNvCxnSpPr>
            <p:nvPr/>
          </p:nvCxnSpPr>
          <p:spPr>
            <a:xfrm>
              <a:off x="5192486" y="1371600"/>
              <a:ext cx="0" cy="3048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C3856A3-6444-674F-9C24-8933D78E6EF5}"/>
              </a:ext>
            </a:extLst>
          </p:cNvPr>
          <p:cNvSpPr/>
          <p:nvPr/>
        </p:nvSpPr>
        <p:spPr>
          <a:xfrm>
            <a:off x="6007709" y="1276553"/>
            <a:ext cx="2812521" cy="1388510"/>
          </a:xfrm>
          <a:prstGeom prst="roundRect">
            <a:avLst>
              <a:gd name="adj" fmla="val 10569"/>
            </a:avLst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INT32 ADD/SUB are </a:t>
            </a:r>
            <a:r>
              <a:rPr lang="en-US" sz="2400" dirty="0">
                <a:solidFill>
                  <a:srgbClr val="FFC000"/>
                </a:solidFill>
                <a:latin typeface="Candara" panose="020E0502030303020204" pitchFamily="34" charset="0"/>
              </a:rPr>
              <a:t>17% faster</a:t>
            </a:r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 than INT64 ADD/SUB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9CE4BA-8C24-AF45-98B4-03593C3CAF82}"/>
              </a:ext>
            </a:extLst>
          </p:cNvPr>
          <p:cNvSpPr txBox="1"/>
          <p:nvPr/>
        </p:nvSpPr>
        <p:spPr>
          <a:xfrm>
            <a:off x="5372581" y="133933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17%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1B90492-B248-B64D-AD03-18647948D40A}"/>
              </a:ext>
            </a:extLst>
          </p:cNvPr>
          <p:cNvSpPr/>
          <p:nvPr/>
        </p:nvSpPr>
        <p:spPr>
          <a:xfrm>
            <a:off x="169010" y="3719193"/>
            <a:ext cx="8819023" cy="468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Can we explain the peak throughput?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74AB30D6-13C4-0746-8221-7E17E84A9B49}"/>
              </a:ext>
            </a:extLst>
          </p:cNvPr>
          <p:cNvSpPr/>
          <p:nvPr/>
        </p:nvSpPr>
        <p:spPr>
          <a:xfrm>
            <a:off x="169009" y="4235190"/>
            <a:ext cx="8819026" cy="75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Peak throughput at 11 </a:t>
            </a:r>
            <a:r>
              <a:rPr lang="en-US" sz="2400" dirty="0" err="1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tasklets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One instruction retires every cycle 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when the pipeline is full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1C8FB16-30CB-C34B-B6DB-88CEEF8BD35A}"/>
                  </a:ext>
                </a:extLst>
              </p:cNvPr>
              <p:cNvSpPr/>
              <p:nvPr/>
            </p:nvSpPr>
            <p:spPr>
              <a:xfrm>
                <a:off x="169009" y="5050595"/>
                <a:ext cx="8819024" cy="759600"/>
              </a:xfrm>
              <a:prstGeom prst="roundRect">
                <a:avLst>
                  <a:gd name="adj" fmla="val 0"/>
                </a:avLst>
              </a:prstGeom>
              <a:solidFill>
                <a:schemeClr val="tx2"/>
              </a:solidFill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𝐴𝑟𝑖𝑡h𝑚𝑒𝑡𝑖𝑐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𝑇h𝑟𝑜𝑢𝑔h𝑝𝑢𝑡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𝑂𝑃𝑆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𝑓𝑟𝑒𝑞𝑢𝑒𝑛𝑐𝑦</m:t>
                          </m:r>
                          <m:r>
                            <a:rPr lang="en-US" sz="2400" b="0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𝐷𝑃𝑈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𝑖𝑛𝑠𝑡𝑟𝑢𝑐𝑡𝑖𝑜𝑛𝑠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1C8FB16-30CB-C34B-B6DB-88CEEF8BD3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09" y="5050595"/>
                <a:ext cx="8819024" cy="759600"/>
              </a:xfrm>
              <a:prstGeom prst="roundRect">
                <a:avLst>
                  <a:gd name="adj" fmla="val 0"/>
                </a:avLst>
              </a:prstGeom>
              <a:blipFill>
                <a:blip r:embed="rId4"/>
                <a:stretch>
                  <a:fillRect b="-3125"/>
                </a:stretch>
              </a:blipFill>
              <a:ln w="571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446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0.00035 -0.0678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340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0.00035 -0.0673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338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2" grpId="0" animBg="1"/>
      <p:bldP spid="33" grpId="0" animBg="1"/>
      <p:bldP spid="17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5188F52B-1DB1-814C-AED1-713318209520}"/>
              </a:ext>
            </a:extLst>
          </p:cNvPr>
          <p:cNvGraphicFramePr>
            <a:graphicFrameLocks/>
          </p:cNvGraphicFramePr>
          <p:nvPr/>
        </p:nvGraphicFramePr>
        <p:xfrm>
          <a:off x="2869971" y="3671195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5EA822D9-F97D-AE40-A246-EEF6C607ADAD}"/>
              </a:ext>
            </a:extLst>
          </p:cNvPr>
          <p:cNvGraphicFramePr>
            <a:graphicFrameLocks/>
          </p:cNvGraphicFramePr>
          <p:nvPr/>
        </p:nvGraphicFramePr>
        <p:xfrm>
          <a:off x="169011" y="3671195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7FB67FCF-9DAD-8D4E-B141-A601A26E365F}"/>
              </a:ext>
            </a:extLst>
          </p:cNvPr>
          <p:cNvGraphicFramePr>
            <a:graphicFrameLocks/>
          </p:cNvGraphicFramePr>
          <p:nvPr/>
        </p:nvGraphicFramePr>
        <p:xfrm>
          <a:off x="2869971" y="963902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BEA5251-3CFB-784C-92CC-FD9A41B7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Arithmetic Throughput: MUL/DIV</a:t>
            </a: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7E088EBC-2B18-E243-A7EE-0B2A4D2B54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7479778"/>
              </p:ext>
            </p:extLst>
          </p:nvPr>
        </p:nvGraphicFramePr>
        <p:xfrm>
          <a:off x="169011" y="963902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7F09CEE-1431-474F-8B2B-41859D4BCEFD}"/>
              </a:ext>
            </a:extLst>
          </p:cNvPr>
          <p:cNvCxnSpPr>
            <a:cxnSpLocks/>
          </p:cNvCxnSpPr>
          <p:nvPr/>
        </p:nvCxnSpPr>
        <p:spPr>
          <a:xfrm>
            <a:off x="2869971" y="2329761"/>
            <a:ext cx="0" cy="1360714"/>
          </a:xfrm>
          <a:prstGeom prst="straightConnector1">
            <a:avLst/>
          </a:prstGeom>
          <a:ln w="571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5A77E4F-E716-8941-AC4E-34974DE8DD2E}"/>
              </a:ext>
            </a:extLst>
          </p:cNvPr>
          <p:cNvSpPr/>
          <p:nvPr/>
        </p:nvSpPr>
        <p:spPr>
          <a:xfrm>
            <a:off x="5279661" y="1066825"/>
            <a:ext cx="3270449" cy="1388510"/>
          </a:xfrm>
          <a:prstGeom prst="roundRect">
            <a:avLst>
              <a:gd name="adj" fmla="val 10569"/>
            </a:avLst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Huge throughput difference between ADD/SUB and MUL/DIV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A80BAD1-7D7F-8145-8881-9F0B9A47A3E8}"/>
              </a:ext>
            </a:extLst>
          </p:cNvPr>
          <p:cNvSpPr/>
          <p:nvPr/>
        </p:nvSpPr>
        <p:spPr>
          <a:xfrm>
            <a:off x="5279662" y="2554970"/>
            <a:ext cx="3270447" cy="9671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DPUs do </a:t>
            </a:r>
            <a:r>
              <a:rPr lang="en-US" sz="2400" i="1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not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have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a 32-bit multiplier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146E65C3-CC53-D84C-98A2-71EEBC2BC934}"/>
              </a:ext>
            </a:extLst>
          </p:cNvPr>
          <p:cNvSpPr/>
          <p:nvPr/>
        </p:nvSpPr>
        <p:spPr>
          <a:xfrm>
            <a:off x="5271409" y="3622742"/>
            <a:ext cx="3278700" cy="2740265"/>
          </a:xfrm>
          <a:prstGeom prst="roundRect">
            <a:avLst>
              <a:gd name="adj" fmla="val 6780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MUL/DIV implementation is based on an instruction that performs </a:t>
            </a:r>
            <a:r>
              <a:rPr lang="en-US" sz="22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bit shifting and addition </a:t>
            </a:r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in 1 cycle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(MUL/DIV take a maximum of 32 instructions)</a:t>
            </a:r>
          </a:p>
        </p:txBody>
      </p:sp>
    </p:spTree>
    <p:extLst>
      <p:ext uri="{BB962C8B-B14F-4D97-AF65-F5344CB8AC3E}">
        <p14:creationId xmlns:p14="http://schemas.microsoft.com/office/powerpoint/2010/main" val="360904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 0.13334 " pathEditMode="relative" ptsTypes="AA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Graphic spid="25" grpId="0">
        <p:bldAsOne/>
      </p:bldGraphic>
      <p:bldGraphic spid="26" grpId="0">
        <p:bldAsOne/>
      </p:bldGraphic>
      <p:bldGraphic spid="27" grpId="0">
        <p:bldAsOne/>
      </p:bldGraphic>
      <p:bldGraphic spid="27" grpId="1">
        <p:bldAsOne/>
      </p:bldGraphic>
      <p:bldP spid="19" grpId="0" animBg="1"/>
      <p:bldP spid="20" grpId="0" animBg="1"/>
      <p:bldP spid="3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5188F52B-1DB1-814C-AED1-71331820952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869971" y="3671195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5EA822D9-F97D-AE40-A246-EEF6C607ADA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9011" y="3671195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7FB67FCF-9DAD-8D4E-B141-A601A26E365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869971" y="963902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7E088EBC-2B18-E243-A7EE-0B2A4D2B547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9011" y="963902"/>
          <a:ext cx="2692707" cy="269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BEA5251-3CFB-784C-92CC-FD9A41B7F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Arithmetic Throughput: Native Support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D6FF53F-79F1-B541-B72E-4A2D34953DBA}"/>
              </a:ext>
            </a:extLst>
          </p:cNvPr>
          <p:cNvSpPr/>
          <p:nvPr/>
        </p:nvSpPr>
        <p:spPr>
          <a:xfrm>
            <a:off x="5562678" y="925426"/>
            <a:ext cx="3425321" cy="5442820"/>
          </a:xfrm>
          <a:prstGeom prst="roundRect">
            <a:avLst>
              <a:gd name="adj" fmla="val 2876"/>
            </a:avLst>
          </a:prstGeom>
          <a:solidFill>
            <a:srgbClr val="F5F6FB"/>
          </a:solidFill>
          <a:ln w="44450"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ound Same Side Corner Rectangle 13">
            <a:extLst>
              <a:ext uri="{FF2B5EF4-FFF2-40B4-BE49-F238E27FC236}">
                <a16:creationId xmlns:a16="http://schemas.microsoft.com/office/drawing/2014/main" id="{5E9C6547-1660-2B4B-B99C-119636EA6AD9}"/>
              </a:ext>
            </a:extLst>
          </p:cNvPr>
          <p:cNvSpPr/>
          <p:nvPr/>
        </p:nvSpPr>
        <p:spPr>
          <a:xfrm>
            <a:off x="5562678" y="925422"/>
            <a:ext cx="3425321" cy="432000"/>
          </a:xfrm>
          <a:prstGeom prst="round2SameRect">
            <a:avLst>
              <a:gd name="adj1" fmla="val 30308"/>
              <a:gd name="adj2" fmla="val 0"/>
            </a:avLst>
          </a:prstGeom>
          <a:solidFill>
            <a:srgbClr val="2D458A"/>
          </a:solidFill>
          <a:ln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latin typeface="Cambria" panose="02040503050406030204" pitchFamily="18" charset="0"/>
              </a:rPr>
              <a:t>KEY OBSERVATION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AD0B00-1E27-1042-B564-6E7AD5BBC5B5}"/>
              </a:ext>
            </a:extLst>
          </p:cNvPr>
          <p:cNvSpPr txBox="1"/>
          <p:nvPr/>
        </p:nvSpPr>
        <p:spPr>
          <a:xfrm>
            <a:off x="5567114" y="1364187"/>
            <a:ext cx="3425321" cy="5016759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pPr marL="36000" indent="-16200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DPUs provide </a:t>
            </a:r>
            <a:r>
              <a:rPr lang="en-US" sz="2000" b="1" dirty="0">
                <a:latin typeface="Cambria" panose="02040503050406030204" pitchFamily="18" charset="0"/>
              </a:rPr>
              <a:t>native hardware support for 32- and 64-bit integer addition and subtraction</a:t>
            </a:r>
            <a:r>
              <a:rPr lang="en-US" sz="2000" dirty="0">
                <a:latin typeface="Cambria" panose="02040503050406030204" pitchFamily="18" charset="0"/>
              </a:rPr>
              <a:t>, leading to high throughput for these operations. </a:t>
            </a:r>
          </a:p>
          <a:p>
            <a:pPr marL="36000" indent="-162000">
              <a:buFont typeface="Arial" panose="020B0604020202020204" pitchFamily="34" charset="0"/>
              <a:buChar char="•"/>
            </a:pPr>
            <a:endParaRPr lang="en-US" sz="2000" dirty="0">
              <a:latin typeface="Cambria" panose="02040503050406030204" pitchFamily="18" charset="0"/>
            </a:endParaRPr>
          </a:p>
          <a:p>
            <a:pPr marL="36000" indent="-16200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DPUs do </a:t>
            </a:r>
            <a:r>
              <a:rPr lang="en-US" sz="2000" b="1" i="1" dirty="0">
                <a:latin typeface="Cambria" panose="02040503050406030204" pitchFamily="18" charset="0"/>
              </a:rPr>
              <a:t>not</a:t>
            </a:r>
            <a:r>
              <a:rPr lang="en-US" sz="2000" b="1" dirty="0">
                <a:latin typeface="Cambria" panose="02040503050406030204" pitchFamily="18" charset="0"/>
              </a:rPr>
              <a:t> natively support 32- and 64-bit multiplication and division, and floating point operations</a:t>
            </a:r>
            <a:r>
              <a:rPr lang="en-US" sz="2000" dirty="0">
                <a:latin typeface="Cambria" panose="02040503050406030204" pitchFamily="18" charset="0"/>
              </a:rPr>
              <a:t>. These operations are </a:t>
            </a:r>
            <a:r>
              <a:rPr lang="en-US" sz="2000" b="1" dirty="0">
                <a:latin typeface="Cambria" panose="02040503050406030204" pitchFamily="18" charset="0"/>
              </a:rPr>
              <a:t>emulated by the UPMEM runtime library</a:t>
            </a:r>
            <a:r>
              <a:rPr lang="en-US" sz="2000" dirty="0">
                <a:latin typeface="Cambria" panose="02040503050406030204" pitchFamily="18" charset="0"/>
              </a:rPr>
              <a:t>, leading to much lower throughput.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F1CA90-8D8D-A24A-A007-849FC1278AC6}"/>
              </a:ext>
            </a:extLst>
          </p:cNvPr>
          <p:cNvSpPr/>
          <p:nvPr/>
        </p:nvSpPr>
        <p:spPr>
          <a:xfrm>
            <a:off x="331304" y="963902"/>
            <a:ext cx="251792" cy="57046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1814BF-7FDD-A242-8EF2-A604518ADDB5}"/>
              </a:ext>
            </a:extLst>
          </p:cNvPr>
          <p:cNvSpPr/>
          <p:nvPr/>
        </p:nvSpPr>
        <p:spPr>
          <a:xfrm>
            <a:off x="3032264" y="963902"/>
            <a:ext cx="251792" cy="57046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5DFA4E-15E1-7E4E-9468-947AE22B13DF}"/>
              </a:ext>
            </a:extLst>
          </p:cNvPr>
          <p:cNvSpPr/>
          <p:nvPr/>
        </p:nvSpPr>
        <p:spPr>
          <a:xfrm>
            <a:off x="331304" y="3671195"/>
            <a:ext cx="251792" cy="5704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513E39-1DE7-F241-82C0-FFEF6C728B6A}"/>
              </a:ext>
            </a:extLst>
          </p:cNvPr>
          <p:cNvSpPr/>
          <p:nvPr/>
        </p:nvSpPr>
        <p:spPr>
          <a:xfrm>
            <a:off x="3032264" y="3671195"/>
            <a:ext cx="251792" cy="5704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6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3" grpId="0" animBg="1"/>
      <p:bldP spid="16" grpId="0" animBg="1"/>
      <p:bldP spid="17" grpId="0" animBg="1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549AE-E83A-F241-BA2F-2972D7A41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DPU: WRAM Bandwidth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D2C28D-09D2-3E45-802E-950C770EC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22" y="876821"/>
            <a:ext cx="9151034" cy="554903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47F69F8-B4F7-9E47-A369-FFAD15353934}"/>
              </a:ext>
            </a:extLst>
          </p:cNvPr>
          <p:cNvSpPr/>
          <p:nvPr/>
        </p:nvSpPr>
        <p:spPr>
          <a:xfrm flipV="1">
            <a:off x="69811" y="1433383"/>
            <a:ext cx="8991801" cy="4896000"/>
          </a:xfrm>
          <a:prstGeom prst="roundRect">
            <a:avLst>
              <a:gd name="adj" fmla="val 4412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90000"/>
                </a:srgbClr>
              </a:gs>
              <a:gs pos="49000">
                <a:srgbClr val="FFFF00">
                  <a:tint val="44500"/>
                  <a:satMod val="160000"/>
                  <a:alpha val="90000"/>
                </a:srgbClr>
              </a:gs>
              <a:gs pos="100000">
                <a:srgbClr val="FFFF00">
                  <a:tint val="23500"/>
                  <a:satMod val="160000"/>
                  <a:alpha val="9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8DE718-C99B-054E-AD0C-9269E2131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528" y="3002691"/>
            <a:ext cx="3845356" cy="311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5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68 0.01806 L 0.26163 -0.1009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7" y="-594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B1A09-65D3-0F45-A0AA-D2E1C548B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WRAM Bandwidth: Microbenchmark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05AE9-DABD-FF4A-A951-32BE255FF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Goal</a:t>
            </a:r>
          </a:p>
          <a:p>
            <a:pPr lvl="1"/>
            <a:r>
              <a:rPr lang="en-US" dirty="0"/>
              <a:t>Measure the </a:t>
            </a:r>
            <a:r>
              <a:rPr lang="en-US" dirty="0">
                <a:solidFill>
                  <a:srgbClr val="00B050"/>
                </a:solidFill>
              </a:rPr>
              <a:t>WRAM bandwidth </a:t>
            </a:r>
            <a:r>
              <a:rPr lang="en-US" dirty="0"/>
              <a:t>for the STREAM benchmark</a:t>
            </a:r>
          </a:p>
          <a:p>
            <a:endParaRPr lang="en-US" dirty="0"/>
          </a:p>
          <a:p>
            <a:r>
              <a:rPr lang="en-US" dirty="0"/>
              <a:t>Microbenchmark</a:t>
            </a:r>
          </a:p>
          <a:p>
            <a:pPr lvl="1"/>
            <a:r>
              <a:rPr lang="en-US" dirty="0"/>
              <a:t>We implement the four versions of STREAM: </a:t>
            </a:r>
            <a:r>
              <a:rPr lang="en-US" dirty="0">
                <a:solidFill>
                  <a:srgbClr val="0070C0"/>
                </a:solidFill>
              </a:rPr>
              <a:t>COPY, ADD, SCALE, and TRIAD</a:t>
            </a:r>
          </a:p>
          <a:p>
            <a:pPr lvl="1"/>
            <a:r>
              <a:rPr lang="en-US" dirty="0"/>
              <a:t>The operations performed in ADD, SCALE, and TRIAD are </a:t>
            </a:r>
            <a:r>
              <a:rPr lang="en-US" dirty="0">
                <a:solidFill>
                  <a:srgbClr val="0070C0"/>
                </a:solidFill>
              </a:rPr>
              <a:t>addition, multiplication, and </a:t>
            </a:r>
            <a:r>
              <a:rPr lang="en-US" dirty="0" err="1">
                <a:solidFill>
                  <a:srgbClr val="0070C0"/>
                </a:solidFill>
              </a:rPr>
              <a:t>addition+multiplication</a:t>
            </a:r>
            <a:r>
              <a:rPr lang="en-US" dirty="0"/>
              <a:t>, respectively</a:t>
            </a:r>
          </a:p>
          <a:p>
            <a:pPr lvl="1"/>
            <a:r>
              <a:rPr lang="en-US" dirty="0"/>
              <a:t>We vary the number of </a:t>
            </a:r>
            <a:r>
              <a:rPr lang="en-US" dirty="0" err="1"/>
              <a:t>tasklets</a:t>
            </a:r>
            <a:r>
              <a:rPr lang="en-US" dirty="0"/>
              <a:t> from 1 to 16</a:t>
            </a:r>
          </a:p>
          <a:p>
            <a:pPr lvl="1"/>
            <a:r>
              <a:rPr lang="en-US" dirty="0"/>
              <a:t>We show results for 1 DPU</a:t>
            </a:r>
          </a:p>
          <a:p>
            <a:pPr lvl="1"/>
            <a:endParaRPr lang="en-US" dirty="0"/>
          </a:p>
          <a:p>
            <a:r>
              <a:rPr lang="en-US" dirty="0"/>
              <a:t>We do </a:t>
            </a:r>
            <a:r>
              <a:rPr lang="en-US" i="1" dirty="0"/>
              <a:t>not</a:t>
            </a:r>
            <a:r>
              <a:rPr lang="en-US" dirty="0"/>
              <a:t> include accesses to MRAM</a:t>
            </a:r>
          </a:p>
        </p:txBody>
      </p:sp>
    </p:spTree>
    <p:extLst>
      <p:ext uri="{BB962C8B-B14F-4D97-AF65-F5344CB8AC3E}">
        <p14:creationId xmlns:p14="http://schemas.microsoft.com/office/powerpoint/2010/main" val="19250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Data Movement in Computing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19"/>
            <a:ext cx="8610600" cy="2060794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7030A0"/>
                </a:solidFill>
                <a:cs typeface="Adobe Garamond Pro"/>
              </a:rPr>
              <a:t>Data movement </a:t>
            </a:r>
            <a:r>
              <a:rPr lang="en-US" sz="2200" dirty="0">
                <a:cs typeface="Adobe Garamond Pro"/>
              </a:rPr>
              <a:t>dominates </a:t>
            </a:r>
            <a:r>
              <a:rPr lang="en-US" sz="2200" dirty="0">
                <a:solidFill>
                  <a:srgbClr val="0070C0"/>
                </a:solidFill>
                <a:cs typeface="Adobe Garamond Pro"/>
              </a:rPr>
              <a:t>performance and</a:t>
            </a:r>
            <a:r>
              <a:rPr lang="en-US" sz="2200" dirty="0">
                <a:solidFill>
                  <a:srgbClr val="FF0000"/>
                </a:solidFill>
                <a:cs typeface="Adobe Garamond Pro"/>
              </a:rPr>
              <a:t> </a:t>
            </a:r>
            <a:r>
              <a:rPr lang="en-US" sz="2200" dirty="0">
                <a:cs typeface="Adobe Garamond Pro"/>
              </a:rPr>
              <a:t>is a major system </a:t>
            </a:r>
            <a:r>
              <a:rPr lang="en-US" sz="2200" dirty="0">
                <a:solidFill>
                  <a:srgbClr val="C00000"/>
                </a:solidFill>
                <a:cs typeface="Adobe Garamond Pro"/>
              </a:rPr>
              <a:t>energy bottleneck</a:t>
            </a:r>
          </a:p>
          <a:p>
            <a:r>
              <a:rPr lang="en-US" sz="2200" dirty="0">
                <a:solidFill>
                  <a:srgbClr val="C00000"/>
                </a:solidFill>
                <a:cs typeface="Adobe Garamond Pro"/>
              </a:rPr>
              <a:t>Total system energy</a:t>
            </a:r>
            <a:r>
              <a:rPr lang="en-US" sz="2200" dirty="0">
                <a:cs typeface="Adobe Garamond Pro"/>
              </a:rPr>
              <a:t>: data movement accounts for </a:t>
            </a:r>
          </a:p>
          <a:p>
            <a:pPr lvl="1"/>
            <a:r>
              <a:rPr lang="en-US" sz="1800" dirty="0">
                <a:cs typeface="Adobe Garamond Pro"/>
              </a:rPr>
              <a:t>62% in consumer applications</a:t>
            </a:r>
            <a:r>
              <a:rPr lang="en-US" sz="1800" baseline="30000" dirty="0"/>
              <a:t>✻</a:t>
            </a:r>
            <a:r>
              <a:rPr lang="en-US" sz="1800" dirty="0">
                <a:cs typeface="Adobe Garamond Pro"/>
              </a:rPr>
              <a:t>, </a:t>
            </a:r>
          </a:p>
          <a:p>
            <a:pPr lvl="1"/>
            <a:r>
              <a:rPr lang="en-US" sz="1800" dirty="0">
                <a:cs typeface="Adobe Garamond Pro"/>
              </a:rPr>
              <a:t>40% in scientific applications</a:t>
            </a:r>
            <a:r>
              <a:rPr lang="en-US" sz="1800" baseline="30000" dirty="0"/>
              <a:t>★</a:t>
            </a:r>
            <a:r>
              <a:rPr lang="en-US" sz="1800" dirty="0">
                <a:cs typeface="Adobe Garamond Pro"/>
              </a:rPr>
              <a:t>, </a:t>
            </a:r>
          </a:p>
          <a:p>
            <a:pPr lvl="1"/>
            <a:r>
              <a:rPr lang="en-US" sz="1800" dirty="0">
                <a:cs typeface="Adobe Garamond Pro"/>
              </a:rPr>
              <a:t>35% in mobile  applications</a:t>
            </a:r>
            <a:r>
              <a:rPr lang="en-US" sz="1800" baseline="30000" dirty="0"/>
              <a:t>☆</a:t>
            </a:r>
            <a:endParaRPr lang="en-US" sz="1800" dirty="0">
              <a:cs typeface="Adobe Garamond Pro"/>
            </a:endParaRPr>
          </a:p>
          <a:p>
            <a:pPr lvl="1"/>
            <a:endParaRPr lang="en-US" sz="2200" dirty="0">
              <a:solidFill>
                <a:srgbClr val="C00000"/>
              </a:solidFill>
              <a:cs typeface="Adobe Garamond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300" y="5923671"/>
            <a:ext cx="74895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aseline="30000" dirty="0"/>
              <a:t>✻ </a:t>
            </a:r>
            <a:r>
              <a:rPr lang="en-US" sz="1000" dirty="0" err="1"/>
              <a:t>Boroumand</a:t>
            </a:r>
            <a:r>
              <a:rPr lang="en-US" sz="1000" dirty="0"/>
              <a:t> et al., “Google Workloads for Consumer Devices: Mitigating Data Movement Bottlenecks,” ASPLOS 2018</a:t>
            </a:r>
          </a:p>
          <a:p>
            <a:r>
              <a:rPr lang="en-US" sz="1000" baseline="30000" dirty="0"/>
              <a:t>★ </a:t>
            </a:r>
            <a:r>
              <a:rPr lang="en-US" sz="1000" dirty="0" err="1"/>
              <a:t>Kestor</a:t>
            </a:r>
            <a:r>
              <a:rPr lang="en-US" sz="1000" dirty="0"/>
              <a:t> et al., “Quantifying the Energy Cost of Data Movement in Scientific Applications,” IISWC 2013 </a:t>
            </a:r>
          </a:p>
          <a:p>
            <a:r>
              <a:rPr lang="en-US" sz="1000" baseline="30000" dirty="0"/>
              <a:t>☆ </a:t>
            </a:r>
            <a:r>
              <a:rPr lang="en-US" sz="1000" dirty="0" err="1"/>
              <a:t>Pandiyan</a:t>
            </a:r>
            <a:r>
              <a:rPr lang="en-US" sz="1000" dirty="0"/>
              <a:t> and Wu, “Quantifying the energy cost of data movement for emerging smart phone workloads on mobile platforms,” IISWC 2014</a:t>
            </a:r>
          </a:p>
        </p:txBody>
      </p:sp>
      <p:cxnSp>
        <p:nvCxnSpPr>
          <p:cNvPr id="10" name="Curved Connector 9"/>
          <p:cNvCxnSpPr/>
          <p:nvPr/>
        </p:nvCxnSpPr>
        <p:spPr>
          <a:xfrm rot="5400000">
            <a:off x="4328592" y="3380992"/>
            <a:ext cx="914400" cy="609600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7092280" y="3685792"/>
            <a:ext cx="990600" cy="2057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DRAM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Left-Right Arrow 12"/>
          <p:cNvSpPr/>
          <p:nvPr/>
        </p:nvSpPr>
        <p:spPr>
          <a:xfrm>
            <a:off x="5652120" y="4523992"/>
            <a:ext cx="1387896" cy="381000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Curved Connector 13"/>
          <p:cNvCxnSpPr/>
          <p:nvPr/>
        </p:nvCxnSpPr>
        <p:spPr>
          <a:xfrm rot="16200000" flipH="1">
            <a:off x="5814492" y="3419092"/>
            <a:ext cx="990600" cy="609600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01344" y="2825182"/>
            <a:ext cx="274692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7030A0"/>
                </a:solidFill>
              </a:rPr>
              <a:t>Data Movement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99592" y="3360672"/>
            <a:ext cx="4648200" cy="2458720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 cmpd="sng">
            <a:solidFill>
              <a:srgbClr val="00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98801" y="4310632"/>
            <a:ext cx="958117" cy="55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GPU</a:t>
            </a:r>
            <a:endParaRPr lang="en-U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161246" y="4031232"/>
            <a:ext cx="464820" cy="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sp>
        <p:nvSpPr>
          <p:cNvPr id="22" name="Rounded Rectangle 21"/>
          <p:cNvSpPr/>
          <p:nvPr/>
        </p:nvSpPr>
        <p:spPr>
          <a:xfrm>
            <a:off x="1098801" y="3584192"/>
            <a:ext cx="830847" cy="558800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CPU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231606" y="3640072"/>
            <a:ext cx="830847" cy="558800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CPU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86322" y="3322722"/>
            <a:ext cx="897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SoC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758872" y="3751832"/>
            <a:ext cx="464820" cy="1117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L2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988933" y="5372352"/>
            <a:ext cx="796834" cy="3352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Video Decoder</a:t>
            </a:r>
            <a:endParaRPr lang="en-US" sz="900" b="1" dirty="0">
              <a:solidFill>
                <a:srgbClr val="00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337992" y="4295392"/>
            <a:ext cx="1524000" cy="0"/>
          </a:xfrm>
          <a:prstGeom prst="straightConnector1">
            <a:avLst/>
          </a:prstGeom>
          <a:noFill/>
          <a:ln w="57150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>
          <a:xfrm flipH="1">
            <a:off x="2161246" y="4590032"/>
            <a:ext cx="464820" cy="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sp>
        <p:nvSpPr>
          <p:cNvPr id="29" name="Rounded Rectangle 28"/>
          <p:cNvSpPr/>
          <p:nvPr/>
        </p:nvSpPr>
        <p:spPr>
          <a:xfrm>
            <a:off x="1098801" y="5372352"/>
            <a:ext cx="796834" cy="3352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Video Encoder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880792" y="5362192"/>
            <a:ext cx="796834" cy="3352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Audio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795192" y="5362192"/>
            <a:ext cx="796834" cy="3460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0000"/>
                </a:solidFill>
              </a:rPr>
              <a:t>Display Engine</a:t>
            </a:r>
            <a:endParaRPr lang="en-US" sz="900" b="1" dirty="0">
              <a:solidFill>
                <a:srgbClr val="00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5090592" y="3761992"/>
            <a:ext cx="13064" cy="1905000"/>
          </a:xfrm>
          <a:prstGeom prst="straightConnector1">
            <a:avLst/>
          </a:prstGeom>
          <a:noFill/>
          <a:ln w="57150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>
          <a:xfrm flipH="1">
            <a:off x="1165204" y="4981192"/>
            <a:ext cx="3772988" cy="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>
          <a:xfrm>
            <a:off x="2387350" y="4981192"/>
            <a:ext cx="0" cy="33528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>
          <a:xfrm>
            <a:off x="1497218" y="4981192"/>
            <a:ext cx="0" cy="33528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>
          <a:xfrm>
            <a:off x="3261792" y="4981192"/>
            <a:ext cx="0" cy="33528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>
          <a:xfrm>
            <a:off x="4176192" y="4981192"/>
            <a:ext cx="0" cy="33528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arrow"/>
            <a:tailEnd type="arrow"/>
          </a:ln>
          <a:effectLst/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FF37F64-70C8-0A4A-B569-3AE4C13C697B}"/>
              </a:ext>
            </a:extLst>
          </p:cNvPr>
          <p:cNvSpPr/>
          <p:nvPr/>
        </p:nvSpPr>
        <p:spPr>
          <a:xfrm>
            <a:off x="86335" y="872859"/>
            <a:ext cx="8968313" cy="55800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7EDEE890-968C-4847-BCA7-3ED36572ED4E}"/>
              </a:ext>
            </a:extLst>
          </p:cNvPr>
          <p:cNvSpPr/>
          <p:nvPr/>
        </p:nvSpPr>
        <p:spPr>
          <a:xfrm>
            <a:off x="178200" y="3623917"/>
            <a:ext cx="8787600" cy="158532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Candara" panose="020E0502030303020204" pitchFamily="34" charset="0"/>
              </a:rPr>
              <a:t>Processing-In-Memory</a:t>
            </a:r>
            <a:r>
              <a:rPr lang="en-US" sz="3200" dirty="0">
                <a:solidFill>
                  <a:schemeClr val="accent6"/>
                </a:solidFill>
                <a:latin typeface="Candara" panose="020E0502030303020204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Candara" panose="020E0502030303020204" pitchFamily="34" charset="0"/>
              </a:rPr>
              <a:t>proposes 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Candara" panose="020E0502030303020204" pitchFamily="34" charset="0"/>
              </a:rPr>
              <a:t>computing where it makes sense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Candara" panose="020E0502030303020204" pitchFamily="34" charset="0"/>
              </a:rPr>
              <a:t>(where data resides)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99B1E088-C508-1642-B71B-D6FEF9AF19AD}"/>
              </a:ext>
            </a:extLst>
          </p:cNvPr>
          <p:cNvSpPr/>
          <p:nvPr/>
        </p:nvSpPr>
        <p:spPr>
          <a:xfrm>
            <a:off x="178200" y="2403289"/>
            <a:ext cx="8787600" cy="102156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508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</a:rPr>
              <a:t>Compute systems should be more </a:t>
            </a:r>
            <a:r>
              <a:rPr lang="en-US" sz="2800" dirty="0">
                <a:solidFill>
                  <a:srgbClr val="FFC000"/>
                </a:solidFill>
                <a:latin typeface="Candara" panose="020E0502030303020204" pitchFamily="34" charset="0"/>
              </a:rPr>
              <a:t>data-centric</a:t>
            </a:r>
          </a:p>
        </p:txBody>
      </p:sp>
    </p:spTree>
    <p:extLst>
      <p:ext uri="{BB962C8B-B14F-4D97-AF65-F5344CB8AC3E}">
        <p14:creationId xmlns:p14="http://schemas.microsoft.com/office/powerpoint/2010/main" val="193043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B1A09-65D3-0F45-A0AA-D2E1C548B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STREAM Benchmark in WRAM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2E8C85-F0C1-8546-B732-45B170D68828}"/>
              </a:ext>
            </a:extLst>
          </p:cNvPr>
          <p:cNvSpPr/>
          <p:nvPr/>
        </p:nvSpPr>
        <p:spPr>
          <a:xfrm>
            <a:off x="889000" y="5801191"/>
            <a:ext cx="7264400" cy="2700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3EBA5F-73BF-9645-AE22-BBD931B9A7DB}"/>
              </a:ext>
            </a:extLst>
          </p:cNvPr>
          <p:cNvSpPr/>
          <p:nvPr/>
        </p:nvSpPr>
        <p:spPr>
          <a:xfrm>
            <a:off x="889000" y="1455446"/>
            <a:ext cx="7264400" cy="2700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3B171E-7983-1040-9664-06543EE8A133}"/>
              </a:ext>
            </a:extLst>
          </p:cNvPr>
          <p:cNvSpPr/>
          <p:nvPr/>
        </p:nvSpPr>
        <p:spPr>
          <a:xfrm>
            <a:off x="889000" y="2913909"/>
            <a:ext cx="7264400" cy="2700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3DD690-927D-F64E-AD7C-6BFD636C3235}"/>
              </a:ext>
            </a:extLst>
          </p:cNvPr>
          <p:cNvSpPr/>
          <p:nvPr/>
        </p:nvSpPr>
        <p:spPr>
          <a:xfrm>
            <a:off x="889000" y="4347200"/>
            <a:ext cx="7264400" cy="270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7C30B5B-45AD-8742-BC6F-5CDEFABDD91F}"/>
              </a:ext>
            </a:extLst>
          </p:cNvPr>
          <p:cNvSpPr/>
          <p:nvPr/>
        </p:nvSpPr>
        <p:spPr>
          <a:xfrm>
            <a:off x="5613400" y="952500"/>
            <a:ext cx="2882900" cy="50385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8 bytes read, 8 bytes written,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no arithmetic operations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036B261-E71C-2B45-B4B0-EC501DBEF17A}"/>
              </a:ext>
            </a:extLst>
          </p:cNvPr>
          <p:cNvSpPr/>
          <p:nvPr/>
        </p:nvSpPr>
        <p:spPr>
          <a:xfrm>
            <a:off x="5613400" y="2401118"/>
            <a:ext cx="2882900" cy="5038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16 bytes read, 8 bytes written,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ADD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2497C67-7E99-674B-A355-E6DCC3FB3F9C}"/>
              </a:ext>
            </a:extLst>
          </p:cNvPr>
          <p:cNvSpPr/>
          <p:nvPr/>
        </p:nvSpPr>
        <p:spPr>
          <a:xfrm>
            <a:off x="5613400" y="3841591"/>
            <a:ext cx="2882900" cy="5038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8 bytes read, 8 bytes written,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MUL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B026CFF-767C-ED4E-A4B1-2847247FF251}"/>
              </a:ext>
            </a:extLst>
          </p:cNvPr>
          <p:cNvSpPr/>
          <p:nvPr/>
        </p:nvSpPr>
        <p:spPr>
          <a:xfrm>
            <a:off x="5613400" y="5300282"/>
            <a:ext cx="2882900" cy="5038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16 bytes read, 8 bytes written,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MUL, ADD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E40F10-DEFE-A54E-B843-0EDA6E207D57}"/>
              </a:ext>
            </a:extLst>
          </p:cNvPr>
          <p:cNvSpPr txBox="1"/>
          <p:nvPr/>
        </p:nvSpPr>
        <p:spPr>
          <a:xfrm>
            <a:off x="800100" y="812800"/>
            <a:ext cx="7478329" cy="56477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COPY</a:t>
            </a:r>
          </a:p>
          <a:p>
            <a:r>
              <a:rPr lang="en-US" sz="1900" dirty="0">
                <a:solidFill>
                  <a:srgbClr val="0070C0"/>
                </a:solidFill>
                <a:latin typeface="Courier" pitchFamily="2" charset="0"/>
              </a:rPr>
              <a:t>for</a:t>
            </a:r>
            <a:r>
              <a:rPr lang="en-US" sz="1900" dirty="0">
                <a:latin typeface="Courier" pitchFamily="2" charset="0"/>
              </a:rPr>
              <a:t>(</a:t>
            </a:r>
            <a:r>
              <a:rPr lang="en-US" sz="1900" dirty="0" err="1">
                <a:solidFill>
                  <a:srgbClr val="0070C0"/>
                </a:solidFill>
                <a:latin typeface="Courier" pitchFamily="2" charset="0"/>
              </a:rPr>
              <a:t>int</a:t>
            </a:r>
            <a:r>
              <a:rPr lang="en-US" sz="1900" dirty="0">
                <a:latin typeface="Courier" pitchFamily="2" charset="0"/>
              </a:rPr>
              <a:t> </a:t>
            </a:r>
            <a:r>
              <a:rPr lang="en-US" sz="1900" dirty="0" err="1">
                <a:latin typeface="Courier" pitchFamily="2" charset="0"/>
              </a:rPr>
              <a:t>i</a:t>
            </a:r>
            <a:r>
              <a:rPr lang="en-US" sz="1900" dirty="0">
                <a:latin typeface="Courier" pitchFamily="2" charset="0"/>
              </a:rPr>
              <a:t> = 0; </a:t>
            </a:r>
            <a:r>
              <a:rPr lang="en-US" sz="1900" dirty="0" err="1">
                <a:latin typeface="Courier" pitchFamily="2" charset="0"/>
              </a:rPr>
              <a:t>i</a:t>
            </a:r>
            <a:r>
              <a:rPr lang="en-US" sz="1900" dirty="0">
                <a:latin typeface="Courier" pitchFamily="2" charset="0"/>
              </a:rPr>
              <a:t> &lt; SIZE; </a:t>
            </a:r>
            <a:r>
              <a:rPr lang="en-US" sz="1900" dirty="0" err="1">
                <a:latin typeface="Courier" pitchFamily="2" charset="0"/>
              </a:rPr>
              <a:t>i</a:t>
            </a:r>
            <a:r>
              <a:rPr lang="en-US" sz="1900" dirty="0">
                <a:latin typeface="Courier" pitchFamily="2" charset="0"/>
              </a:rPr>
              <a:t>++){</a:t>
            </a:r>
          </a:p>
          <a:p>
            <a:r>
              <a:rPr lang="en-US" sz="1900" dirty="0">
                <a:latin typeface="Courier" pitchFamily="2" charset="0"/>
              </a:rPr>
              <a:t>    </a:t>
            </a:r>
            <a:r>
              <a:rPr lang="en-US" sz="1900" dirty="0" err="1">
                <a:latin typeface="Courier" pitchFamily="2" charset="0"/>
              </a:rPr>
              <a:t>bufferB</a:t>
            </a:r>
            <a:r>
              <a:rPr lang="en-US" sz="1900" dirty="0">
                <a:latin typeface="Courier" pitchFamily="2" charset="0"/>
              </a:rPr>
              <a:t>[</a:t>
            </a:r>
            <a:r>
              <a:rPr lang="en-US" sz="1900" dirty="0" err="1">
                <a:latin typeface="Courier" pitchFamily="2" charset="0"/>
              </a:rPr>
              <a:t>i</a:t>
            </a:r>
            <a:r>
              <a:rPr lang="en-US" sz="1900" dirty="0">
                <a:latin typeface="Courier" pitchFamily="2" charset="0"/>
              </a:rPr>
              <a:t>] = </a:t>
            </a:r>
            <a:r>
              <a:rPr lang="en-US" sz="1900" dirty="0" err="1">
                <a:latin typeface="Courier" pitchFamily="2" charset="0"/>
              </a:rPr>
              <a:t>bufferA</a:t>
            </a:r>
            <a:r>
              <a:rPr lang="en-US" sz="1900" dirty="0">
                <a:latin typeface="Courier" pitchFamily="2" charset="0"/>
              </a:rPr>
              <a:t>[</a:t>
            </a:r>
            <a:r>
              <a:rPr lang="en-US" sz="1900" dirty="0" err="1">
                <a:latin typeface="Courier" pitchFamily="2" charset="0"/>
              </a:rPr>
              <a:t>i</a:t>
            </a:r>
            <a:r>
              <a:rPr lang="en-US" sz="1900" dirty="0">
                <a:latin typeface="Courier" pitchFamily="2" charset="0"/>
              </a:rPr>
              <a:t>];</a:t>
            </a:r>
          </a:p>
          <a:p>
            <a:r>
              <a:rPr lang="en-US" sz="1900" dirty="0">
                <a:latin typeface="Courier" pitchFamily="2" charset="0"/>
              </a:rPr>
              <a:t>}</a:t>
            </a:r>
          </a:p>
          <a:p>
            <a:endParaRPr lang="en-US" sz="1900" dirty="0">
              <a:solidFill>
                <a:schemeClr val="bg1">
                  <a:lumMod val="65000"/>
                </a:schemeClr>
              </a:solidFill>
              <a:latin typeface="Courier" pitchFamily="2" charset="0"/>
            </a:endParaRPr>
          </a:p>
          <a:p>
            <a:r>
              <a:rPr lang="en-US" sz="19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ADD</a:t>
            </a:r>
          </a:p>
          <a:p>
            <a:r>
              <a:rPr lang="en-US" sz="1900" dirty="0">
                <a:solidFill>
                  <a:srgbClr val="0070C0"/>
                </a:solidFill>
                <a:latin typeface="Courier" pitchFamily="2" charset="0"/>
              </a:rPr>
              <a:t>for</a:t>
            </a:r>
            <a:r>
              <a:rPr lang="en-US" sz="1900" dirty="0">
                <a:latin typeface="Courier" pitchFamily="2" charset="0"/>
              </a:rPr>
              <a:t>(</a:t>
            </a:r>
            <a:r>
              <a:rPr lang="en-US" sz="1900" dirty="0" err="1">
                <a:solidFill>
                  <a:srgbClr val="0070C0"/>
                </a:solidFill>
                <a:latin typeface="Courier" pitchFamily="2" charset="0"/>
              </a:rPr>
              <a:t>int</a:t>
            </a:r>
            <a:r>
              <a:rPr lang="en-US" sz="1900" dirty="0">
                <a:latin typeface="Courier" pitchFamily="2" charset="0"/>
              </a:rPr>
              <a:t> </a:t>
            </a:r>
            <a:r>
              <a:rPr lang="en-US" sz="1900" dirty="0" err="1">
                <a:latin typeface="Courier" pitchFamily="2" charset="0"/>
              </a:rPr>
              <a:t>i</a:t>
            </a:r>
            <a:r>
              <a:rPr lang="en-US" sz="1900" dirty="0">
                <a:latin typeface="Courier" pitchFamily="2" charset="0"/>
              </a:rPr>
              <a:t> = 0; </a:t>
            </a:r>
            <a:r>
              <a:rPr lang="en-US" sz="1900" dirty="0" err="1">
                <a:latin typeface="Courier" pitchFamily="2" charset="0"/>
              </a:rPr>
              <a:t>i</a:t>
            </a:r>
            <a:r>
              <a:rPr lang="en-US" sz="1900" dirty="0">
                <a:latin typeface="Courier" pitchFamily="2" charset="0"/>
              </a:rPr>
              <a:t> &lt; SIZE; </a:t>
            </a:r>
            <a:r>
              <a:rPr lang="en-US" sz="1900" dirty="0" err="1">
                <a:latin typeface="Courier" pitchFamily="2" charset="0"/>
              </a:rPr>
              <a:t>i</a:t>
            </a:r>
            <a:r>
              <a:rPr lang="en-US" sz="1900" dirty="0">
                <a:latin typeface="Courier" pitchFamily="2" charset="0"/>
              </a:rPr>
              <a:t>++){</a:t>
            </a:r>
          </a:p>
          <a:p>
            <a:r>
              <a:rPr lang="en-US" sz="1900" dirty="0">
                <a:latin typeface="Courier" pitchFamily="2" charset="0"/>
              </a:rPr>
              <a:t>    </a:t>
            </a:r>
            <a:r>
              <a:rPr lang="en-US" sz="1900" dirty="0" err="1">
                <a:latin typeface="Courier" pitchFamily="2" charset="0"/>
              </a:rPr>
              <a:t>bufferC</a:t>
            </a:r>
            <a:r>
              <a:rPr lang="en-US" sz="1900" dirty="0">
                <a:latin typeface="Courier" pitchFamily="2" charset="0"/>
              </a:rPr>
              <a:t>[</a:t>
            </a:r>
            <a:r>
              <a:rPr lang="en-US" sz="1900" dirty="0" err="1">
                <a:latin typeface="Courier" pitchFamily="2" charset="0"/>
              </a:rPr>
              <a:t>i</a:t>
            </a:r>
            <a:r>
              <a:rPr lang="en-US" sz="1900" dirty="0">
                <a:latin typeface="Courier" pitchFamily="2" charset="0"/>
              </a:rPr>
              <a:t>] = </a:t>
            </a:r>
            <a:r>
              <a:rPr lang="en-US" sz="1900" dirty="0" err="1">
                <a:latin typeface="Courier" pitchFamily="2" charset="0"/>
              </a:rPr>
              <a:t>bufferA</a:t>
            </a:r>
            <a:r>
              <a:rPr lang="en-US" sz="1900" dirty="0">
                <a:latin typeface="Courier" pitchFamily="2" charset="0"/>
              </a:rPr>
              <a:t>[</a:t>
            </a:r>
            <a:r>
              <a:rPr lang="en-US" sz="1900" dirty="0" err="1">
                <a:latin typeface="Courier" pitchFamily="2" charset="0"/>
              </a:rPr>
              <a:t>i</a:t>
            </a:r>
            <a:r>
              <a:rPr lang="en-US" sz="1900" dirty="0">
                <a:latin typeface="Courier" pitchFamily="2" charset="0"/>
              </a:rPr>
              <a:t>] + </a:t>
            </a:r>
            <a:r>
              <a:rPr lang="en-US" sz="1900" dirty="0" err="1">
                <a:latin typeface="Courier" pitchFamily="2" charset="0"/>
              </a:rPr>
              <a:t>bufferB</a:t>
            </a:r>
            <a:r>
              <a:rPr lang="en-US" sz="1900" dirty="0">
                <a:latin typeface="Courier" pitchFamily="2" charset="0"/>
              </a:rPr>
              <a:t>[</a:t>
            </a:r>
            <a:r>
              <a:rPr lang="en-US" sz="1900" dirty="0" err="1">
                <a:latin typeface="Courier" pitchFamily="2" charset="0"/>
              </a:rPr>
              <a:t>i</a:t>
            </a:r>
            <a:r>
              <a:rPr lang="en-US" sz="1900" dirty="0">
                <a:latin typeface="Courier" pitchFamily="2" charset="0"/>
              </a:rPr>
              <a:t>];</a:t>
            </a:r>
          </a:p>
          <a:p>
            <a:r>
              <a:rPr lang="en-US" sz="1900" dirty="0">
                <a:latin typeface="Courier" pitchFamily="2" charset="0"/>
              </a:rPr>
              <a:t>}</a:t>
            </a:r>
          </a:p>
          <a:p>
            <a:endParaRPr lang="en-US" sz="1900" dirty="0">
              <a:solidFill>
                <a:schemeClr val="bg1">
                  <a:lumMod val="65000"/>
                </a:schemeClr>
              </a:solidFill>
              <a:latin typeface="Courier" pitchFamily="2" charset="0"/>
            </a:endParaRPr>
          </a:p>
          <a:p>
            <a:r>
              <a:rPr lang="en-US" sz="19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SCALE</a:t>
            </a:r>
          </a:p>
          <a:p>
            <a:r>
              <a:rPr lang="en-US" sz="1900" dirty="0">
                <a:solidFill>
                  <a:srgbClr val="0070C0"/>
                </a:solidFill>
                <a:latin typeface="Courier" pitchFamily="2" charset="0"/>
              </a:rPr>
              <a:t>for</a:t>
            </a:r>
            <a:r>
              <a:rPr lang="en-US" sz="1900" dirty="0">
                <a:latin typeface="Courier" pitchFamily="2" charset="0"/>
              </a:rPr>
              <a:t>(</a:t>
            </a:r>
            <a:r>
              <a:rPr lang="en-US" sz="1900" dirty="0" err="1">
                <a:solidFill>
                  <a:srgbClr val="0070C0"/>
                </a:solidFill>
                <a:latin typeface="Courier" pitchFamily="2" charset="0"/>
              </a:rPr>
              <a:t>int</a:t>
            </a:r>
            <a:r>
              <a:rPr lang="en-US" sz="1900" dirty="0">
                <a:latin typeface="Courier" pitchFamily="2" charset="0"/>
              </a:rPr>
              <a:t> </a:t>
            </a:r>
            <a:r>
              <a:rPr lang="en-US" sz="1900" dirty="0" err="1">
                <a:latin typeface="Courier" pitchFamily="2" charset="0"/>
              </a:rPr>
              <a:t>i</a:t>
            </a:r>
            <a:r>
              <a:rPr lang="en-US" sz="1900" dirty="0">
                <a:latin typeface="Courier" pitchFamily="2" charset="0"/>
              </a:rPr>
              <a:t> = 0; </a:t>
            </a:r>
            <a:r>
              <a:rPr lang="en-US" sz="1900" dirty="0" err="1">
                <a:latin typeface="Courier" pitchFamily="2" charset="0"/>
              </a:rPr>
              <a:t>i</a:t>
            </a:r>
            <a:r>
              <a:rPr lang="en-US" sz="1900" dirty="0">
                <a:latin typeface="Courier" pitchFamily="2" charset="0"/>
              </a:rPr>
              <a:t> &lt; SIZE; </a:t>
            </a:r>
            <a:r>
              <a:rPr lang="en-US" sz="1900" dirty="0" err="1">
                <a:latin typeface="Courier" pitchFamily="2" charset="0"/>
              </a:rPr>
              <a:t>i</a:t>
            </a:r>
            <a:r>
              <a:rPr lang="en-US" sz="1900" dirty="0">
                <a:latin typeface="Courier" pitchFamily="2" charset="0"/>
              </a:rPr>
              <a:t>++){</a:t>
            </a:r>
          </a:p>
          <a:p>
            <a:r>
              <a:rPr lang="en-US" sz="1900" dirty="0">
                <a:latin typeface="Courier" pitchFamily="2" charset="0"/>
              </a:rPr>
              <a:t>    </a:t>
            </a:r>
            <a:r>
              <a:rPr lang="en-US" sz="1900" dirty="0" err="1">
                <a:latin typeface="Courier" pitchFamily="2" charset="0"/>
              </a:rPr>
              <a:t>bufferB</a:t>
            </a:r>
            <a:r>
              <a:rPr lang="en-US" sz="1900" dirty="0">
                <a:latin typeface="Courier" pitchFamily="2" charset="0"/>
              </a:rPr>
              <a:t>[</a:t>
            </a:r>
            <a:r>
              <a:rPr lang="en-US" sz="1900" dirty="0" err="1">
                <a:latin typeface="Courier" pitchFamily="2" charset="0"/>
              </a:rPr>
              <a:t>i</a:t>
            </a:r>
            <a:r>
              <a:rPr lang="en-US" sz="1900" dirty="0">
                <a:latin typeface="Courier" pitchFamily="2" charset="0"/>
              </a:rPr>
              <a:t>] = scalar * </a:t>
            </a:r>
            <a:r>
              <a:rPr lang="en-US" sz="1900" dirty="0" err="1">
                <a:latin typeface="Courier" pitchFamily="2" charset="0"/>
              </a:rPr>
              <a:t>bufferA</a:t>
            </a:r>
            <a:r>
              <a:rPr lang="en-US" sz="1900" dirty="0">
                <a:latin typeface="Courier" pitchFamily="2" charset="0"/>
              </a:rPr>
              <a:t>[</a:t>
            </a:r>
            <a:r>
              <a:rPr lang="en-US" sz="1900" dirty="0" err="1">
                <a:latin typeface="Courier" pitchFamily="2" charset="0"/>
              </a:rPr>
              <a:t>i</a:t>
            </a:r>
            <a:r>
              <a:rPr lang="en-US" sz="1900" dirty="0">
                <a:latin typeface="Courier" pitchFamily="2" charset="0"/>
              </a:rPr>
              <a:t>];</a:t>
            </a:r>
          </a:p>
          <a:p>
            <a:r>
              <a:rPr lang="en-US" sz="1900" dirty="0">
                <a:latin typeface="Courier" pitchFamily="2" charset="0"/>
              </a:rPr>
              <a:t>}</a:t>
            </a:r>
          </a:p>
          <a:p>
            <a:endParaRPr lang="en-US" sz="1900" dirty="0">
              <a:latin typeface="Courier" pitchFamily="2" charset="0"/>
            </a:endParaRPr>
          </a:p>
          <a:p>
            <a:r>
              <a:rPr lang="en-US" sz="19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TRIAD</a:t>
            </a:r>
          </a:p>
          <a:p>
            <a:r>
              <a:rPr lang="en-US" sz="1900" dirty="0">
                <a:solidFill>
                  <a:srgbClr val="0070C0"/>
                </a:solidFill>
                <a:latin typeface="Courier" pitchFamily="2" charset="0"/>
              </a:rPr>
              <a:t>for</a:t>
            </a:r>
            <a:r>
              <a:rPr lang="en-US" sz="1900" dirty="0">
                <a:latin typeface="Courier" pitchFamily="2" charset="0"/>
              </a:rPr>
              <a:t>(</a:t>
            </a:r>
            <a:r>
              <a:rPr lang="en-US" sz="1900" dirty="0" err="1">
                <a:solidFill>
                  <a:srgbClr val="0070C0"/>
                </a:solidFill>
                <a:latin typeface="Courier" pitchFamily="2" charset="0"/>
              </a:rPr>
              <a:t>int</a:t>
            </a:r>
            <a:r>
              <a:rPr lang="en-US" sz="1900" dirty="0">
                <a:latin typeface="Courier" pitchFamily="2" charset="0"/>
              </a:rPr>
              <a:t> </a:t>
            </a:r>
            <a:r>
              <a:rPr lang="en-US" sz="1900" dirty="0" err="1">
                <a:latin typeface="Courier" pitchFamily="2" charset="0"/>
              </a:rPr>
              <a:t>i</a:t>
            </a:r>
            <a:r>
              <a:rPr lang="en-US" sz="1900" dirty="0">
                <a:latin typeface="Courier" pitchFamily="2" charset="0"/>
              </a:rPr>
              <a:t> = 0; </a:t>
            </a:r>
            <a:r>
              <a:rPr lang="en-US" sz="1900" dirty="0" err="1">
                <a:latin typeface="Courier" pitchFamily="2" charset="0"/>
              </a:rPr>
              <a:t>i</a:t>
            </a:r>
            <a:r>
              <a:rPr lang="en-US" sz="1900" dirty="0">
                <a:latin typeface="Courier" pitchFamily="2" charset="0"/>
              </a:rPr>
              <a:t> &lt; SIZE; </a:t>
            </a:r>
            <a:r>
              <a:rPr lang="en-US" sz="1900" dirty="0" err="1">
                <a:latin typeface="Courier" pitchFamily="2" charset="0"/>
              </a:rPr>
              <a:t>i</a:t>
            </a:r>
            <a:r>
              <a:rPr lang="en-US" sz="1900" dirty="0">
                <a:latin typeface="Courier" pitchFamily="2" charset="0"/>
              </a:rPr>
              <a:t>++){</a:t>
            </a:r>
          </a:p>
          <a:p>
            <a:r>
              <a:rPr lang="en-US" sz="1900" dirty="0">
                <a:latin typeface="Courier" pitchFamily="2" charset="0"/>
              </a:rPr>
              <a:t>    </a:t>
            </a:r>
            <a:r>
              <a:rPr lang="en-US" sz="1900" dirty="0" err="1">
                <a:latin typeface="Courier" pitchFamily="2" charset="0"/>
              </a:rPr>
              <a:t>bufferC</a:t>
            </a:r>
            <a:r>
              <a:rPr lang="en-US" sz="1900" dirty="0">
                <a:latin typeface="Courier" pitchFamily="2" charset="0"/>
              </a:rPr>
              <a:t>[</a:t>
            </a:r>
            <a:r>
              <a:rPr lang="en-US" sz="1900" dirty="0" err="1">
                <a:latin typeface="Courier" pitchFamily="2" charset="0"/>
              </a:rPr>
              <a:t>i</a:t>
            </a:r>
            <a:r>
              <a:rPr lang="en-US" sz="1900" dirty="0">
                <a:latin typeface="Courier" pitchFamily="2" charset="0"/>
              </a:rPr>
              <a:t>] = </a:t>
            </a:r>
            <a:r>
              <a:rPr lang="en-US" sz="1900" dirty="0" err="1">
                <a:latin typeface="Courier" pitchFamily="2" charset="0"/>
              </a:rPr>
              <a:t>bufferA</a:t>
            </a:r>
            <a:r>
              <a:rPr lang="en-US" sz="1900" dirty="0">
                <a:latin typeface="Courier" pitchFamily="2" charset="0"/>
              </a:rPr>
              <a:t>[</a:t>
            </a:r>
            <a:r>
              <a:rPr lang="en-US" sz="1900" dirty="0" err="1">
                <a:latin typeface="Courier" pitchFamily="2" charset="0"/>
              </a:rPr>
              <a:t>i</a:t>
            </a:r>
            <a:r>
              <a:rPr lang="en-US" sz="1900" dirty="0">
                <a:latin typeface="Courier" pitchFamily="2" charset="0"/>
              </a:rPr>
              <a:t>] + scalar * </a:t>
            </a:r>
            <a:r>
              <a:rPr lang="en-US" sz="1900" dirty="0" err="1">
                <a:latin typeface="Courier" pitchFamily="2" charset="0"/>
              </a:rPr>
              <a:t>bufferB</a:t>
            </a:r>
            <a:r>
              <a:rPr lang="en-US" sz="1900" dirty="0">
                <a:latin typeface="Courier" pitchFamily="2" charset="0"/>
              </a:rPr>
              <a:t>[</a:t>
            </a:r>
            <a:r>
              <a:rPr lang="en-US" sz="1900" dirty="0" err="1">
                <a:latin typeface="Courier" pitchFamily="2" charset="0"/>
              </a:rPr>
              <a:t>i</a:t>
            </a:r>
            <a:r>
              <a:rPr lang="en-US" sz="1900" dirty="0">
                <a:latin typeface="Courier" pitchFamily="2" charset="0"/>
              </a:rPr>
              <a:t>];</a:t>
            </a:r>
          </a:p>
          <a:p>
            <a:r>
              <a:rPr lang="en-US" sz="1900" dirty="0">
                <a:latin typeface="Courier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7659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B1A09-65D3-0F45-A0AA-D2E1C548B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WRAM Bandwidth: STREAM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2F23680-0032-184E-A63E-1C430DE432A8}"/>
              </a:ext>
            </a:extLst>
          </p:cNvPr>
          <p:cNvSpPr/>
          <p:nvPr/>
        </p:nvSpPr>
        <p:spPr>
          <a:xfrm>
            <a:off x="464214" y="3983776"/>
            <a:ext cx="8215572" cy="504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How can we estimate the bandwidth?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8EF10EA4-DAF8-DB49-B3E9-C0D192F103AA}"/>
                  </a:ext>
                </a:extLst>
              </p:cNvPr>
              <p:cNvSpPr/>
              <p:nvPr/>
            </p:nvSpPr>
            <p:spPr>
              <a:xfrm>
                <a:off x="464214" y="5542276"/>
                <a:ext cx="8215572" cy="831632"/>
              </a:xfrm>
              <a:prstGeom prst="roundRect">
                <a:avLst>
                  <a:gd name="adj" fmla="val 0"/>
                </a:avLst>
              </a:prstGeom>
              <a:solidFill>
                <a:schemeClr val="tx2"/>
              </a:solidFill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𝑊𝑅𝐴𝑀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𝐵𝑎𝑛𝑑𝑤𝑖𝑑𝑡h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𝑖𝑛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𝑆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𝐵𝑦𝑡𝑒𝑠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×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𝑓𝑟𝑒𝑞𝑢𝑒𝑛𝑐𝑦</m:t>
                          </m:r>
                          <m:r>
                            <a:rPr lang="en-US" sz="2400" b="0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𝐷𝑃𝑈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#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𝑖𝑛𝑠𝑡𝑟𝑢𝑐𝑡𝑖𝑜𝑛𝑠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  <a:latin typeface="Candara" panose="020E050203030302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8EF10EA4-DAF8-DB49-B3E9-C0D192F103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14" y="5542276"/>
                <a:ext cx="8215572" cy="831632"/>
              </a:xfrm>
              <a:prstGeom prst="roundRect">
                <a:avLst>
                  <a:gd name="adj" fmla="val 0"/>
                </a:avLst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672C6BC-215D-6646-97E2-9D5657714A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396448"/>
              </p:ext>
            </p:extLst>
          </p:nvPr>
        </p:nvGraphicFramePr>
        <p:xfrm>
          <a:off x="972000" y="981607"/>
          <a:ext cx="72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CA99AF4-247C-B943-A13C-DBFCB95B7C35}"/>
              </a:ext>
            </a:extLst>
          </p:cNvPr>
          <p:cNvSpPr/>
          <p:nvPr/>
        </p:nvSpPr>
        <p:spPr>
          <a:xfrm>
            <a:off x="464214" y="4600980"/>
            <a:ext cx="8215572" cy="8316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Assuming that the pipeline is full, and </a:t>
            </a:r>
            <a:r>
              <a:rPr lang="en-US" sz="2400" i="1" dirty="0">
                <a:solidFill>
                  <a:schemeClr val="tx1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Bytes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is the number of bytes read and written:</a:t>
            </a:r>
          </a:p>
        </p:txBody>
      </p:sp>
    </p:spTree>
    <p:extLst>
      <p:ext uri="{BB962C8B-B14F-4D97-AF65-F5344CB8AC3E}">
        <p14:creationId xmlns:p14="http://schemas.microsoft.com/office/powerpoint/2010/main" val="428897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Graphic spid="10" grpId="0" uiExpand="1">
        <p:bldSub>
          <a:bldChart bld="series"/>
        </p:bldSub>
      </p:bldGraphic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8EF10EA4-DAF8-DB49-B3E9-C0D192F103AA}"/>
                  </a:ext>
                </a:extLst>
              </p:cNvPr>
              <p:cNvSpPr/>
              <p:nvPr/>
            </p:nvSpPr>
            <p:spPr>
              <a:xfrm>
                <a:off x="464214" y="5542276"/>
                <a:ext cx="8215572" cy="831632"/>
              </a:xfrm>
              <a:prstGeom prst="roundRect">
                <a:avLst>
                  <a:gd name="adj" fmla="val 0"/>
                </a:avLst>
              </a:prstGeom>
              <a:solidFill>
                <a:schemeClr val="tx2"/>
              </a:solidFill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𝑊𝑅𝐴𝑀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𝐵𝑎𝑛𝑑𝑤𝑖𝑑𝑡h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𝑖𝑛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𝑆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𝐵𝑦𝑡𝑒𝑠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×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𝑓𝑟𝑒𝑞𝑢𝑒𝑛𝑐𝑦</m:t>
                          </m:r>
                          <m:r>
                            <a:rPr lang="en-US" sz="2400" b="0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𝐷𝑃𝑈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#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𝑖𝑛𝑠𝑡𝑟𝑢𝑐𝑡𝑖𝑜𝑛𝑠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  <a:latin typeface="Candara" panose="020E050203030302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8EF10EA4-DAF8-DB49-B3E9-C0D192F103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14" y="5542276"/>
                <a:ext cx="8215572" cy="831632"/>
              </a:xfrm>
              <a:prstGeom prst="roundRect">
                <a:avLst>
                  <a:gd name="adj" fmla="val 0"/>
                </a:avLst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AFF6AEB1-0D09-BB47-B36D-A531E274A975}"/>
                  </a:ext>
                </a:extLst>
              </p:cNvPr>
              <p:cNvSpPr/>
              <p:nvPr/>
            </p:nvSpPr>
            <p:spPr>
              <a:xfrm>
                <a:off x="473174" y="5581868"/>
                <a:ext cx="8215572" cy="831632"/>
              </a:xfrm>
              <a:prstGeom prst="roundRect">
                <a:avLst>
                  <a:gd name="adj" fmla="val 0"/>
                </a:avLst>
              </a:prstGeom>
              <a:solidFill>
                <a:schemeClr val="tx2"/>
              </a:solidFill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𝑊𝑅𝐴𝑀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𝐵𝑎𝑛𝑑𝑤𝑖𝑑𝑡h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𝑖𝑛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𝑆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=2,800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𝑀𝐵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𝑎𝑡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350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𝑀𝐻𝑧</m:t>
                      </m:r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  <a:latin typeface="Candara" panose="020E050203030302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AFF6AEB1-0D09-BB47-B36D-A531E274A9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74" y="5581868"/>
                <a:ext cx="8215572" cy="831632"/>
              </a:xfrm>
              <a:prstGeom prst="roundRect">
                <a:avLst>
                  <a:gd name="adj" fmla="val 0"/>
                </a:avLst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56B1A09-65D3-0F45-A0AA-D2E1C548B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WRAM Bandwidth: COPY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672C6BC-215D-6646-97E2-9D5657714AE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72000" y="981607"/>
          <a:ext cx="72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B4361F2-A8BF-B248-91B7-4BDAC5B8F6B1}"/>
              </a:ext>
            </a:extLst>
          </p:cNvPr>
          <p:cNvSpPr/>
          <p:nvPr/>
        </p:nvSpPr>
        <p:spPr>
          <a:xfrm>
            <a:off x="464214" y="4800595"/>
            <a:ext cx="8215572" cy="720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COPY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executes </a:t>
            </a:r>
            <a:r>
              <a:rPr lang="en-US" sz="2400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2 instructions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(WRAM load and store).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With 11 </a:t>
            </a:r>
            <a:r>
              <a:rPr lang="en-US" sz="2400" dirty="0" err="1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tasklets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11 × 16 bytes in 22 cycles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9005F6-8CA2-6B40-85EC-DAA73DF6ABE1}"/>
              </a:ext>
            </a:extLst>
          </p:cNvPr>
          <p:cNvSpPr/>
          <p:nvPr/>
        </p:nvSpPr>
        <p:spPr>
          <a:xfrm>
            <a:off x="7431741" y="1326776"/>
            <a:ext cx="600635" cy="22411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9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0 -0.2391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9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B1A09-65D3-0F45-A0AA-D2E1C548B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WRAM Bandwidth: Access Patterns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52BBD0-AC47-3E47-99E4-482D832A4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688118" cy="553634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All 8-byte </a:t>
            </a:r>
            <a:r>
              <a:rPr lang="en-US" dirty="0">
                <a:solidFill>
                  <a:srgbClr val="0070C0"/>
                </a:solidFill>
              </a:rPr>
              <a:t>WRAM loads and stores take one cycle </a:t>
            </a:r>
            <a:r>
              <a:rPr lang="en-US" dirty="0"/>
              <a:t>when the DPU pipeline is full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/>
          </a:p>
          <a:p>
            <a:r>
              <a:rPr lang="en-US" sz="2400" dirty="0"/>
              <a:t>Microbenchmark:  </a:t>
            </a:r>
            <a:r>
              <a:rPr lang="en-US" sz="2400" dirty="0">
                <a:latin typeface="Courier" pitchFamily="2" charset="0"/>
              </a:rPr>
              <a:t>c[a[</a:t>
            </a:r>
            <a:r>
              <a:rPr lang="en-US" sz="2400" dirty="0" err="1">
                <a:latin typeface="Courier" pitchFamily="2" charset="0"/>
              </a:rPr>
              <a:t>i</a:t>
            </a:r>
            <a:r>
              <a:rPr lang="en-US" sz="2400" dirty="0">
                <a:latin typeface="Courier" pitchFamily="2" charset="0"/>
              </a:rPr>
              <a:t>]]=b[a[</a:t>
            </a:r>
            <a:r>
              <a:rPr lang="en-US" sz="2400" dirty="0" err="1">
                <a:latin typeface="Courier" pitchFamily="2" charset="0"/>
              </a:rPr>
              <a:t>i</a:t>
            </a:r>
            <a:r>
              <a:rPr lang="en-US" sz="2400" dirty="0">
                <a:latin typeface="Courier" pitchFamily="2" charset="0"/>
              </a:rPr>
              <a:t>]];</a:t>
            </a:r>
          </a:p>
          <a:p>
            <a:pPr lvl="1"/>
            <a:r>
              <a:rPr lang="en-US" sz="2000" dirty="0"/>
              <a:t>Unit-stride:  </a:t>
            </a:r>
            <a:r>
              <a:rPr lang="en-US" sz="2000" dirty="0">
                <a:latin typeface="Courier" pitchFamily="2" charset="0"/>
              </a:rPr>
              <a:t>a[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]=a[i-1]</a:t>
            </a:r>
            <a:r>
              <a:rPr lang="en-US" sz="2000" dirty="0">
                <a:solidFill>
                  <a:srgbClr val="0070C0"/>
                </a:solidFill>
                <a:latin typeface="Courier" pitchFamily="2" charset="0"/>
              </a:rPr>
              <a:t>+1</a:t>
            </a:r>
            <a:r>
              <a:rPr lang="en-US" sz="2000" dirty="0">
                <a:latin typeface="Courier" pitchFamily="2" charset="0"/>
              </a:rPr>
              <a:t>;</a:t>
            </a:r>
          </a:p>
          <a:p>
            <a:pPr lvl="1"/>
            <a:r>
              <a:rPr lang="en-US" sz="2000" dirty="0" err="1"/>
              <a:t>Strided</a:t>
            </a:r>
            <a:r>
              <a:rPr lang="en-US" sz="2000" dirty="0"/>
              <a:t>:        </a:t>
            </a:r>
            <a:r>
              <a:rPr lang="en-US" sz="2000" dirty="0">
                <a:latin typeface="Courier" pitchFamily="2" charset="0"/>
              </a:rPr>
              <a:t>a[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]=a[i-1]</a:t>
            </a:r>
            <a:r>
              <a:rPr lang="en-US" sz="2000" dirty="0">
                <a:solidFill>
                  <a:srgbClr val="C00000"/>
                </a:solidFill>
                <a:latin typeface="Courier" pitchFamily="2" charset="0"/>
              </a:rPr>
              <a:t>+stride</a:t>
            </a:r>
            <a:r>
              <a:rPr lang="en-US" sz="2000" dirty="0">
                <a:latin typeface="Courier" pitchFamily="2" charset="0"/>
              </a:rPr>
              <a:t>;</a:t>
            </a:r>
          </a:p>
          <a:p>
            <a:pPr lvl="1"/>
            <a:r>
              <a:rPr lang="en-US" sz="2000" dirty="0"/>
              <a:t>Random:      </a:t>
            </a:r>
            <a:r>
              <a:rPr lang="en-US" sz="2000" dirty="0">
                <a:latin typeface="Courier" pitchFamily="2" charset="0"/>
              </a:rPr>
              <a:t>a[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]=</a:t>
            </a:r>
            <a:r>
              <a:rPr lang="en-US" sz="2000" dirty="0">
                <a:solidFill>
                  <a:srgbClr val="7030A0"/>
                </a:solidFill>
                <a:latin typeface="Courier" pitchFamily="2" charset="0"/>
              </a:rPr>
              <a:t>rand()</a:t>
            </a:r>
            <a:r>
              <a:rPr lang="en-US" sz="2000" dirty="0">
                <a:latin typeface="Courier" pitchFamily="2" charset="0"/>
              </a:rPr>
              <a:t>;</a:t>
            </a:r>
          </a:p>
          <a:p>
            <a:pPr lvl="1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579D5B-8D9E-634A-BB44-EE062A940F40}"/>
              </a:ext>
            </a:extLst>
          </p:cNvPr>
          <p:cNvGrpSpPr/>
          <p:nvPr/>
        </p:nvGrpSpPr>
        <p:grpSpPr>
          <a:xfrm>
            <a:off x="519294" y="2070845"/>
            <a:ext cx="8105413" cy="2393577"/>
            <a:chOff x="4546948" y="1816271"/>
            <a:chExt cx="4478145" cy="2959063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3A503BAE-9455-2941-BE89-7DFD28ED9D38}"/>
                </a:ext>
              </a:extLst>
            </p:cNvPr>
            <p:cNvSpPr/>
            <p:nvPr/>
          </p:nvSpPr>
          <p:spPr>
            <a:xfrm>
              <a:off x="4546948" y="1816272"/>
              <a:ext cx="4472353" cy="2959062"/>
            </a:xfrm>
            <a:prstGeom prst="roundRect">
              <a:avLst>
                <a:gd name="adj" fmla="val 2876"/>
              </a:avLst>
            </a:prstGeom>
            <a:solidFill>
              <a:srgbClr val="F5F6FB"/>
            </a:solidFill>
            <a:ln w="44450"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4" name="Round Same Side Corner Rectangle 13">
              <a:extLst>
                <a:ext uri="{FF2B5EF4-FFF2-40B4-BE49-F238E27FC236}">
                  <a16:creationId xmlns:a16="http://schemas.microsoft.com/office/drawing/2014/main" id="{A8B85356-B08B-E140-8114-CA0CC7DFFF0D}"/>
                </a:ext>
              </a:extLst>
            </p:cNvPr>
            <p:cNvSpPr/>
            <p:nvPr/>
          </p:nvSpPr>
          <p:spPr>
            <a:xfrm>
              <a:off x="4546948" y="1816271"/>
              <a:ext cx="4472353" cy="484711"/>
            </a:xfrm>
            <a:prstGeom prst="round2SameRect">
              <a:avLst>
                <a:gd name="adj1" fmla="val 30308"/>
                <a:gd name="adj2" fmla="val 0"/>
              </a:avLst>
            </a:prstGeom>
            <a:solidFill>
              <a:srgbClr val="2D458A"/>
            </a:solidFill>
            <a:ln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/>
            <a:lstStyle/>
            <a:p>
              <a:r>
                <a:rPr lang="en-US" sz="2000" b="1" i="1" dirty="0">
                  <a:latin typeface="Cambria" panose="02040503050406030204" pitchFamily="18" charset="0"/>
                </a:rPr>
                <a:t>KEY OBSERVATION 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16A196-3D4D-0E4F-9957-C2F51F7B397F}"/>
                </a:ext>
              </a:extLst>
            </p:cNvPr>
            <p:cNvSpPr txBox="1"/>
            <p:nvPr/>
          </p:nvSpPr>
          <p:spPr>
            <a:xfrm>
              <a:off x="4552740" y="2319942"/>
              <a:ext cx="4472353" cy="2397082"/>
            </a:xfrm>
            <a:prstGeom prst="rect">
              <a:avLst/>
            </a:prstGeom>
            <a:noFill/>
          </p:spPr>
          <p:txBody>
            <a:bodyPr wrap="square" lIns="180000" rtlCol="0">
              <a:spAutoFit/>
            </a:bodyPr>
            <a:lstStyle/>
            <a:p>
              <a:r>
                <a:rPr lang="en-US" sz="2000" dirty="0">
                  <a:latin typeface="Cambria" panose="02040503050406030204" pitchFamily="18" charset="0"/>
                </a:rPr>
                <a:t>The sustained bandwidth provided by the DPU’s internal Working memory (WRAM) is </a:t>
              </a:r>
              <a:r>
                <a:rPr lang="en-US" sz="2000" b="1" dirty="0">
                  <a:latin typeface="Cambria" panose="02040503050406030204" pitchFamily="18" charset="0"/>
                </a:rPr>
                <a:t>independent of the memory access pattern </a:t>
              </a:r>
              <a:r>
                <a:rPr lang="en-US" sz="2000" dirty="0">
                  <a:latin typeface="Cambria" panose="02040503050406030204" pitchFamily="18" charset="0"/>
                </a:rPr>
                <a:t>(either streaming, </a:t>
              </a:r>
              <a:r>
                <a:rPr lang="en-US" sz="2000" dirty="0" err="1">
                  <a:latin typeface="Cambria" panose="02040503050406030204" pitchFamily="18" charset="0"/>
                </a:rPr>
                <a:t>strided</a:t>
              </a:r>
              <a:r>
                <a:rPr lang="en-US" sz="2000" dirty="0">
                  <a:latin typeface="Cambria" panose="02040503050406030204" pitchFamily="18" charset="0"/>
                </a:rPr>
                <a:t>, or random access pattern). </a:t>
              </a:r>
            </a:p>
            <a:p>
              <a:endParaRPr lang="en-US" sz="2000" dirty="0">
                <a:latin typeface="Cambria" panose="02040503050406030204" pitchFamily="18" charset="0"/>
              </a:endParaRPr>
            </a:p>
            <a:p>
              <a:r>
                <a:rPr lang="en-US" sz="2000" b="1" dirty="0">
                  <a:latin typeface="Cambria" panose="02040503050406030204" pitchFamily="18" charset="0"/>
                </a:rPr>
                <a:t>All 8-byte WRAM loads and stores take one cycle</a:t>
              </a:r>
              <a:r>
                <a:rPr lang="en-US" sz="2000" dirty="0">
                  <a:latin typeface="Cambria" panose="02040503050406030204" pitchFamily="18" charset="0"/>
                </a:rPr>
                <a:t>, when the DPU’s pipeline is full (i.e., with 11 or more </a:t>
              </a:r>
              <a:r>
                <a:rPr lang="en-US" sz="2000" dirty="0" err="1">
                  <a:latin typeface="Cambria" panose="02040503050406030204" pitchFamily="18" charset="0"/>
                </a:rPr>
                <a:t>tasklets</a:t>
              </a:r>
              <a:r>
                <a:rPr lang="en-US" sz="2000" dirty="0">
                  <a:latin typeface="Cambria" panose="02040503050406030204" pitchFamily="18" charset="0"/>
                </a:rPr>
                <a:t>). 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9C07DB6-585A-ED42-ACCF-EF2B7C6C84B9}"/>
              </a:ext>
            </a:extLst>
          </p:cNvPr>
          <p:cNvSpPr/>
          <p:nvPr/>
        </p:nvSpPr>
        <p:spPr>
          <a:xfrm>
            <a:off x="169011" y="936172"/>
            <a:ext cx="8795695" cy="546462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EC865F-BB12-A44E-8546-7EB74A048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7942"/>
            <a:ext cx="9131300" cy="1930400"/>
          </a:xfrm>
          <a:prstGeom prst="rect">
            <a:avLst/>
          </a:prstGeom>
        </p:spPr>
      </p:pic>
      <p:sp>
        <p:nvSpPr>
          <p:cNvPr id="11" name="Subtitle 1">
            <a:extLst>
              <a:ext uri="{FF2B5EF4-FFF2-40B4-BE49-F238E27FC236}">
                <a16:creationId xmlns:a16="http://schemas.microsoft.com/office/drawing/2014/main" id="{D5F465F9-6E3B-8D4F-86D8-122DF5621249}"/>
              </a:ext>
            </a:extLst>
          </p:cNvPr>
          <p:cNvSpPr txBox="1">
            <a:spLocks/>
          </p:cNvSpPr>
          <p:nvPr/>
        </p:nvSpPr>
        <p:spPr>
          <a:xfrm>
            <a:off x="1106731" y="5525569"/>
            <a:ext cx="6858000" cy="803991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u="sng" dirty="0">
                <a:hlinkClick r:id="rId3"/>
              </a:rPr>
              <a:t>https://arxiv.org/pdf/2105.03814.pdf</a:t>
            </a:r>
            <a:endParaRPr lang="en-US" sz="2000" u="sng" dirty="0"/>
          </a:p>
          <a:p>
            <a:pPr>
              <a:spcBef>
                <a:spcPts val="600"/>
              </a:spcBef>
            </a:pPr>
            <a:r>
              <a:rPr lang="en-US" sz="2000" dirty="0">
                <a:hlinkClick r:id="rId4"/>
              </a:rPr>
              <a:t>https://github.com/CMU-SAFARI/prim-benchmarks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287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549AE-E83A-F241-BA2F-2972D7A41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DPU: MRAM Latency and Bandwidth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D2C28D-09D2-3E45-802E-950C770EC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8" y="876821"/>
            <a:ext cx="9151034" cy="554903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47F69F8-B4F7-9E47-A369-FFAD15353934}"/>
              </a:ext>
            </a:extLst>
          </p:cNvPr>
          <p:cNvSpPr/>
          <p:nvPr/>
        </p:nvSpPr>
        <p:spPr>
          <a:xfrm flipV="1">
            <a:off x="82511" y="1433383"/>
            <a:ext cx="8991801" cy="4896000"/>
          </a:xfrm>
          <a:prstGeom prst="roundRect">
            <a:avLst>
              <a:gd name="adj" fmla="val 4412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90000"/>
                </a:srgbClr>
              </a:gs>
              <a:gs pos="50000">
                <a:srgbClr val="FFFF00">
                  <a:tint val="44500"/>
                  <a:satMod val="160000"/>
                  <a:alpha val="90000"/>
                </a:srgbClr>
              </a:gs>
              <a:gs pos="100000">
                <a:srgbClr val="FFFF00">
                  <a:tint val="23500"/>
                  <a:satMod val="160000"/>
                  <a:alpha val="9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61B2B1-A360-5E44-ACDA-FF518EE83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341" y="3002691"/>
            <a:ext cx="5147957" cy="311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5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96 0.00556 L -0.09895 -0.10439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550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1E1E0-5F7B-F449-9161-40F925A92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MRAM Bandwidth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11F60-311A-3F45-B3DA-368B4C913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Goal</a:t>
            </a:r>
          </a:p>
          <a:p>
            <a:pPr lvl="1"/>
            <a:r>
              <a:rPr lang="en-US" dirty="0"/>
              <a:t>Measure </a:t>
            </a:r>
            <a:r>
              <a:rPr lang="en-US" dirty="0">
                <a:solidFill>
                  <a:srgbClr val="00B050"/>
                </a:solidFill>
              </a:rPr>
              <a:t>MRAM bandwidth </a:t>
            </a:r>
            <a:r>
              <a:rPr lang="en-US" dirty="0"/>
              <a:t>for different access patterns</a:t>
            </a:r>
          </a:p>
          <a:p>
            <a:endParaRPr lang="en-US" dirty="0"/>
          </a:p>
          <a:p>
            <a:r>
              <a:rPr lang="en-US" dirty="0"/>
              <a:t>Microbenchmarks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Latency of a single DMA transfer </a:t>
            </a:r>
            <a:r>
              <a:rPr lang="en-US" dirty="0"/>
              <a:t>for different transfer sizes</a:t>
            </a:r>
          </a:p>
          <a:p>
            <a:pPr lvl="2"/>
            <a:r>
              <a:rPr lang="en-US" dirty="0" err="1">
                <a:latin typeface="Courier" pitchFamily="2" charset="0"/>
              </a:rPr>
              <a:t>mram_read</a:t>
            </a:r>
            <a:r>
              <a:rPr lang="en-US" dirty="0">
                <a:latin typeface="Courier" pitchFamily="2" charset="0"/>
              </a:rPr>
              <a:t>();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MRAM-WRAM DMA transfer</a:t>
            </a:r>
          </a:p>
          <a:p>
            <a:pPr lvl="2"/>
            <a:r>
              <a:rPr lang="en-US" dirty="0" err="1">
                <a:latin typeface="Courier" pitchFamily="2" charset="0"/>
              </a:rPr>
              <a:t>mram_write</a:t>
            </a:r>
            <a:r>
              <a:rPr lang="en-US" dirty="0">
                <a:latin typeface="Courier" pitchFamily="2" charset="0"/>
              </a:rPr>
              <a:t>();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WRAM-MRAM DMA transfer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STREAM</a:t>
            </a:r>
            <a:r>
              <a:rPr lang="en-US" dirty="0"/>
              <a:t> benchmark</a:t>
            </a:r>
          </a:p>
          <a:p>
            <a:pPr lvl="2"/>
            <a:r>
              <a:rPr lang="en-US" dirty="0"/>
              <a:t>COPY, COPY-DMA</a:t>
            </a:r>
          </a:p>
          <a:p>
            <a:pPr lvl="2"/>
            <a:r>
              <a:rPr lang="en-US" dirty="0"/>
              <a:t>ADD, SCALE, TRIAD</a:t>
            </a:r>
          </a:p>
          <a:p>
            <a:pPr lvl="1"/>
            <a:r>
              <a:rPr lang="en-US" dirty="0" err="1">
                <a:solidFill>
                  <a:srgbClr val="00B050"/>
                </a:solidFill>
              </a:rPr>
              <a:t>Strided</a:t>
            </a:r>
            <a:r>
              <a:rPr lang="en-US" dirty="0"/>
              <a:t> access pattern</a:t>
            </a:r>
          </a:p>
          <a:p>
            <a:pPr lvl="2"/>
            <a:r>
              <a:rPr lang="en-US" dirty="0"/>
              <a:t>Coarse-grain </a:t>
            </a:r>
            <a:r>
              <a:rPr lang="en-US" dirty="0" err="1"/>
              <a:t>strided</a:t>
            </a:r>
            <a:r>
              <a:rPr lang="en-US" dirty="0"/>
              <a:t> access</a:t>
            </a:r>
          </a:p>
          <a:p>
            <a:pPr lvl="2"/>
            <a:r>
              <a:rPr lang="en-US" dirty="0"/>
              <a:t>Fine-grain </a:t>
            </a:r>
            <a:r>
              <a:rPr lang="en-US" dirty="0" err="1"/>
              <a:t>strided</a:t>
            </a:r>
            <a:r>
              <a:rPr lang="en-US" dirty="0"/>
              <a:t> access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Random</a:t>
            </a:r>
            <a:r>
              <a:rPr lang="en-US" dirty="0"/>
              <a:t> access pattern (GUPS)</a:t>
            </a:r>
          </a:p>
          <a:p>
            <a:endParaRPr lang="en-US" dirty="0"/>
          </a:p>
          <a:p>
            <a:r>
              <a:rPr lang="en-US" dirty="0"/>
              <a:t>We do include accesses to MRAM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4A30321-12CD-2546-A9E8-9C9B0D370E01}"/>
              </a:ext>
            </a:extLst>
          </p:cNvPr>
          <p:cNvSpPr/>
          <p:nvPr/>
        </p:nvSpPr>
        <p:spPr>
          <a:xfrm>
            <a:off x="609600" y="2343290"/>
            <a:ext cx="8064500" cy="89775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12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C004-F30F-5A4F-BC10-C2107BA76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MRAM Read and Write Latency (I)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E0759DD8-9C94-D146-B449-605115CBE85F}"/>
                  </a:ext>
                </a:extLst>
              </p:cNvPr>
              <p:cNvSpPr/>
              <p:nvPr/>
            </p:nvSpPr>
            <p:spPr>
              <a:xfrm>
                <a:off x="473174" y="3570044"/>
                <a:ext cx="8215572" cy="831632"/>
              </a:xfrm>
              <a:prstGeom prst="roundRect">
                <a:avLst>
                  <a:gd name="adj" fmla="val 0"/>
                </a:avLst>
              </a:prstGeom>
              <a:solidFill>
                <a:schemeClr val="tx2"/>
              </a:solidFill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𝑀𝑅𝐴𝑀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𝐵𝑎𝑛𝑑𝑤𝑖𝑑𝑡h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𝑖𝑛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𝑆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𝑠𝑖𝑧𝑒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×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𝑓𝑟𝑒𝑞𝑢𝑒𝑛𝑐𝑦</m:t>
                          </m:r>
                          <m:r>
                            <a:rPr lang="en-US" sz="2400" b="0" i="1" baseline="-25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𝐷𝑃𝑈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𝑀𝑅𝐴𝑀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𝐿𝑎𝑡𝑒𝑛𝑐𝑦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  <a:latin typeface="Times" pitchFamily="2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E0759DD8-9C94-D146-B449-605115CBE8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74" y="3570044"/>
                <a:ext cx="8215572" cy="831632"/>
              </a:xfrm>
              <a:prstGeom prst="roundRect">
                <a:avLst>
                  <a:gd name="adj" fmla="val 0"/>
                </a:avLst>
              </a:prstGeom>
              <a:blipFill>
                <a:blip r:embed="rId2"/>
                <a:stretch>
                  <a:fillRect b="-8333"/>
                </a:stretch>
              </a:blipFill>
              <a:ln w="571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BC90972-0241-DB4D-9ED5-078F713F99A5}"/>
              </a:ext>
            </a:extLst>
          </p:cNvPr>
          <p:cNvSpPr/>
          <p:nvPr/>
        </p:nvSpPr>
        <p:spPr>
          <a:xfrm>
            <a:off x="464214" y="4467866"/>
            <a:ext cx="8215572" cy="504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We can model the MRAM latency with a linear expression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63BB6B30-57D9-1B41-BB55-911A20D36784}"/>
                  </a:ext>
                </a:extLst>
              </p:cNvPr>
              <p:cNvSpPr/>
              <p:nvPr/>
            </p:nvSpPr>
            <p:spPr>
              <a:xfrm>
                <a:off x="464214" y="5038056"/>
                <a:ext cx="8215572" cy="504000"/>
              </a:xfrm>
              <a:prstGeom prst="roundRect">
                <a:avLst>
                  <a:gd name="adj" fmla="val 0"/>
                </a:avLst>
              </a:prstGeom>
              <a:solidFill>
                <a:schemeClr val="tx2"/>
              </a:solidFill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𝑀𝑅𝐴𝑀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𝐿𝑎𝑡𝑒𝑛𝑐𝑦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𝑖𝑛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𝑐𝑦𝑐𝑙𝑒𝑠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𝛽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×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𝑠𝑖𝑧𝑒</m:t>
                      </m:r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  <a:latin typeface="Times" pitchFamily="2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63BB6B30-57D9-1B41-BB55-911A20D367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14" y="5038056"/>
                <a:ext cx="8215572" cy="504000"/>
              </a:xfrm>
              <a:prstGeom prst="roundRect">
                <a:avLst>
                  <a:gd name="adj" fmla="val 0"/>
                </a:avLst>
              </a:prstGeom>
              <a:blipFill>
                <a:blip r:embed="rId3"/>
                <a:stretch>
                  <a:fillRect b="-4444"/>
                </a:stretch>
              </a:blipFill>
              <a:ln w="571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D4AAEBA0-4577-D347-BD48-DE32518154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1500965"/>
              </p:ext>
            </p:extLst>
          </p:nvPr>
        </p:nvGraphicFramePr>
        <p:xfrm>
          <a:off x="176800" y="922899"/>
          <a:ext cx="43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119DD347-721E-5C4D-A045-AA3E0F4A74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3302609"/>
              </p:ext>
            </p:extLst>
          </p:nvPr>
        </p:nvGraphicFramePr>
        <p:xfrm>
          <a:off x="4647200" y="922899"/>
          <a:ext cx="43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D497BA67-9248-2042-A2BB-ACDC42AE8828}"/>
                  </a:ext>
                </a:extLst>
              </p:cNvPr>
              <p:cNvSpPr/>
              <p:nvPr/>
            </p:nvSpPr>
            <p:spPr>
              <a:xfrm>
                <a:off x="464214" y="5605028"/>
                <a:ext cx="8215572" cy="831632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Candara" panose="020E0502030303020204" pitchFamily="34" charset="0"/>
                    <a:cs typeface="Calibri" panose="020F0502020204030204" pitchFamily="34" charset="0"/>
                  </a:rPr>
                  <a:t>In our measurements,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</m:oMath>
                </a14:m>
                <a:r>
                  <a:rPr lang="en-US" sz="2200" dirty="0">
                    <a:solidFill>
                      <a:srgbClr val="0070C0"/>
                    </a:solidFill>
                    <a:latin typeface="Candara" panose="020E0502030303020204" pitchFamily="34" charset="0"/>
                    <a:cs typeface="Calibri" panose="020F0502020204030204" pitchFamily="34" charset="0"/>
                  </a:rPr>
                  <a:t> equals 0.5 cycles/byte</a:t>
                </a:r>
                <a:r>
                  <a:rPr lang="en-US" sz="2200" dirty="0">
                    <a:solidFill>
                      <a:schemeClr val="tx1"/>
                    </a:solidFill>
                    <a:latin typeface="Candara" panose="020E050203030302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Candara" panose="020E0502030303020204" pitchFamily="34" charset="0"/>
                    <a:cs typeface="Calibri" panose="020F0502020204030204" pitchFamily="34" charset="0"/>
                  </a:rPr>
                  <a:t>Theoretical maximum MRAM bandwidth = </a:t>
                </a:r>
                <a:r>
                  <a:rPr lang="en-US" sz="2200" dirty="0">
                    <a:solidFill>
                      <a:srgbClr val="0070C0"/>
                    </a:solidFill>
                    <a:latin typeface="Candara" panose="020E0502030303020204" pitchFamily="34" charset="0"/>
                    <a:cs typeface="Calibri" panose="020F0502020204030204" pitchFamily="34" charset="0"/>
                  </a:rPr>
                  <a:t>700 MB/s</a:t>
                </a:r>
                <a:r>
                  <a:rPr lang="en-US" sz="2200" dirty="0">
                    <a:solidFill>
                      <a:schemeClr val="tx1"/>
                    </a:solidFill>
                    <a:latin typeface="Candara" panose="020E0502030303020204" pitchFamily="34" charset="0"/>
                    <a:cs typeface="Calibri" panose="020F0502020204030204" pitchFamily="34" charset="0"/>
                  </a:rPr>
                  <a:t> at 350 MHz</a:t>
                </a: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D497BA67-9248-2042-A2BB-ACDC42AE88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14" y="5605028"/>
                <a:ext cx="8215572" cy="831632"/>
              </a:xfrm>
              <a:prstGeom prst="roundRect">
                <a:avLst/>
              </a:prstGeom>
              <a:blipFill>
                <a:blip r:embed="rId6"/>
                <a:stretch>
                  <a:fillRect b="-8696"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760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Graphic spid="20" grpId="0" uiExpand="1">
        <p:bldSub>
          <a:bldChart bld="series"/>
        </p:bldSub>
      </p:bldGraphic>
      <p:bldGraphic spid="21" grpId="0" uiExpand="1">
        <p:bldSub>
          <a:bldChart bld="series"/>
        </p:bldSub>
      </p:bldGraphic>
      <p:bldP spid="2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63BB6B30-57D9-1B41-BB55-911A20D36784}"/>
                  </a:ext>
                </a:extLst>
              </p:cNvPr>
              <p:cNvSpPr/>
              <p:nvPr/>
            </p:nvSpPr>
            <p:spPr>
              <a:xfrm>
                <a:off x="464214" y="5038056"/>
                <a:ext cx="8215572" cy="504000"/>
              </a:xfrm>
              <a:prstGeom prst="roundRect">
                <a:avLst>
                  <a:gd name="adj" fmla="val 0"/>
                </a:avLst>
              </a:prstGeom>
              <a:solidFill>
                <a:schemeClr val="tx2"/>
              </a:solidFill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𝑀𝑅𝐴𝑀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𝐿𝑎𝑡𝑒𝑛𝑐𝑦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𝑖𝑛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𝑐𝑦𝑐𝑙𝑒𝑠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𝛽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×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𝑠𝑖𝑧𝑒</m:t>
                      </m:r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  <a:latin typeface="Times" pitchFamily="2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63BB6B30-57D9-1B41-BB55-911A20D367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14" y="5038056"/>
                <a:ext cx="8215572" cy="504000"/>
              </a:xfrm>
              <a:prstGeom prst="roundRect">
                <a:avLst>
                  <a:gd name="adj" fmla="val 0"/>
                </a:avLst>
              </a:prstGeom>
              <a:blipFill>
                <a:blip r:embed="rId2"/>
                <a:stretch>
                  <a:fillRect b="-4444"/>
                </a:stretch>
              </a:blipFill>
              <a:ln w="5715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5E65E0BA-57C4-E54D-8AD8-270B06687B5B}"/>
              </a:ext>
            </a:extLst>
          </p:cNvPr>
          <p:cNvGrpSpPr/>
          <p:nvPr/>
        </p:nvGrpSpPr>
        <p:grpSpPr>
          <a:xfrm>
            <a:off x="464215" y="4529592"/>
            <a:ext cx="8224532" cy="1548480"/>
            <a:chOff x="4546948" y="1816269"/>
            <a:chExt cx="4478145" cy="2328073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3FFF1D9F-0D78-A447-B06E-7DD4F75E7610}"/>
                </a:ext>
              </a:extLst>
            </p:cNvPr>
            <p:cNvSpPr/>
            <p:nvPr/>
          </p:nvSpPr>
          <p:spPr>
            <a:xfrm>
              <a:off x="4546948" y="1816275"/>
              <a:ext cx="4472353" cy="2328067"/>
            </a:xfrm>
            <a:prstGeom prst="roundRect">
              <a:avLst>
                <a:gd name="adj" fmla="val 9070"/>
              </a:avLst>
            </a:prstGeom>
            <a:solidFill>
              <a:srgbClr val="F5F6FB"/>
            </a:solidFill>
            <a:ln w="44450"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 Same Side Corner Rectangle 10">
              <a:extLst>
                <a:ext uri="{FF2B5EF4-FFF2-40B4-BE49-F238E27FC236}">
                  <a16:creationId xmlns:a16="http://schemas.microsoft.com/office/drawing/2014/main" id="{1D0BCF65-5610-EC41-AD2D-AA08E3553E4E}"/>
                </a:ext>
              </a:extLst>
            </p:cNvPr>
            <p:cNvSpPr/>
            <p:nvPr/>
          </p:nvSpPr>
          <p:spPr>
            <a:xfrm>
              <a:off x="4546948" y="1816269"/>
              <a:ext cx="4472353" cy="595369"/>
            </a:xfrm>
            <a:prstGeom prst="round2SameRect">
              <a:avLst>
                <a:gd name="adj1" fmla="val 30308"/>
                <a:gd name="adj2" fmla="val 0"/>
              </a:avLst>
            </a:prstGeom>
            <a:solidFill>
              <a:srgbClr val="2D458A"/>
            </a:solidFill>
            <a:ln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/>
            <a:lstStyle/>
            <a:p>
              <a:r>
                <a:rPr lang="en-US" sz="2000" b="1" i="1" dirty="0">
                  <a:latin typeface="Cambria" panose="02040503050406030204" pitchFamily="18" charset="0"/>
                </a:rPr>
                <a:t>KEY OBSERVATION 4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CDB484-5B9A-2547-AB59-7D405F5AC4F2}"/>
                </a:ext>
              </a:extLst>
            </p:cNvPr>
            <p:cNvSpPr txBox="1"/>
            <p:nvPr/>
          </p:nvSpPr>
          <p:spPr>
            <a:xfrm>
              <a:off x="4552740" y="2497658"/>
              <a:ext cx="4472353" cy="1527006"/>
            </a:xfrm>
            <a:prstGeom prst="rect">
              <a:avLst/>
            </a:prstGeom>
            <a:noFill/>
          </p:spPr>
          <p:txBody>
            <a:bodyPr wrap="square" lIns="180000" rtlCol="0">
              <a:spAutoFit/>
            </a:bodyPr>
            <a:lstStyle/>
            <a:p>
              <a:pPr marL="36000" indent="-16200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Cambria" panose="02040503050406030204" pitchFamily="18" charset="0"/>
                </a:rPr>
                <a:t>The DPU’s </a:t>
              </a:r>
              <a:r>
                <a:rPr lang="en-US" sz="2000" b="1" dirty="0">
                  <a:latin typeface="Cambria" panose="02040503050406030204" pitchFamily="18" charset="0"/>
                </a:rPr>
                <a:t>Main memory (MRAM) bank access latency increases linearly</a:t>
              </a:r>
              <a:r>
                <a:rPr lang="en-US" sz="2000" dirty="0">
                  <a:latin typeface="Cambria" panose="02040503050406030204" pitchFamily="18" charset="0"/>
                </a:rPr>
                <a:t> with the transfer size.</a:t>
              </a:r>
            </a:p>
            <a:p>
              <a:pPr marL="36000" indent="-16200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Cambria" panose="02040503050406030204" pitchFamily="18" charset="0"/>
                </a:rPr>
                <a:t>The maximum theoretical MRAM </a:t>
              </a:r>
              <a:r>
                <a:rPr lang="en-US" sz="2000" b="1" dirty="0">
                  <a:latin typeface="Cambria" panose="02040503050406030204" pitchFamily="18" charset="0"/>
                </a:rPr>
                <a:t>bandwidth is 2 bytes per cycle</a:t>
              </a:r>
              <a:r>
                <a:rPr lang="en-US" sz="2000" dirty="0">
                  <a:latin typeface="Cambria" panose="02040503050406030204" pitchFamily="18" charset="0"/>
                </a:rPr>
                <a:t>. 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B7AC004-F30F-5A4F-BC10-C2107BA76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MRAM Read and Write Latency (II)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D4AAEBA0-4577-D347-BD48-DE3251815439}"/>
              </a:ext>
            </a:extLst>
          </p:cNvPr>
          <p:cNvGraphicFramePr>
            <a:graphicFrameLocks/>
          </p:cNvGraphicFramePr>
          <p:nvPr/>
        </p:nvGraphicFramePr>
        <p:xfrm>
          <a:off x="176800" y="922899"/>
          <a:ext cx="43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119DD347-721E-5C4D-A045-AA3E0F4A7491}"/>
              </a:ext>
            </a:extLst>
          </p:cNvPr>
          <p:cNvGraphicFramePr>
            <a:graphicFrameLocks/>
          </p:cNvGraphicFramePr>
          <p:nvPr/>
        </p:nvGraphicFramePr>
        <p:xfrm>
          <a:off x="4647200" y="922899"/>
          <a:ext cx="43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1849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00104 -0.1805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C004-F30F-5A4F-BC10-C2107BA76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MRAM Read and Write Latency (III)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BC90972-0241-DB4D-9ED5-078F713F99A5}"/>
              </a:ext>
            </a:extLst>
          </p:cNvPr>
          <p:cNvSpPr/>
          <p:nvPr/>
        </p:nvSpPr>
        <p:spPr>
          <a:xfrm>
            <a:off x="464214" y="3580357"/>
            <a:ext cx="8215572" cy="504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Read and write accesses to MRAM are symmetric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D4AAEBA0-4577-D347-BD48-DE3251815439}"/>
              </a:ext>
            </a:extLst>
          </p:cNvPr>
          <p:cNvGraphicFramePr>
            <a:graphicFrameLocks/>
          </p:cNvGraphicFramePr>
          <p:nvPr/>
        </p:nvGraphicFramePr>
        <p:xfrm>
          <a:off x="176800" y="922899"/>
          <a:ext cx="43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119DD347-721E-5C4D-A045-AA3E0F4A7491}"/>
              </a:ext>
            </a:extLst>
          </p:cNvPr>
          <p:cNvGraphicFramePr>
            <a:graphicFrameLocks/>
          </p:cNvGraphicFramePr>
          <p:nvPr/>
        </p:nvGraphicFramePr>
        <p:xfrm>
          <a:off x="4647200" y="922899"/>
          <a:ext cx="43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F2D9E94-BAFE-F94F-B5E2-B8161BC4B96A}"/>
              </a:ext>
            </a:extLst>
          </p:cNvPr>
          <p:cNvSpPr/>
          <p:nvPr/>
        </p:nvSpPr>
        <p:spPr>
          <a:xfrm>
            <a:off x="464214" y="4135165"/>
            <a:ext cx="8215572" cy="75266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The sustained MRAM bandwidth increases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with data transfer size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378D406-F79E-BE44-885E-F43D534EFD61}"/>
              </a:ext>
            </a:extLst>
          </p:cNvPr>
          <p:cNvGrpSpPr/>
          <p:nvPr/>
        </p:nvGrpSpPr>
        <p:grpSpPr>
          <a:xfrm>
            <a:off x="464215" y="4952692"/>
            <a:ext cx="8224532" cy="1446543"/>
            <a:chOff x="4546948" y="1816269"/>
            <a:chExt cx="4478145" cy="2771223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0E8259FA-6BB9-3F4E-B32E-5676F5CC954B}"/>
                </a:ext>
              </a:extLst>
            </p:cNvPr>
            <p:cNvSpPr/>
            <p:nvPr/>
          </p:nvSpPr>
          <p:spPr>
            <a:xfrm>
              <a:off x="4546948" y="1816275"/>
              <a:ext cx="4472353" cy="2771217"/>
            </a:xfrm>
            <a:prstGeom prst="roundRect">
              <a:avLst>
                <a:gd name="adj" fmla="val 9070"/>
              </a:avLst>
            </a:prstGeom>
            <a:solidFill>
              <a:srgbClr val="F2F9F3"/>
            </a:solidFill>
            <a:ln w="444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" name="Round Same Side Corner Rectangle 11">
              <a:extLst>
                <a:ext uri="{FF2B5EF4-FFF2-40B4-BE49-F238E27FC236}">
                  <a16:creationId xmlns:a16="http://schemas.microsoft.com/office/drawing/2014/main" id="{0E3D3B40-47A9-2141-841E-6D4D8922B15F}"/>
                </a:ext>
              </a:extLst>
            </p:cNvPr>
            <p:cNvSpPr/>
            <p:nvPr/>
          </p:nvSpPr>
          <p:spPr>
            <a:xfrm>
              <a:off x="4546948" y="1816269"/>
              <a:ext cx="4472353" cy="758639"/>
            </a:xfrm>
            <a:prstGeom prst="round2SameRect">
              <a:avLst>
                <a:gd name="adj1" fmla="val 30308"/>
                <a:gd name="adj2" fmla="val 0"/>
              </a:avLst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/>
            <a:lstStyle/>
            <a:p>
              <a:r>
                <a:rPr lang="en-US" sz="2000" b="1" i="1" dirty="0">
                  <a:solidFill>
                    <a:schemeClr val="bg1"/>
                  </a:solidFill>
                  <a:latin typeface="Cambria" panose="02040503050406030204" pitchFamily="18" charset="0"/>
                </a:rPr>
                <a:t>PROGRAMMING RECOMMENDATION 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0FF03DC-1DCB-CC46-8A46-66EBC2B6A1D7}"/>
                </a:ext>
              </a:extLst>
            </p:cNvPr>
            <p:cNvSpPr txBox="1"/>
            <p:nvPr/>
          </p:nvSpPr>
          <p:spPr>
            <a:xfrm>
              <a:off x="4552740" y="2641730"/>
              <a:ext cx="4472353" cy="19457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80000" rtlCol="0">
              <a:spAutoFit/>
            </a:bodyPr>
            <a:lstStyle/>
            <a:p>
              <a:r>
                <a:rPr lang="en-US" sz="2000" dirty="0">
                  <a:latin typeface="Cambria" panose="02040503050406030204" pitchFamily="18" charset="0"/>
                </a:rPr>
                <a:t>For data movement between the DPU’s MRAM bank and the WRAM, </a:t>
              </a:r>
              <a:r>
                <a:rPr lang="en-US" sz="2000" b="1" dirty="0">
                  <a:latin typeface="Cambria" panose="02040503050406030204" pitchFamily="18" charset="0"/>
                </a:rPr>
                <a:t>use large DMA transfer sizes when all the accessed data is going to be used</a:t>
              </a:r>
              <a:r>
                <a:rPr lang="en-US" sz="2000" dirty="0">
                  <a:latin typeface="Cambria" panose="02040503050406030204" pitchFamily="18" charset="0"/>
                </a:rPr>
                <a:t>. </a:t>
              </a:r>
            </a:p>
          </p:txBody>
        </p:sp>
      </p:grpSp>
      <p:sp>
        <p:nvSpPr>
          <p:cNvPr id="18" name="Arc 17">
            <a:extLst>
              <a:ext uri="{FF2B5EF4-FFF2-40B4-BE49-F238E27FC236}">
                <a16:creationId xmlns:a16="http://schemas.microsoft.com/office/drawing/2014/main" id="{ED969EB5-F839-BE41-97D2-9A95FD858970}"/>
              </a:ext>
            </a:extLst>
          </p:cNvPr>
          <p:cNvSpPr/>
          <p:nvPr/>
        </p:nvSpPr>
        <p:spPr>
          <a:xfrm rot="20410027">
            <a:off x="134251" y="1746414"/>
            <a:ext cx="4264270" cy="494676"/>
          </a:xfrm>
          <a:prstGeom prst="arc">
            <a:avLst>
              <a:gd name="adj1" fmla="val 11390633"/>
              <a:gd name="adj2" fmla="val 21139328"/>
            </a:avLst>
          </a:prstGeom>
          <a:ln w="508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AED15C81-8048-EF46-B953-E3769B7D4404}"/>
              </a:ext>
            </a:extLst>
          </p:cNvPr>
          <p:cNvSpPr/>
          <p:nvPr/>
        </p:nvSpPr>
        <p:spPr>
          <a:xfrm rot="20410027">
            <a:off x="4638500" y="1746415"/>
            <a:ext cx="4264270" cy="494676"/>
          </a:xfrm>
          <a:prstGeom prst="arc">
            <a:avLst>
              <a:gd name="adj1" fmla="val 11390633"/>
              <a:gd name="adj2" fmla="val 21139328"/>
            </a:avLst>
          </a:prstGeom>
          <a:ln w="508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3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  <p:bldP spid="18" grpId="0" animBg="1"/>
      <p:bldP spid="2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C004-F30F-5A4F-BC10-C2107BA76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MRAM Read and Write Latency (IV)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D4AAEBA0-4577-D347-BD48-DE3251815439}"/>
              </a:ext>
            </a:extLst>
          </p:cNvPr>
          <p:cNvGraphicFramePr>
            <a:graphicFrameLocks/>
          </p:cNvGraphicFramePr>
          <p:nvPr/>
        </p:nvGraphicFramePr>
        <p:xfrm>
          <a:off x="176800" y="922899"/>
          <a:ext cx="43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119DD347-721E-5C4D-A045-AA3E0F4A7491}"/>
              </a:ext>
            </a:extLst>
          </p:cNvPr>
          <p:cNvGraphicFramePr>
            <a:graphicFrameLocks/>
          </p:cNvGraphicFramePr>
          <p:nvPr/>
        </p:nvGraphicFramePr>
        <p:xfrm>
          <a:off x="4647200" y="922899"/>
          <a:ext cx="43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9378D406-F79E-BE44-885E-F43D534EFD61}"/>
              </a:ext>
            </a:extLst>
          </p:cNvPr>
          <p:cNvGrpSpPr/>
          <p:nvPr/>
        </p:nvGrpSpPr>
        <p:grpSpPr>
          <a:xfrm>
            <a:off x="169010" y="2952074"/>
            <a:ext cx="8798189" cy="1970162"/>
            <a:chOff x="4546948" y="1816269"/>
            <a:chExt cx="4478145" cy="3774347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0E8259FA-6BB9-3F4E-B32E-5676F5CC954B}"/>
                </a:ext>
              </a:extLst>
            </p:cNvPr>
            <p:cNvSpPr/>
            <p:nvPr/>
          </p:nvSpPr>
          <p:spPr>
            <a:xfrm>
              <a:off x="4546948" y="1816275"/>
              <a:ext cx="4472353" cy="3297293"/>
            </a:xfrm>
            <a:prstGeom prst="roundRect">
              <a:avLst>
                <a:gd name="adj" fmla="val 9070"/>
              </a:avLst>
            </a:prstGeom>
            <a:solidFill>
              <a:srgbClr val="F2F9F3"/>
            </a:solidFill>
            <a:ln w="444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" name="Round Same Side Corner Rectangle 11">
              <a:extLst>
                <a:ext uri="{FF2B5EF4-FFF2-40B4-BE49-F238E27FC236}">
                  <a16:creationId xmlns:a16="http://schemas.microsoft.com/office/drawing/2014/main" id="{0E3D3B40-47A9-2141-841E-6D4D8922B15F}"/>
                </a:ext>
              </a:extLst>
            </p:cNvPr>
            <p:cNvSpPr/>
            <p:nvPr/>
          </p:nvSpPr>
          <p:spPr>
            <a:xfrm>
              <a:off x="4546948" y="1816269"/>
              <a:ext cx="4472353" cy="758639"/>
            </a:xfrm>
            <a:prstGeom prst="round2SameRect">
              <a:avLst>
                <a:gd name="adj1" fmla="val 30308"/>
                <a:gd name="adj2" fmla="val 0"/>
              </a:avLst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/>
            <a:lstStyle/>
            <a:p>
              <a:r>
                <a:rPr lang="en-US" sz="2000" b="1" i="1" dirty="0">
                  <a:latin typeface="Cambria" panose="02040503050406030204" pitchFamily="18" charset="0"/>
                </a:rPr>
                <a:t>PROGRAMMING RECOMMENDATION 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0FF03DC-1DCB-CC46-8A46-66EBC2B6A1D7}"/>
                </a:ext>
              </a:extLst>
            </p:cNvPr>
            <p:cNvSpPr txBox="1"/>
            <p:nvPr/>
          </p:nvSpPr>
          <p:spPr>
            <a:xfrm>
              <a:off x="4552740" y="2613012"/>
              <a:ext cx="4472353" cy="29776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80000" rtlCol="0">
              <a:spAutoFit/>
            </a:bodyPr>
            <a:lstStyle/>
            <a:p>
              <a:r>
                <a:rPr lang="en-US" sz="1900" dirty="0">
                  <a:latin typeface="Cambria" panose="02040503050406030204" pitchFamily="18" charset="0"/>
                </a:rPr>
                <a:t>For small transfers between the MRAM bank and the WRAM, </a:t>
              </a:r>
              <a:r>
                <a:rPr lang="en-US" sz="1900" b="1" dirty="0">
                  <a:latin typeface="Cambria" panose="02040503050406030204" pitchFamily="18" charset="0"/>
                </a:rPr>
                <a:t>fetch more bytes than necessary within a 128-byte limit</a:t>
              </a:r>
              <a:r>
                <a:rPr lang="en-US" sz="1900" dirty="0">
                  <a:latin typeface="Cambria" panose="02040503050406030204" pitchFamily="18" charset="0"/>
                </a:rPr>
                <a:t>. Doing so increases the likelihood of finding data in WRAM for later accesses (i.e., the program can check whether the desired data is in WRAM before issuing a new MRAM access). 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610A85B-EF93-1247-9BCF-F3BD93F76DA2}"/>
              </a:ext>
            </a:extLst>
          </p:cNvPr>
          <p:cNvCxnSpPr>
            <a:cxnSpLocks/>
          </p:cNvCxnSpPr>
          <p:nvPr/>
        </p:nvCxnSpPr>
        <p:spPr>
          <a:xfrm>
            <a:off x="1139252" y="2323477"/>
            <a:ext cx="1229194" cy="0"/>
          </a:xfrm>
          <a:prstGeom prst="line">
            <a:avLst/>
          </a:prstGeom>
          <a:ln w="50800">
            <a:solidFill>
              <a:srgbClr val="FF0000"/>
            </a:solidFill>
            <a:headEnd type="diamond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A6E077-76BE-4D40-8308-E9B8ED22C093}"/>
              </a:ext>
            </a:extLst>
          </p:cNvPr>
          <p:cNvCxnSpPr>
            <a:cxnSpLocks/>
          </p:cNvCxnSpPr>
          <p:nvPr/>
        </p:nvCxnSpPr>
        <p:spPr>
          <a:xfrm>
            <a:off x="5623808" y="2385937"/>
            <a:ext cx="1229194" cy="0"/>
          </a:xfrm>
          <a:prstGeom prst="line">
            <a:avLst/>
          </a:prstGeom>
          <a:ln w="50800">
            <a:solidFill>
              <a:srgbClr val="FF0000"/>
            </a:solidFill>
            <a:headEnd type="diamond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2DE4FC-0CE2-5C41-B60B-51D64C5513F6}"/>
              </a:ext>
            </a:extLst>
          </p:cNvPr>
          <p:cNvGrpSpPr/>
          <p:nvPr/>
        </p:nvGrpSpPr>
        <p:grpSpPr>
          <a:xfrm>
            <a:off x="169010" y="4691230"/>
            <a:ext cx="8798189" cy="1970162"/>
            <a:chOff x="4546948" y="1816269"/>
            <a:chExt cx="4478145" cy="3774347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96C3E971-5F6D-F64C-B2B6-AAAF9BC4D8F1}"/>
                </a:ext>
              </a:extLst>
            </p:cNvPr>
            <p:cNvSpPr/>
            <p:nvPr/>
          </p:nvSpPr>
          <p:spPr>
            <a:xfrm>
              <a:off x="4546948" y="1816275"/>
              <a:ext cx="4472353" cy="3297293"/>
            </a:xfrm>
            <a:prstGeom prst="roundRect">
              <a:avLst>
                <a:gd name="adj" fmla="val 9070"/>
              </a:avLst>
            </a:prstGeom>
            <a:solidFill>
              <a:srgbClr val="F2F9F3"/>
            </a:solidFill>
            <a:ln w="444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8" name="Round Same Side Corner Rectangle 17">
              <a:extLst>
                <a:ext uri="{FF2B5EF4-FFF2-40B4-BE49-F238E27FC236}">
                  <a16:creationId xmlns:a16="http://schemas.microsoft.com/office/drawing/2014/main" id="{A4F7892D-4CA6-AB4A-A599-7CB1399A7F1C}"/>
                </a:ext>
              </a:extLst>
            </p:cNvPr>
            <p:cNvSpPr/>
            <p:nvPr/>
          </p:nvSpPr>
          <p:spPr>
            <a:xfrm>
              <a:off x="4546948" y="1816269"/>
              <a:ext cx="4472353" cy="758639"/>
            </a:xfrm>
            <a:prstGeom prst="round2SameRect">
              <a:avLst>
                <a:gd name="adj1" fmla="val 30308"/>
                <a:gd name="adj2" fmla="val 0"/>
              </a:avLst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/>
            <a:lstStyle/>
            <a:p>
              <a:r>
                <a:rPr lang="en-US" sz="2000" b="1" i="1" dirty="0">
                  <a:latin typeface="Cambria" panose="02040503050406030204" pitchFamily="18" charset="0"/>
                </a:rPr>
                <a:t>PROGRAMMING RECOMMENDATION 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2C16024-B3CB-2445-88A8-02218679AE5D}"/>
                </a:ext>
              </a:extLst>
            </p:cNvPr>
            <p:cNvSpPr txBox="1"/>
            <p:nvPr/>
          </p:nvSpPr>
          <p:spPr>
            <a:xfrm>
              <a:off x="4552740" y="2613012"/>
              <a:ext cx="4472353" cy="29776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80000" rtlCol="0">
              <a:spAutoFit/>
            </a:bodyPr>
            <a:lstStyle/>
            <a:p>
              <a:r>
                <a:rPr lang="en-US" sz="1900" b="1" dirty="0">
                  <a:latin typeface="Cambria" panose="02040503050406030204" pitchFamily="18" charset="0"/>
                </a:rPr>
                <a:t>Choose the data transfer size between the MRAM bank and the WRAM based on the program’s WRAM usage</a:t>
              </a:r>
              <a:r>
                <a:rPr lang="en-US" sz="1900" dirty="0">
                  <a:latin typeface="Cambria" panose="02040503050406030204" pitchFamily="18" charset="0"/>
                </a:rPr>
                <a:t>, as it imposes a tradeoff between the sustained MRAM bandwidth and the number of </a:t>
              </a:r>
              <a:r>
                <a:rPr lang="en-US" sz="1900" dirty="0" err="1">
                  <a:latin typeface="Cambria" panose="02040503050406030204" pitchFamily="18" charset="0"/>
                </a:rPr>
                <a:t>tasklets</a:t>
              </a:r>
              <a:r>
                <a:rPr lang="en-US" sz="1900" dirty="0">
                  <a:latin typeface="Cambria" panose="02040503050406030204" pitchFamily="18" charset="0"/>
                </a:rPr>
                <a:t> that can run in the DPU (which is dictated by the limited WRAM capacity). </a:t>
              </a:r>
            </a:p>
            <a:p>
              <a:endParaRPr lang="en-US" sz="1900" dirty="0">
                <a:latin typeface="Cambria" panose="02040503050406030204" pitchFamily="18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BF7B7C0-73F3-7848-A83B-C1082CA1F236}"/>
              </a:ext>
            </a:extLst>
          </p:cNvPr>
          <p:cNvSpPr/>
          <p:nvPr/>
        </p:nvSpPr>
        <p:spPr>
          <a:xfrm>
            <a:off x="108649" y="973116"/>
            <a:ext cx="8948417" cy="546462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691421A-FBC6-C444-808C-B14F9218D2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27942"/>
            <a:ext cx="9131300" cy="1930400"/>
          </a:xfrm>
          <a:prstGeom prst="rect">
            <a:avLst/>
          </a:prstGeom>
        </p:spPr>
      </p:pic>
      <p:sp>
        <p:nvSpPr>
          <p:cNvPr id="24" name="Subtitle 1">
            <a:extLst>
              <a:ext uri="{FF2B5EF4-FFF2-40B4-BE49-F238E27FC236}">
                <a16:creationId xmlns:a16="http://schemas.microsoft.com/office/drawing/2014/main" id="{D23492EC-E9B8-6B40-8BC3-5F5226F134D5}"/>
              </a:ext>
            </a:extLst>
          </p:cNvPr>
          <p:cNvSpPr txBox="1">
            <a:spLocks/>
          </p:cNvSpPr>
          <p:nvPr/>
        </p:nvSpPr>
        <p:spPr>
          <a:xfrm>
            <a:off x="1106731" y="5525569"/>
            <a:ext cx="6858000" cy="803991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u="sng" dirty="0">
                <a:hlinkClick r:id="rId6"/>
              </a:rPr>
              <a:t>https://arxiv.org/pdf/2105.03814.pdf</a:t>
            </a:r>
            <a:endParaRPr lang="en-US" sz="2000" u="sng" dirty="0"/>
          </a:p>
          <a:p>
            <a:pPr>
              <a:spcBef>
                <a:spcPts val="600"/>
              </a:spcBef>
            </a:pPr>
            <a:r>
              <a:rPr lang="en-US" sz="2000" dirty="0">
                <a:hlinkClick r:id="rId7"/>
              </a:rPr>
              <a:t>https://github.com/CMU-SAFARI/prim-benchmarks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171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83505-2DAA-ED43-A184-C4D419F9B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800" dirty="0"/>
              <a:t>UPMEM Processing-in-DRAM Engine (2019)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247EB-0F00-D348-A874-BCF1EE2FA5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AB0E41-6335-3B40-AB06-F5B4D651A9D6}" type="slidenum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-128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5EB2FE4-BC58-E94C-8039-4CDE8EEBB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51" y="964045"/>
            <a:ext cx="8610600" cy="519372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Processing in DRAM Engine </a:t>
            </a:r>
          </a:p>
          <a:p>
            <a:r>
              <a:rPr lang="en-US" dirty="0"/>
              <a:t>Includes </a:t>
            </a:r>
            <a:r>
              <a:rPr lang="en-US" b="1" dirty="0"/>
              <a:t>standard DIMM modules</a:t>
            </a:r>
            <a:r>
              <a:rPr lang="en-US" dirty="0"/>
              <a:t>, with a </a:t>
            </a:r>
            <a:r>
              <a:rPr lang="en-US" b="1" dirty="0"/>
              <a:t>large number of DPU processors </a:t>
            </a:r>
            <a:r>
              <a:rPr lang="en-US" dirty="0"/>
              <a:t>combined with DRAM chips.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Replaces </a:t>
            </a:r>
            <a:r>
              <a:rPr lang="en-US" b="1" dirty="0"/>
              <a:t>standard</a:t>
            </a:r>
            <a:r>
              <a:rPr lang="en-US" dirty="0"/>
              <a:t> DIMMs</a:t>
            </a:r>
          </a:p>
          <a:p>
            <a:pPr lvl="1"/>
            <a:r>
              <a:rPr lang="en-US" dirty="0"/>
              <a:t>DDR4 R-DIMM modules</a:t>
            </a:r>
          </a:p>
          <a:p>
            <a:pPr lvl="2"/>
            <a:r>
              <a:rPr lang="en-US" dirty="0"/>
              <a:t>8GB+128 DPUs (16 PIM chips)</a:t>
            </a:r>
          </a:p>
          <a:p>
            <a:pPr lvl="2"/>
            <a:r>
              <a:rPr lang="en-US" dirty="0"/>
              <a:t>Standard 2x-nm DRAM process</a:t>
            </a:r>
          </a:p>
          <a:p>
            <a:pPr lvl="1"/>
            <a:r>
              <a:rPr lang="en-US" b="1" dirty="0"/>
              <a:t>Large amounts of</a:t>
            </a:r>
            <a:r>
              <a:rPr lang="en-US" dirty="0"/>
              <a:t> compute &amp; memory bandwidth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2C3A3A-02C6-5F46-8278-4883459024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9331" y="2362200"/>
            <a:ext cx="3064669" cy="18094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094D00-96B4-E74E-917B-BA57463AF2F6}"/>
              </a:ext>
            </a:extLst>
          </p:cNvPr>
          <p:cNvSpPr txBox="1"/>
          <p:nvPr/>
        </p:nvSpPr>
        <p:spPr>
          <a:xfrm>
            <a:off x="184532" y="6452797"/>
            <a:ext cx="53270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https://www.anandtech.com/show/14750/hot-chips-31-analysis-inmemory-processing-by-upmem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4B1677-FAD4-8147-AAAE-CAD39B29F335}"/>
              </a:ext>
            </a:extLst>
          </p:cNvPr>
          <p:cNvSpPr/>
          <p:nvPr/>
        </p:nvSpPr>
        <p:spPr>
          <a:xfrm>
            <a:off x="184532" y="6613279"/>
            <a:ext cx="73324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https://www.upmem.com/video-upmem-presenting-its-true-processing-in-memory-solution-hot-chips-2019/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B506766-B570-B545-B275-3559CFC233C5}"/>
              </a:ext>
            </a:extLst>
          </p:cNvPr>
          <p:cNvGrpSpPr/>
          <p:nvPr/>
        </p:nvGrpSpPr>
        <p:grpSpPr>
          <a:xfrm>
            <a:off x="228600" y="4724400"/>
            <a:ext cx="8754585" cy="1709697"/>
            <a:chOff x="228600" y="4724400"/>
            <a:chExt cx="8754585" cy="170969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9DF79F1-207B-C34F-AF17-579F237B3E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8600" y="4724400"/>
              <a:ext cx="8754585" cy="1709697"/>
            </a:xfrm>
            <a:prstGeom prst="rect">
              <a:avLst/>
            </a:prstGeom>
          </p:spPr>
        </p:pic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1A8C06B5-1135-5C4F-83E8-E38AAB98D67C}"/>
                </a:ext>
              </a:extLst>
            </p:cNvPr>
            <p:cNvSpPr/>
            <p:nvPr/>
          </p:nvSpPr>
          <p:spPr bwMode="auto">
            <a:xfrm>
              <a:off x="228600" y="4725144"/>
              <a:ext cx="1440160" cy="134427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CPU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(x86, ARM, RV…)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DC95700-D7D1-5644-851B-FF2666B58A9E}"/>
                </a:ext>
              </a:extLst>
            </p:cNvPr>
            <p:cNvGrpSpPr/>
            <p:nvPr/>
          </p:nvGrpSpPr>
          <p:grpSpPr>
            <a:xfrm>
              <a:off x="1727429" y="5030705"/>
              <a:ext cx="1247056" cy="733148"/>
              <a:chOff x="1740768" y="5013176"/>
              <a:chExt cx="1247056" cy="733148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251D41E-D38C-AC45-AD0E-16543ACA0601}"/>
                  </a:ext>
                </a:extLst>
              </p:cNvPr>
              <p:cNvSpPr/>
              <p:nvPr/>
            </p:nvSpPr>
            <p:spPr bwMode="auto">
              <a:xfrm>
                <a:off x="1740768" y="5013176"/>
                <a:ext cx="1247056" cy="73314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Left-Right Arrow 5">
                <a:extLst>
                  <a:ext uri="{FF2B5EF4-FFF2-40B4-BE49-F238E27FC236}">
                    <a16:creationId xmlns:a16="http://schemas.microsoft.com/office/drawing/2014/main" id="{8C261558-8DDB-CE4D-A03B-11579E0FA88F}"/>
                  </a:ext>
                </a:extLst>
              </p:cNvPr>
              <p:cNvSpPr/>
              <p:nvPr/>
            </p:nvSpPr>
            <p:spPr bwMode="auto">
              <a:xfrm>
                <a:off x="1740768" y="5013176"/>
                <a:ext cx="1247056" cy="720080"/>
              </a:xfrm>
              <a:prstGeom prst="leftRightArrow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DDR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Data bus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8077579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1E1E0-5F7B-F449-9161-40F925A92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MRAM Bandwidth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11F60-311A-3F45-B3DA-368B4C913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Goal</a:t>
            </a:r>
          </a:p>
          <a:p>
            <a:pPr lvl="1"/>
            <a:r>
              <a:rPr lang="en-US" dirty="0"/>
              <a:t>Measure </a:t>
            </a:r>
            <a:r>
              <a:rPr lang="en-US" dirty="0">
                <a:solidFill>
                  <a:srgbClr val="00B050"/>
                </a:solidFill>
              </a:rPr>
              <a:t>MRAM bandwidth </a:t>
            </a:r>
            <a:r>
              <a:rPr lang="en-US" dirty="0"/>
              <a:t>for different access patterns</a:t>
            </a:r>
          </a:p>
          <a:p>
            <a:endParaRPr lang="en-US" dirty="0"/>
          </a:p>
          <a:p>
            <a:r>
              <a:rPr lang="en-US" dirty="0"/>
              <a:t>Microbenchmarks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Latency of a single DMA transfer </a:t>
            </a:r>
            <a:r>
              <a:rPr lang="en-US" dirty="0"/>
              <a:t>for different transfer sizes</a:t>
            </a:r>
          </a:p>
          <a:p>
            <a:pPr lvl="2"/>
            <a:r>
              <a:rPr lang="en-US" dirty="0" err="1">
                <a:latin typeface="Courier" pitchFamily="2" charset="0"/>
              </a:rPr>
              <a:t>mram_read</a:t>
            </a:r>
            <a:r>
              <a:rPr lang="en-US" dirty="0">
                <a:latin typeface="Courier" pitchFamily="2" charset="0"/>
              </a:rPr>
              <a:t>();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MRAM-WRAM DMA transfer</a:t>
            </a:r>
          </a:p>
          <a:p>
            <a:pPr lvl="2"/>
            <a:r>
              <a:rPr lang="en-US" dirty="0" err="1">
                <a:latin typeface="Courier" pitchFamily="2" charset="0"/>
              </a:rPr>
              <a:t>mram_write</a:t>
            </a:r>
            <a:r>
              <a:rPr lang="en-US" dirty="0">
                <a:latin typeface="Courier" pitchFamily="2" charset="0"/>
              </a:rPr>
              <a:t>();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WRAM-MRAM DMA transfer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STREAM</a:t>
            </a:r>
            <a:r>
              <a:rPr lang="en-US" dirty="0"/>
              <a:t> benchmark</a:t>
            </a:r>
          </a:p>
          <a:p>
            <a:pPr lvl="2"/>
            <a:r>
              <a:rPr lang="en-US" dirty="0"/>
              <a:t>COPY, COPY-DMA</a:t>
            </a:r>
          </a:p>
          <a:p>
            <a:pPr lvl="2"/>
            <a:r>
              <a:rPr lang="en-US" dirty="0"/>
              <a:t>ADD, SCALE, TRIAD</a:t>
            </a:r>
          </a:p>
          <a:p>
            <a:pPr lvl="1"/>
            <a:r>
              <a:rPr lang="en-US" dirty="0" err="1">
                <a:solidFill>
                  <a:srgbClr val="00B050"/>
                </a:solidFill>
              </a:rPr>
              <a:t>Strided</a:t>
            </a:r>
            <a:r>
              <a:rPr lang="en-US" dirty="0"/>
              <a:t> access pattern</a:t>
            </a:r>
          </a:p>
          <a:p>
            <a:pPr lvl="2"/>
            <a:r>
              <a:rPr lang="en-US" dirty="0"/>
              <a:t>Coarse-grain </a:t>
            </a:r>
            <a:r>
              <a:rPr lang="en-US" dirty="0" err="1"/>
              <a:t>strided</a:t>
            </a:r>
            <a:r>
              <a:rPr lang="en-US" dirty="0"/>
              <a:t> access</a:t>
            </a:r>
          </a:p>
          <a:p>
            <a:pPr lvl="2"/>
            <a:r>
              <a:rPr lang="en-US" dirty="0"/>
              <a:t>Fine-grain </a:t>
            </a:r>
            <a:r>
              <a:rPr lang="en-US" dirty="0" err="1"/>
              <a:t>strided</a:t>
            </a:r>
            <a:r>
              <a:rPr lang="en-US" dirty="0"/>
              <a:t> access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Random</a:t>
            </a:r>
            <a:r>
              <a:rPr lang="en-US" dirty="0"/>
              <a:t> access pattern (GUPS)</a:t>
            </a:r>
          </a:p>
          <a:p>
            <a:endParaRPr lang="en-US" dirty="0"/>
          </a:p>
          <a:p>
            <a:r>
              <a:rPr lang="en-US" dirty="0"/>
              <a:t>We do include accesses to MRAM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4A30321-12CD-2546-A9E8-9C9B0D370E01}"/>
              </a:ext>
            </a:extLst>
          </p:cNvPr>
          <p:cNvSpPr/>
          <p:nvPr/>
        </p:nvSpPr>
        <p:spPr>
          <a:xfrm>
            <a:off x="609600" y="3186570"/>
            <a:ext cx="8064500" cy="89775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07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B1A09-65D3-0F45-A0AA-D2E1C548B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STREAM Benchmark in MRAM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3EBA5F-73BF-9645-AE22-BBD931B9A7DB}"/>
              </a:ext>
            </a:extLst>
          </p:cNvPr>
          <p:cNvSpPr/>
          <p:nvPr/>
        </p:nvSpPr>
        <p:spPr>
          <a:xfrm>
            <a:off x="673100" y="2355860"/>
            <a:ext cx="7740000" cy="2700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5DB603-68F4-F642-86BD-DB5610C43ACD}"/>
              </a:ext>
            </a:extLst>
          </p:cNvPr>
          <p:cNvSpPr/>
          <p:nvPr/>
        </p:nvSpPr>
        <p:spPr>
          <a:xfrm>
            <a:off x="673100" y="1400020"/>
            <a:ext cx="7740000" cy="492279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1D4A95-0258-2948-989E-EAA408CFE53D}"/>
              </a:ext>
            </a:extLst>
          </p:cNvPr>
          <p:cNvSpPr/>
          <p:nvPr/>
        </p:nvSpPr>
        <p:spPr>
          <a:xfrm>
            <a:off x="609600" y="3359360"/>
            <a:ext cx="7740000" cy="492279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B08436-2F75-C94A-8995-75A088A31EA9}"/>
              </a:ext>
            </a:extLst>
          </p:cNvPr>
          <p:cNvSpPr/>
          <p:nvPr/>
        </p:nvSpPr>
        <p:spPr>
          <a:xfrm>
            <a:off x="609600" y="4559739"/>
            <a:ext cx="7740000" cy="492279"/>
          </a:xfrm>
          <a:prstGeom prst="rect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079C52-8E7B-7047-A86D-BC80E31558DC}"/>
              </a:ext>
            </a:extLst>
          </p:cNvPr>
          <p:cNvSpPr/>
          <p:nvPr/>
        </p:nvSpPr>
        <p:spPr>
          <a:xfrm>
            <a:off x="609600" y="5526678"/>
            <a:ext cx="7740000" cy="492279"/>
          </a:xfrm>
          <a:prstGeom prst="rect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E40F10-DEFE-A54E-B843-0EDA6E207D57}"/>
              </a:ext>
            </a:extLst>
          </p:cNvPr>
          <p:cNvSpPr txBox="1"/>
          <p:nvPr/>
        </p:nvSpPr>
        <p:spPr>
          <a:xfrm>
            <a:off x="609600" y="850900"/>
            <a:ext cx="79629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COPY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Load current MRAM block to WRAM</a:t>
            </a:r>
          </a:p>
          <a:p>
            <a:r>
              <a:rPr lang="en-US" sz="1600" dirty="0" err="1">
                <a:solidFill>
                  <a:srgbClr val="0070C0"/>
                </a:solidFill>
                <a:latin typeface="Courier" pitchFamily="2" charset="0"/>
              </a:rPr>
              <a:t>mram_read</a:t>
            </a:r>
            <a:r>
              <a:rPr lang="en-US" sz="1600" dirty="0">
                <a:latin typeface="Courier" pitchFamily="2" charset="0"/>
              </a:rPr>
              <a:t>((</a:t>
            </a:r>
            <a:r>
              <a:rPr lang="en-US" sz="1600" dirty="0">
                <a:solidFill>
                  <a:srgbClr val="0070C0"/>
                </a:solidFill>
                <a:latin typeface="Courier" pitchFamily="2" charset="0"/>
              </a:rPr>
              <a:t>__</a:t>
            </a:r>
            <a:r>
              <a:rPr lang="en-US" sz="1600" dirty="0" err="1">
                <a:solidFill>
                  <a:srgbClr val="0070C0"/>
                </a:solidFill>
                <a:latin typeface="Courier" pitchFamily="2" charset="0"/>
              </a:rPr>
              <a:t>mram_ptr</a:t>
            </a:r>
            <a:r>
              <a:rPr lang="en-US" sz="1600" dirty="0">
                <a:solidFill>
                  <a:srgbClr val="0070C0"/>
                </a:solidFill>
                <a:latin typeface="Courier" pitchFamily="2" charset="0"/>
              </a:rPr>
              <a:t> void </a:t>
            </a:r>
            <a:r>
              <a:rPr lang="en-US" sz="1600" dirty="0" err="1">
                <a:solidFill>
                  <a:srgbClr val="0070C0"/>
                </a:solidFill>
                <a:latin typeface="Courier" pitchFamily="2" charset="0"/>
              </a:rPr>
              <a:t>const</a:t>
            </a:r>
            <a:r>
              <a:rPr lang="en-US" sz="1600" dirty="0">
                <a:latin typeface="Courier" pitchFamily="2" charset="0"/>
              </a:rPr>
              <a:t>*)</a:t>
            </a:r>
            <a:r>
              <a:rPr lang="en-US" sz="1600" dirty="0" err="1">
                <a:latin typeface="Courier" pitchFamily="2" charset="0"/>
              </a:rPr>
              <a:t>mram_address_A</a:t>
            </a:r>
            <a:r>
              <a:rPr lang="en-US" sz="1600" dirty="0">
                <a:latin typeface="Courier" pitchFamily="2" charset="0"/>
              </a:rPr>
              <a:t>, </a:t>
            </a:r>
            <a:r>
              <a:rPr lang="en-US" sz="1600" dirty="0" err="1">
                <a:latin typeface="Courier" pitchFamily="2" charset="0"/>
              </a:rPr>
              <a:t>bufferA</a:t>
            </a:r>
            <a:r>
              <a:rPr lang="en-US" sz="1600" dirty="0">
                <a:latin typeface="Courier" pitchFamily="2" charset="0"/>
              </a:rPr>
              <a:t>, </a:t>
            </a:r>
          </a:p>
          <a:p>
            <a:r>
              <a:rPr lang="en-US" sz="1600" dirty="0">
                <a:latin typeface="Courier" pitchFamily="2" charset="0"/>
              </a:rPr>
              <a:t>			SIZE * </a:t>
            </a:r>
            <a:r>
              <a:rPr lang="en-US" sz="1600" dirty="0" err="1">
                <a:latin typeface="Courier" pitchFamily="2" charset="0"/>
              </a:rPr>
              <a:t>sizeof</a:t>
            </a:r>
            <a:r>
              <a:rPr lang="en-US" sz="1600" dirty="0">
                <a:latin typeface="Courier" pitchFamily="2" charset="0"/>
              </a:rPr>
              <a:t>(</a:t>
            </a:r>
            <a:r>
              <a:rPr lang="en-US" sz="1600" dirty="0">
                <a:solidFill>
                  <a:srgbClr val="0070C0"/>
                </a:solidFill>
                <a:latin typeface="Courier" pitchFamily="2" charset="0"/>
              </a:rPr>
              <a:t>uint64_t</a:t>
            </a:r>
            <a:r>
              <a:rPr lang="en-US" sz="1600" dirty="0">
                <a:latin typeface="Courier" pitchFamily="2" charset="0"/>
              </a:rPr>
              <a:t>));</a:t>
            </a:r>
          </a:p>
          <a:p>
            <a:endParaRPr lang="en-US" sz="1600" dirty="0">
              <a:solidFill>
                <a:srgbClr val="0070C0"/>
              </a:solidFill>
              <a:latin typeface="Courier" pitchFamily="2" charset="0"/>
            </a:endParaRPr>
          </a:p>
          <a:p>
            <a:r>
              <a:rPr lang="en-US" sz="1600" dirty="0">
                <a:solidFill>
                  <a:srgbClr val="0070C0"/>
                </a:solidFill>
                <a:latin typeface="Courier" pitchFamily="2" charset="0"/>
              </a:rPr>
              <a:t>for</a:t>
            </a:r>
            <a:r>
              <a:rPr lang="en-US" sz="1600" dirty="0">
                <a:latin typeface="Courier" pitchFamily="2" charset="0"/>
              </a:rPr>
              <a:t>(</a:t>
            </a:r>
            <a:r>
              <a:rPr lang="en-US" sz="1600" dirty="0" err="1">
                <a:solidFill>
                  <a:srgbClr val="0070C0"/>
                </a:solidFill>
                <a:latin typeface="Courier" pitchFamily="2" charset="0"/>
              </a:rPr>
              <a:t>int</a:t>
            </a:r>
            <a:r>
              <a:rPr lang="en-US" sz="1600" dirty="0">
                <a:latin typeface="Courier" pitchFamily="2" charset="0"/>
              </a:rPr>
              <a:t> 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 = 0; 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 &lt; SIZE; 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++){</a:t>
            </a:r>
          </a:p>
          <a:p>
            <a:r>
              <a:rPr lang="en-US" sz="1600" dirty="0">
                <a:latin typeface="Courier" pitchFamily="2" charset="0"/>
              </a:rPr>
              <a:t>    </a:t>
            </a:r>
            <a:r>
              <a:rPr lang="en-US" sz="1600" dirty="0" err="1">
                <a:latin typeface="Courier" pitchFamily="2" charset="0"/>
              </a:rPr>
              <a:t>bufferB</a:t>
            </a:r>
            <a:r>
              <a:rPr lang="en-US" sz="1600" dirty="0">
                <a:latin typeface="Courier" pitchFamily="2" charset="0"/>
              </a:rPr>
              <a:t>[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] = </a:t>
            </a:r>
            <a:r>
              <a:rPr lang="en-US" sz="1600" dirty="0" err="1">
                <a:latin typeface="Courier" pitchFamily="2" charset="0"/>
              </a:rPr>
              <a:t>bufferA</a:t>
            </a:r>
            <a:r>
              <a:rPr lang="en-US" sz="1600" dirty="0">
                <a:latin typeface="Courier" pitchFamily="2" charset="0"/>
              </a:rPr>
              <a:t>[</a:t>
            </a:r>
            <a:r>
              <a:rPr lang="en-US" sz="1600" dirty="0" err="1">
                <a:latin typeface="Courier" pitchFamily="2" charset="0"/>
              </a:rPr>
              <a:t>i</a:t>
            </a:r>
            <a:r>
              <a:rPr lang="en-US" sz="1600" dirty="0">
                <a:latin typeface="Courier" pitchFamily="2" charset="0"/>
              </a:rPr>
              <a:t>];</a:t>
            </a:r>
          </a:p>
          <a:p>
            <a:r>
              <a:rPr lang="en-US" sz="1600" dirty="0">
                <a:latin typeface="Courier" pitchFamily="2" charset="0"/>
              </a:rPr>
              <a:t>}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" pitchFamily="2" charset="0"/>
            </a:endParaRP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urier" pitchFamily="2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Write WRAM block to MRAM</a:t>
            </a:r>
          </a:p>
          <a:p>
            <a:r>
              <a:rPr lang="en-US" sz="1600" dirty="0" err="1">
                <a:solidFill>
                  <a:srgbClr val="0070C0"/>
                </a:solidFill>
                <a:latin typeface="Courier" pitchFamily="2" charset="0"/>
              </a:rPr>
              <a:t>mram_write</a:t>
            </a:r>
            <a:r>
              <a:rPr lang="en-US" sz="1600" dirty="0">
                <a:latin typeface="Courier" pitchFamily="2" charset="0"/>
              </a:rPr>
              <a:t>(</a:t>
            </a:r>
            <a:r>
              <a:rPr lang="en-US" sz="1600" dirty="0" err="1">
                <a:latin typeface="Courier" pitchFamily="2" charset="0"/>
              </a:rPr>
              <a:t>bufferB</a:t>
            </a:r>
            <a:r>
              <a:rPr lang="en-US" sz="1600" dirty="0">
                <a:latin typeface="Courier" pitchFamily="2" charset="0"/>
              </a:rPr>
              <a:t>, (</a:t>
            </a:r>
            <a:r>
              <a:rPr lang="en-US" sz="1600" dirty="0">
                <a:solidFill>
                  <a:srgbClr val="0070C0"/>
                </a:solidFill>
                <a:latin typeface="Courier" pitchFamily="2" charset="0"/>
              </a:rPr>
              <a:t>__</a:t>
            </a:r>
            <a:r>
              <a:rPr lang="en-US" sz="1600" dirty="0" err="1">
                <a:solidFill>
                  <a:srgbClr val="0070C0"/>
                </a:solidFill>
                <a:latin typeface="Courier" pitchFamily="2" charset="0"/>
              </a:rPr>
              <a:t>mram_ptr</a:t>
            </a:r>
            <a:r>
              <a:rPr lang="en-US" sz="1600" dirty="0">
                <a:solidFill>
                  <a:srgbClr val="0070C0"/>
                </a:solidFill>
                <a:latin typeface="Courier" pitchFamily="2" charset="0"/>
              </a:rPr>
              <a:t> void</a:t>
            </a:r>
            <a:r>
              <a:rPr lang="en-US" sz="1600" dirty="0">
                <a:latin typeface="Courier" pitchFamily="2" charset="0"/>
              </a:rPr>
              <a:t>*)</a:t>
            </a:r>
            <a:r>
              <a:rPr lang="en-US" sz="1600" dirty="0" err="1">
                <a:latin typeface="Courier" pitchFamily="2" charset="0"/>
              </a:rPr>
              <a:t>mram_address_B</a:t>
            </a:r>
            <a:r>
              <a:rPr lang="en-US" sz="1600" dirty="0">
                <a:latin typeface="Courier" pitchFamily="2" charset="0"/>
              </a:rPr>
              <a:t>, </a:t>
            </a:r>
          </a:p>
          <a:p>
            <a:r>
              <a:rPr lang="en-US" sz="1600" dirty="0">
                <a:latin typeface="Courier" pitchFamily="2" charset="0"/>
              </a:rPr>
              <a:t>			SIZE * </a:t>
            </a:r>
            <a:r>
              <a:rPr lang="en-US" sz="1600" dirty="0" err="1">
                <a:latin typeface="Courier" pitchFamily="2" charset="0"/>
              </a:rPr>
              <a:t>sizeof</a:t>
            </a:r>
            <a:r>
              <a:rPr lang="en-US" sz="1600" dirty="0">
                <a:latin typeface="Courier" pitchFamily="2" charset="0"/>
              </a:rPr>
              <a:t>(</a:t>
            </a:r>
            <a:r>
              <a:rPr lang="en-US" sz="1600" dirty="0">
                <a:solidFill>
                  <a:srgbClr val="0070C0"/>
                </a:solidFill>
                <a:latin typeface="Courier" pitchFamily="2" charset="0"/>
              </a:rPr>
              <a:t>uint64_t</a:t>
            </a:r>
            <a:r>
              <a:rPr lang="en-US" sz="1600" dirty="0">
                <a:latin typeface="Courier" pitchFamily="2" charset="0"/>
              </a:rPr>
              <a:t>));</a:t>
            </a:r>
          </a:p>
          <a:p>
            <a:endParaRPr lang="en-US" sz="1600" dirty="0">
              <a:solidFill>
                <a:schemeClr val="bg1">
                  <a:lumMod val="65000"/>
                </a:schemeClr>
              </a:solidFill>
              <a:latin typeface="Courier" pitchFamily="2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COPY-DMA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Load current MRAM block to WRAM</a:t>
            </a:r>
          </a:p>
          <a:p>
            <a:r>
              <a:rPr lang="en-US" sz="1600" dirty="0" err="1">
                <a:solidFill>
                  <a:srgbClr val="0070C0"/>
                </a:solidFill>
                <a:latin typeface="Courier" pitchFamily="2" charset="0"/>
              </a:rPr>
              <a:t>mram_read</a:t>
            </a:r>
            <a:r>
              <a:rPr lang="en-US" sz="1600" dirty="0">
                <a:latin typeface="Courier" pitchFamily="2" charset="0"/>
              </a:rPr>
              <a:t>((</a:t>
            </a:r>
            <a:r>
              <a:rPr lang="en-US" sz="1600" dirty="0">
                <a:solidFill>
                  <a:srgbClr val="0070C0"/>
                </a:solidFill>
                <a:latin typeface="Courier" pitchFamily="2" charset="0"/>
              </a:rPr>
              <a:t>__</a:t>
            </a:r>
            <a:r>
              <a:rPr lang="en-US" sz="1600" dirty="0" err="1">
                <a:solidFill>
                  <a:srgbClr val="0070C0"/>
                </a:solidFill>
                <a:latin typeface="Courier" pitchFamily="2" charset="0"/>
              </a:rPr>
              <a:t>mram_ptr</a:t>
            </a:r>
            <a:r>
              <a:rPr lang="en-US" sz="1600" dirty="0">
                <a:solidFill>
                  <a:srgbClr val="0070C0"/>
                </a:solidFill>
                <a:latin typeface="Courier" pitchFamily="2" charset="0"/>
              </a:rPr>
              <a:t> void </a:t>
            </a:r>
            <a:r>
              <a:rPr lang="en-US" sz="1600" dirty="0" err="1">
                <a:solidFill>
                  <a:srgbClr val="0070C0"/>
                </a:solidFill>
                <a:latin typeface="Courier" pitchFamily="2" charset="0"/>
              </a:rPr>
              <a:t>const</a:t>
            </a:r>
            <a:r>
              <a:rPr lang="en-US" sz="1600" dirty="0">
                <a:latin typeface="Courier" pitchFamily="2" charset="0"/>
              </a:rPr>
              <a:t>*)</a:t>
            </a:r>
            <a:r>
              <a:rPr lang="en-US" sz="1600" dirty="0" err="1">
                <a:latin typeface="Courier" pitchFamily="2" charset="0"/>
              </a:rPr>
              <a:t>mram_address_A</a:t>
            </a:r>
            <a:r>
              <a:rPr lang="en-US" sz="1600" dirty="0">
                <a:latin typeface="Courier" pitchFamily="2" charset="0"/>
              </a:rPr>
              <a:t>, </a:t>
            </a:r>
            <a:r>
              <a:rPr lang="en-US" sz="1600" dirty="0" err="1">
                <a:latin typeface="Courier" pitchFamily="2" charset="0"/>
              </a:rPr>
              <a:t>bufferA</a:t>
            </a:r>
            <a:r>
              <a:rPr lang="en-US" sz="1600" dirty="0">
                <a:latin typeface="Courier" pitchFamily="2" charset="0"/>
              </a:rPr>
              <a:t>, </a:t>
            </a:r>
          </a:p>
          <a:p>
            <a:r>
              <a:rPr lang="en-US" sz="1600" dirty="0">
                <a:latin typeface="Courier" pitchFamily="2" charset="0"/>
              </a:rPr>
              <a:t>			SIZE * </a:t>
            </a:r>
            <a:r>
              <a:rPr lang="en-US" sz="1600" dirty="0" err="1">
                <a:latin typeface="Courier" pitchFamily="2" charset="0"/>
              </a:rPr>
              <a:t>sizeof</a:t>
            </a:r>
            <a:r>
              <a:rPr lang="en-US" sz="1600" dirty="0">
                <a:latin typeface="Courier" pitchFamily="2" charset="0"/>
              </a:rPr>
              <a:t>(</a:t>
            </a:r>
            <a:r>
              <a:rPr lang="en-US" sz="1600" dirty="0">
                <a:solidFill>
                  <a:srgbClr val="0070C0"/>
                </a:solidFill>
                <a:latin typeface="Courier" pitchFamily="2" charset="0"/>
              </a:rPr>
              <a:t>uint64_t</a:t>
            </a:r>
            <a:r>
              <a:rPr lang="en-US" sz="1600" dirty="0">
                <a:latin typeface="Courier" pitchFamily="2" charset="0"/>
              </a:rPr>
              <a:t>));</a:t>
            </a:r>
          </a:p>
          <a:p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Write WRAM block to MRAM</a:t>
            </a:r>
          </a:p>
          <a:p>
            <a:r>
              <a:rPr lang="en-US" sz="1600" dirty="0" err="1">
                <a:solidFill>
                  <a:srgbClr val="0070C0"/>
                </a:solidFill>
                <a:latin typeface="Courier" pitchFamily="2" charset="0"/>
              </a:rPr>
              <a:t>mram_write</a:t>
            </a:r>
            <a:r>
              <a:rPr lang="en-US" sz="1600" dirty="0">
                <a:latin typeface="Courier" pitchFamily="2" charset="0"/>
              </a:rPr>
              <a:t>(</a:t>
            </a:r>
            <a:r>
              <a:rPr lang="en-US" sz="1600" dirty="0" err="1">
                <a:latin typeface="Courier" pitchFamily="2" charset="0"/>
              </a:rPr>
              <a:t>bufferB</a:t>
            </a:r>
            <a:r>
              <a:rPr lang="en-US" sz="1600" dirty="0">
                <a:latin typeface="Courier" pitchFamily="2" charset="0"/>
              </a:rPr>
              <a:t>, (</a:t>
            </a:r>
            <a:r>
              <a:rPr lang="en-US" sz="1600" dirty="0">
                <a:solidFill>
                  <a:srgbClr val="0070C0"/>
                </a:solidFill>
                <a:latin typeface="Courier" pitchFamily="2" charset="0"/>
              </a:rPr>
              <a:t>__</a:t>
            </a:r>
            <a:r>
              <a:rPr lang="en-US" sz="1600" dirty="0" err="1">
                <a:solidFill>
                  <a:srgbClr val="0070C0"/>
                </a:solidFill>
                <a:latin typeface="Courier" pitchFamily="2" charset="0"/>
              </a:rPr>
              <a:t>mram_ptr</a:t>
            </a:r>
            <a:r>
              <a:rPr lang="en-US" sz="1600" dirty="0">
                <a:solidFill>
                  <a:srgbClr val="0070C0"/>
                </a:solidFill>
                <a:latin typeface="Courier" pitchFamily="2" charset="0"/>
              </a:rPr>
              <a:t> void</a:t>
            </a:r>
            <a:r>
              <a:rPr lang="en-US" sz="1600" dirty="0">
                <a:latin typeface="Courier" pitchFamily="2" charset="0"/>
              </a:rPr>
              <a:t>*)</a:t>
            </a:r>
            <a:r>
              <a:rPr lang="en-US" sz="1600" dirty="0" err="1">
                <a:latin typeface="Courier" pitchFamily="2" charset="0"/>
              </a:rPr>
              <a:t>mram_address_B</a:t>
            </a:r>
            <a:r>
              <a:rPr lang="en-US" sz="1600" dirty="0">
                <a:latin typeface="Courier" pitchFamily="2" charset="0"/>
              </a:rPr>
              <a:t>, </a:t>
            </a:r>
          </a:p>
          <a:p>
            <a:r>
              <a:rPr lang="en-US" sz="1600" dirty="0">
                <a:latin typeface="Courier" pitchFamily="2" charset="0"/>
              </a:rPr>
              <a:t>			SIZE * </a:t>
            </a:r>
            <a:r>
              <a:rPr lang="en-US" sz="1600" dirty="0" err="1">
                <a:latin typeface="Courier" pitchFamily="2" charset="0"/>
              </a:rPr>
              <a:t>sizeof</a:t>
            </a:r>
            <a:r>
              <a:rPr lang="en-US" sz="1600" dirty="0">
                <a:latin typeface="Courier" pitchFamily="2" charset="0"/>
              </a:rPr>
              <a:t>(</a:t>
            </a:r>
            <a:r>
              <a:rPr lang="en-US" sz="1600" dirty="0">
                <a:solidFill>
                  <a:srgbClr val="0070C0"/>
                </a:solidFill>
                <a:latin typeface="Courier" pitchFamily="2" charset="0"/>
              </a:rPr>
              <a:t>uint64_t</a:t>
            </a:r>
            <a:r>
              <a:rPr lang="en-US" sz="1600" dirty="0">
                <a:latin typeface="Courier" pitchFamily="2" charset="0"/>
              </a:rPr>
              <a:t>));</a:t>
            </a:r>
          </a:p>
          <a:p>
            <a:endParaRPr lang="en-US" sz="16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38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14A52-849C-814F-B38A-AF395E456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STREAM Benchmark: COPY-DMA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A071DF4-CFB0-8F42-BC60-8D5A6FA448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916707"/>
              </p:ext>
            </p:extLst>
          </p:nvPr>
        </p:nvGraphicFramePr>
        <p:xfrm>
          <a:off x="972000" y="924701"/>
          <a:ext cx="72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4704089-E24E-E34D-A54B-B14DE09E3BF4}"/>
              </a:ext>
            </a:extLst>
          </p:cNvPr>
          <p:cNvSpPr/>
          <p:nvPr/>
        </p:nvSpPr>
        <p:spPr>
          <a:xfrm>
            <a:off x="178200" y="3820197"/>
            <a:ext cx="8787600" cy="756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The sustained bandwidth of </a:t>
            </a:r>
            <a:r>
              <a:rPr lang="en-US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COPY-DMA </a:t>
            </a:r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is close to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the theoretical maximum (700 MB/s): </a:t>
            </a:r>
            <a:r>
              <a:rPr lang="en-US" sz="2400" dirty="0">
                <a:solidFill>
                  <a:srgbClr val="FFC000"/>
                </a:solidFill>
                <a:latin typeface="Candara" panose="020E0502030303020204" pitchFamily="34" charset="0"/>
              </a:rPr>
              <a:t>~1.6 TB/s for 2,556 DPUs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2A065AD-D79E-AC4E-A7BB-42E06D4EBE7F}"/>
              </a:ext>
            </a:extLst>
          </p:cNvPr>
          <p:cNvSpPr/>
          <p:nvPr/>
        </p:nvSpPr>
        <p:spPr>
          <a:xfrm>
            <a:off x="178200" y="4686480"/>
            <a:ext cx="8787600" cy="75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ndara" panose="020E0502030303020204" pitchFamily="34" charset="0"/>
              </a:rPr>
              <a:t>COPY-DMA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 saturates with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</a:rPr>
              <a:t>two </a:t>
            </a:r>
            <a:r>
              <a:rPr lang="en-US" sz="2400" dirty="0" err="1">
                <a:solidFill>
                  <a:srgbClr val="0070C0"/>
                </a:solidFill>
                <a:latin typeface="Candara" panose="020E0502030303020204" pitchFamily="34" charset="0"/>
              </a:rPr>
              <a:t>tasklets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, even though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the DMA engine can perform only one transfer at a time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90F82CA-41D9-9D47-A323-05CA5AB45EB2}"/>
              </a:ext>
            </a:extLst>
          </p:cNvPr>
          <p:cNvSpPr/>
          <p:nvPr/>
        </p:nvSpPr>
        <p:spPr>
          <a:xfrm>
            <a:off x="169011" y="5560058"/>
            <a:ext cx="8796789" cy="8316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Using </a:t>
            </a:r>
            <a:r>
              <a:rPr lang="en-US" sz="2400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two or more </a:t>
            </a:r>
            <a:r>
              <a:rPr lang="en-US" sz="2400" dirty="0" err="1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tasklets</a:t>
            </a:r>
            <a:r>
              <a:rPr lang="en-US" sz="2400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guarantees that there is always 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a DMA request enqueued 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to keep the DMA engine busy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F6A21E6-1168-484C-B35E-534434E48A24}"/>
              </a:ext>
            </a:extLst>
          </p:cNvPr>
          <p:cNvCxnSpPr>
            <a:cxnSpLocks/>
          </p:cNvCxnSpPr>
          <p:nvPr/>
        </p:nvCxnSpPr>
        <p:spPr>
          <a:xfrm>
            <a:off x="2512401" y="1387244"/>
            <a:ext cx="0" cy="1764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84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  <p:bldGraphic spid="7" grpId="1" uiExpand="1">
        <p:bldSub>
          <a:bldChart bld="series"/>
        </p:bldSub>
      </p:bldGraphic>
      <p:bldP spid="10" grpId="0" animBg="1"/>
      <p:bldP spid="11" grpId="0" animBg="1"/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14A52-849C-814F-B38A-AF395E456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STREAM Benchmark: Bandwidth Saturation (I)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A071DF4-CFB0-8F42-BC60-8D5A6FA448F5}"/>
              </a:ext>
            </a:extLst>
          </p:cNvPr>
          <p:cNvGraphicFramePr>
            <a:graphicFrameLocks/>
          </p:cNvGraphicFramePr>
          <p:nvPr/>
        </p:nvGraphicFramePr>
        <p:xfrm>
          <a:off x="972000" y="924701"/>
          <a:ext cx="72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4704089-E24E-E34D-A54B-B14DE09E3BF4}"/>
              </a:ext>
            </a:extLst>
          </p:cNvPr>
          <p:cNvSpPr/>
          <p:nvPr/>
        </p:nvSpPr>
        <p:spPr>
          <a:xfrm>
            <a:off x="178200" y="3820197"/>
            <a:ext cx="8787600" cy="432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COPY</a:t>
            </a:r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 and </a:t>
            </a:r>
            <a:r>
              <a:rPr lang="en-US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ADD </a:t>
            </a:r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saturate at </a:t>
            </a:r>
            <a:r>
              <a:rPr lang="en-US" sz="2400" dirty="0">
                <a:solidFill>
                  <a:srgbClr val="FFC000"/>
                </a:solidFill>
                <a:latin typeface="Candara" panose="020E0502030303020204" pitchFamily="34" charset="0"/>
              </a:rPr>
              <a:t>4 and 6 </a:t>
            </a:r>
            <a:r>
              <a:rPr lang="en-US" sz="2400" dirty="0" err="1">
                <a:solidFill>
                  <a:srgbClr val="FFC000"/>
                </a:solidFill>
                <a:latin typeface="Candara" panose="020E0502030303020204" pitchFamily="34" charset="0"/>
              </a:rPr>
              <a:t>tasklets</a:t>
            </a:r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, respectively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2A065AD-D79E-AC4E-A7BB-42E06D4EBE7F}"/>
              </a:ext>
            </a:extLst>
          </p:cNvPr>
          <p:cNvSpPr/>
          <p:nvPr/>
        </p:nvSpPr>
        <p:spPr>
          <a:xfrm>
            <a:off x="178200" y="4322966"/>
            <a:ext cx="8787600" cy="432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SCALE </a:t>
            </a:r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and </a:t>
            </a:r>
            <a:r>
              <a:rPr lang="en-US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TRIAD</a:t>
            </a:r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 saturate at </a:t>
            </a:r>
            <a:r>
              <a:rPr lang="en-US" sz="2400" dirty="0">
                <a:solidFill>
                  <a:srgbClr val="FFC000"/>
                </a:solidFill>
                <a:latin typeface="Candara" panose="020E0502030303020204" pitchFamily="34" charset="0"/>
              </a:rPr>
              <a:t>11 </a:t>
            </a:r>
            <a:r>
              <a:rPr lang="en-US" sz="2400" dirty="0" err="1">
                <a:solidFill>
                  <a:srgbClr val="FFC000"/>
                </a:solidFill>
                <a:latin typeface="Candara" panose="020E0502030303020204" pitchFamily="34" charset="0"/>
              </a:rPr>
              <a:t>tasklets</a:t>
            </a:r>
            <a:endParaRPr lang="en-US" sz="24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90F82CA-41D9-9D47-A323-05CA5AB45EB2}"/>
              </a:ext>
            </a:extLst>
          </p:cNvPr>
          <p:cNvSpPr/>
          <p:nvPr/>
        </p:nvSpPr>
        <p:spPr>
          <a:xfrm>
            <a:off x="178200" y="4825735"/>
            <a:ext cx="8787600" cy="75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The </a:t>
            </a:r>
            <a:r>
              <a:rPr lang="en-US" sz="22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latency of MRAM accesses becomes longer </a:t>
            </a:r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than the pipeline latency after 4 and 6 </a:t>
            </a:r>
            <a:r>
              <a:rPr lang="en-US" sz="2200" dirty="0" err="1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tasklets</a:t>
            </a:r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for </a:t>
            </a:r>
            <a:r>
              <a:rPr lang="en-US" sz="2200" b="1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COPY</a:t>
            </a:r>
            <a:r>
              <a:rPr lang="en-US" sz="22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and</a:t>
            </a:r>
            <a:r>
              <a:rPr lang="en-US" sz="22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ADD</a:t>
            </a:r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, respectively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8532EA-99CA-0248-B188-53C806F6DE32}"/>
              </a:ext>
            </a:extLst>
          </p:cNvPr>
          <p:cNvCxnSpPr>
            <a:cxnSpLocks/>
          </p:cNvCxnSpPr>
          <p:nvPr/>
        </p:nvCxnSpPr>
        <p:spPr>
          <a:xfrm>
            <a:off x="3291887" y="1387244"/>
            <a:ext cx="0" cy="1764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4A22C9-F0D8-664B-A6B3-D187FBF2AB8D}"/>
              </a:ext>
            </a:extLst>
          </p:cNvPr>
          <p:cNvCxnSpPr>
            <a:cxnSpLocks/>
          </p:cNvCxnSpPr>
          <p:nvPr/>
        </p:nvCxnSpPr>
        <p:spPr>
          <a:xfrm>
            <a:off x="4071376" y="1387244"/>
            <a:ext cx="0" cy="1764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DDC5FD-B1E3-EC4B-BFEF-7A3E14A44430}"/>
              </a:ext>
            </a:extLst>
          </p:cNvPr>
          <p:cNvCxnSpPr>
            <a:cxnSpLocks/>
          </p:cNvCxnSpPr>
          <p:nvPr/>
        </p:nvCxnSpPr>
        <p:spPr>
          <a:xfrm>
            <a:off x="6022596" y="2938072"/>
            <a:ext cx="0" cy="21317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DC69240-3489-3940-AB10-54AFFB8B5D90}"/>
              </a:ext>
            </a:extLst>
          </p:cNvPr>
          <p:cNvSpPr/>
          <p:nvPr/>
        </p:nvSpPr>
        <p:spPr>
          <a:xfrm>
            <a:off x="178200" y="5652503"/>
            <a:ext cx="8787600" cy="75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The 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pipeline latency </a:t>
            </a:r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of </a:t>
            </a:r>
            <a:r>
              <a:rPr lang="en-US" sz="22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SCALE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and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TRIAD</a:t>
            </a:r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is 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longer than the MRAM latency </a:t>
            </a:r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for any number of </a:t>
            </a:r>
            <a:r>
              <a:rPr lang="en-US" sz="2200" dirty="0" err="1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tasklets</a:t>
            </a:r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(both use costly MUL)</a:t>
            </a:r>
          </a:p>
        </p:txBody>
      </p:sp>
    </p:spTree>
    <p:extLst>
      <p:ext uri="{BB962C8B-B14F-4D97-AF65-F5344CB8AC3E}">
        <p14:creationId xmlns:p14="http://schemas.microsoft.com/office/powerpoint/2010/main" val="187618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  <p:bldP spid="10" grpId="0" animBg="1"/>
      <p:bldP spid="11" grpId="0" animBg="1"/>
      <p:bldP spid="12" grpId="0" animBg="1"/>
      <p:bldP spid="1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14A52-849C-814F-B38A-AF395E456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STREAM Benchmark: Bandwidth Saturation (II)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A071DF4-CFB0-8F42-BC60-8D5A6FA448F5}"/>
              </a:ext>
            </a:extLst>
          </p:cNvPr>
          <p:cNvGraphicFramePr>
            <a:graphicFrameLocks/>
          </p:cNvGraphicFramePr>
          <p:nvPr/>
        </p:nvGraphicFramePr>
        <p:xfrm>
          <a:off x="972000" y="924701"/>
          <a:ext cx="720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8532EA-99CA-0248-B188-53C806F6DE32}"/>
              </a:ext>
            </a:extLst>
          </p:cNvPr>
          <p:cNvCxnSpPr>
            <a:cxnSpLocks/>
          </p:cNvCxnSpPr>
          <p:nvPr/>
        </p:nvCxnSpPr>
        <p:spPr>
          <a:xfrm>
            <a:off x="3291887" y="1387244"/>
            <a:ext cx="0" cy="1764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4A22C9-F0D8-664B-A6B3-D187FBF2AB8D}"/>
              </a:ext>
            </a:extLst>
          </p:cNvPr>
          <p:cNvCxnSpPr>
            <a:cxnSpLocks/>
          </p:cNvCxnSpPr>
          <p:nvPr/>
        </p:nvCxnSpPr>
        <p:spPr>
          <a:xfrm>
            <a:off x="4071376" y="1387244"/>
            <a:ext cx="0" cy="1764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DDC5FD-B1E3-EC4B-BFEF-7A3E14A44430}"/>
              </a:ext>
            </a:extLst>
          </p:cNvPr>
          <p:cNvCxnSpPr>
            <a:cxnSpLocks/>
          </p:cNvCxnSpPr>
          <p:nvPr/>
        </p:nvCxnSpPr>
        <p:spPr>
          <a:xfrm>
            <a:off x="6022596" y="2938072"/>
            <a:ext cx="0" cy="21317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11A6635-9C01-FC49-A40D-F8074011809F}"/>
              </a:ext>
            </a:extLst>
          </p:cNvPr>
          <p:cNvSpPr/>
          <p:nvPr/>
        </p:nvSpPr>
        <p:spPr>
          <a:xfrm>
            <a:off x="169011" y="3849676"/>
            <a:ext cx="8782484" cy="2520000"/>
          </a:xfrm>
          <a:prstGeom prst="roundRect">
            <a:avLst>
              <a:gd name="adj" fmla="val 9070"/>
            </a:avLst>
          </a:prstGeom>
          <a:solidFill>
            <a:srgbClr val="F5F6FB"/>
          </a:solidFill>
          <a:ln w="44450"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Round Same Side Corner Rectangle 16">
            <a:extLst>
              <a:ext uri="{FF2B5EF4-FFF2-40B4-BE49-F238E27FC236}">
                <a16:creationId xmlns:a16="http://schemas.microsoft.com/office/drawing/2014/main" id="{C2BDC9DE-4194-8942-9EC2-17369FDB1313}"/>
              </a:ext>
            </a:extLst>
          </p:cNvPr>
          <p:cNvSpPr/>
          <p:nvPr/>
        </p:nvSpPr>
        <p:spPr>
          <a:xfrm>
            <a:off x="169011" y="3849671"/>
            <a:ext cx="8782483" cy="39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D458A"/>
          </a:solidFill>
          <a:ln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latin typeface="Cambria" panose="02040503050406030204" pitchFamily="18" charset="0"/>
              </a:rPr>
              <a:t>KEY OBSERVATION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DE1461-CB21-4C42-A910-156E2C955D70}"/>
              </a:ext>
            </a:extLst>
          </p:cNvPr>
          <p:cNvSpPr txBox="1"/>
          <p:nvPr/>
        </p:nvSpPr>
        <p:spPr>
          <a:xfrm>
            <a:off x="169011" y="4276585"/>
            <a:ext cx="8782484" cy="2062103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pPr marL="36000" indent="-162000">
              <a:buFont typeface="Arial" panose="020B0604020202020204" pitchFamily="34" charset="0"/>
              <a:buChar char="•"/>
            </a:pPr>
            <a:r>
              <a:rPr lang="en-US" b="1" dirty="0">
                <a:latin typeface="Cambria" panose="02040503050406030204" pitchFamily="18" charset="0"/>
              </a:rPr>
              <a:t>When the access latency to an MRAM bank </a:t>
            </a:r>
            <a:r>
              <a:rPr lang="en-US" dirty="0">
                <a:latin typeface="Cambria" panose="02040503050406030204" pitchFamily="18" charset="0"/>
              </a:rPr>
              <a:t>for a streaming benchmark (COPY-DMA, COPY, ADD) </a:t>
            </a:r>
            <a:r>
              <a:rPr lang="en-US" b="1" dirty="0">
                <a:latin typeface="Cambria" panose="02040503050406030204" pitchFamily="18" charset="0"/>
              </a:rPr>
              <a:t>is larger than the pipeline latency </a:t>
            </a:r>
            <a:r>
              <a:rPr lang="en-US" dirty="0">
                <a:latin typeface="Cambria" panose="02040503050406030204" pitchFamily="18" charset="0"/>
              </a:rPr>
              <a:t>(i.e., execution latency of arithmetic operations and WRAM accesses), the performance of the DPU saturates at a number of </a:t>
            </a:r>
            <a:r>
              <a:rPr lang="en-US" dirty="0" err="1">
                <a:latin typeface="Cambria" panose="02040503050406030204" pitchFamily="18" charset="0"/>
              </a:rPr>
              <a:t>tasklets</a:t>
            </a:r>
            <a:r>
              <a:rPr lang="en-US" dirty="0">
                <a:latin typeface="Cambria" panose="02040503050406030204" pitchFamily="18" charset="0"/>
              </a:rPr>
              <a:t> smaller than 11. </a:t>
            </a:r>
            <a:r>
              <a:rPr lang="en-US" b="1" dirty="0">
                <a:latin typeface="Cambria" panose="02040503050406030204" pitchFamily="18" charset="0"/>
              </a:rPr>
              <a:t>This is a memory-bound workload. </a:t>
            </a:r>
            <a:endParaRPr lang="en-US" sz="2000" b="1" dirty="0">
              <a:latin typeface="Cambria" panose="02040503050406030204" pitchFamily="18" charset="0"/>
            </a:endParaRPr>
          </a:p>
          <a:p>
            <a:pPr marL="36000" indent="-162000">
              <a:buFont typeface="Arial" panose="020B0604020202020204" pitchFamily="34" charset="0"/>
              <a:buChar char="•"/>
            </a:pPr>
            <a:r>
              <a:rPr lang="en-US" b="1" dirty="0">
                <a:latin typeface="Cambria" panose="02040503050406030204" pitchFamily="18" charset="0"/>
              </a:rPr>
              <a:t>When the pipeline latency</a:t>
            </a:r>
            <a:r>
              <a:rPr lang="en-US" dirty="0">
                <a:latin typeface="Cambria" panose="02040503050406030204" pitchFamily="18" charset="0"/>
              </a:rPr>
              <a:t> for a streaming benchmark (SCALE, TRIAD) </a:t>
            </a:r>
            <a:r>
              <a:rPr lang="en-US" b="1" dirty="0">
                <a:latin typeface="Cambria" panose="02040503050406030204" pitchFamily="18" charset="0"/>
              </a:rPr>
              <a:t>is larger than the MRAM access latency</a:t>
            </a:r>
            <a:r>
              <a:rPr lang="en-US" dirty="0">
                <a:latin typeface="Cambria" panose="02040503050406030204" pitchFamily="18" charset="0"/>
              </a:rPr>
              <a:t>, the performance of a DPU saturates at 11 </a:t>
            </a:r>
            <a:r>
              <a:rPr lang="en-US" dirty="0" err="1">
                <a:latin typeface="Cambria" panose="02040503050406030204" pitchFamily="18" charset="0"/>
              </a:rPr>
              <a:t>tasklets</a:t>
            </a:r>
            <a:r>
              <a:rPr lang="en-US" dirty="0">
                <a:latin typeface="Cambria" panose="02040503050406030204" pitchFamily="18" charset="0"/>
              </a:rPr>
              <a:t>. </a:t>
            </a:r>
            <a:r>
              <a:rPr lang="en-US" b="1" dirty="0">
                <a:latin typeface="Cambria" panose="02040503050406030204" pitchFamily="18" charset="0"/>
              </a:rPr>
              <a:t>This is a compute-bound workload.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378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1E1E0-5F7B-F449-9161-40F925A92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MRAM Bandwidth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11F60-311A-3F45-B3DA-368B4C913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Goal</a:t>
            </a:r>
          </a:p>
          <a:p>
            <a:pPr lvl="1"/>
            <a:r>
              <a:rPr lang="en-US" dirty="0"/>
              <a:t>Measure </a:t>
            </a:r>
            <a:r>
              <a:rPr lang="en-US" dirty="0">
                <a:solidFill>
                  <a:srgbClr val="00B050"/>
                </a:solidFill>
              </a:rPr>
              <a:t>MRAM bandwidth </a:t>
            </a:r>
            <a:r>
              <a:rPr lang="en-US" dirty="0"/>
              <a:t>for different access patterns</a:t>
            </a:r>
          </a:p>
          <a:p>
            <a:endParaRPr lang="en-US" dirty="0"/>
          </a:p>
          <a:p>
            <a:r>
              <a:rPr lang="en-US" dirty="0"/>
              <a:t>Microbenchmarks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Latency of a single DMA transfer </a:t>
            </a:r>
            <a:r>
              <a:rPr lang="en-US" dirty="0"/>
              <a:t>for different transfer sizes</a:t>
            </a:r>
          </a:p>
          <a:p>
            <a:pPr lvl="2"/>
            <a:r>
              <a:rPr lang="en-US" dirty="0" err="1">
                <a:latin typeface="Courier" pitchFamily="2" charset="0"/>
              </a:rPr>
              <a:t>mram_read</a:t>
            </a:r>
            <a:r>
              <a:rPr lang="en-US" dirty="0">
                <a:latin typeface="Courier" pitchFamily="2" charset="0"/>
              </a:rPr>
              <a:t>();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MRAM-WRAM DMA transfer</a:t>
            </a:r>
          </a:p>
          <a:p>
            <a:pPr lvl="2"/>
            <a:r>
              <a:rPr lang="en-US" dirty="0" err="1">
                <a:latin typeface="Courier" pitchFamily="2" charset="0"/>
              </a:rPr>
              <a:t>mram_write</a:t>
            </a:r>
            <a:r>
              <a:rPr lang="en-US" dirty="0">
                <a:latin typeface="Courier" pitchFamily="2" charset="0"/>
              </a:rPr>
              <a:t>();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WRAM-MRAM DMA transfer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STREAM</a:t>
            </a:r>
            <a:r>
              <a:rPr lang="en-US" dirty="0"/>
              <a:t> benchmark</a:t>
            </a:r>
          </a:p>
          <a:p>
            <a:pPr lvl="2"/>
            <a:r>
              <a:rPr lang="en-US" dirty="0"/>
              <a:t>COPY, COPY-DMA</a:t>
            </a:r>
          </a:p>
          <a:p>
            <a:pPr lvl="2"/>
            <a:r>
              <a:rPr lang="en-US" dirty="0"/>
              <a:t>ADD, SCALE, TRIAD</a:t>
            </a:r>
          </a:p>
          <a:p>
            <a:pPr lvl="1"/>
            <a:r>
              <a:rPr lang="en-US" dirty="0" err="1">
                <a:solidFill>
                  <a:srgbClr val="00B050"/>
                </a:solidFill>
              </a:rPr>
              <a:t>Strided</a:t>
            </a:r>
            <a:r>
              <a:rPr lang="en-US" dirty="0"/>
              <a:t> access pattern</a:t>
            </a:r>
          </a:p>
          <a:p>
            <a:pPr lvl="2"/>
            <a:r>
              <a:rPr lang="en-US" dirty="0"/>
              <a:t>Coarse-grain </a:t>
            </a:r>
            <a:r>
              <a:rPr lang="en-US" dirty="0" err="1"/>
              <a:t>strided</a:t>
            </a:r>
            <a:r>
              <a:rPr lang="en-US" dirty="0"/>
              <a:t> access</a:t>
            </a:r>
          </a:p>
          <a:p>
            <a:pPr lvl="2"/>
            <a:r>
              <a:rPr lang="en-US" dirty="0"/>
              <a:t>Fine-grain </a:t>
            </a:r>
            <a:r>
              <a:rPr lang="en-US" dirty="0" err="1"/>
              <a:t>strided</a:t>
            </a:r>
            <a:r>
              <a:rPr lang="en-US" dirty="0"/>
              <a:t> access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Random</a:t>
            </a:r>
            <a:r>
              <a:rPr lang="en-US" dirty="0"/>
              <a:t> access pattern (GUPS)</a:t>
            </a:r>
          </a:p>
          <a:p>
            <a:endParaRPr lang="en-US" dirty="0"/>
          </a:p>
          <a:p>
            <a:r>
              <a:rPr lang="en-US" dirty="0"/>
              <a:t>We do include accesses to MRAM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4A30321-12CD-2546-A9E8-9C9B0D370E01}"/>
              </a:ext>
            </a:extLst>
          </p:cNvPr>
          <p:cNvSpPr/>
          <p:nvPr/>
        </p:nvSpPr>
        <p:spPr>
          <a:xfrm>
            <a:off x="609600" y="4019690"/>
            <a:ext cx="8064500" cy="119239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33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B1A09-65D3-0F45-A0AA-D2E1C548B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Strided</a:t>
            </a:r>
            <a:r>
              <a:rPr lang="en-US" dirty="0"/>
              <a:t> and Random Access to MRAM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5DB603-68F4-F642-86BD-DB5610C43ACD}"/>
              </a:ext>
            </a:extLst>
          </p:cNvPr>
          <p:cNvSpPr/>
          <p:nvPr/>
        </p:nvSpPr>
        <p:spPr>
          <a:xfrm>
            <a:off x="609600" y="1343420"/>
            <a:ext cx="7874000" cy="840980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AA7E38-66BB-B34B-89A1-FB65545D269C}"/>
              </a:ext>
            </a:extLst>
          </p:cNvPr>
          <p:cNvSpPr/>
          <p:nvPr/>
        </p:nvSpPr>
        <p:spPr>
          <a:xfrm>
            <a:off x="609600" y="3230896"/>
            <a:ext cx="7874000" cy="457184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77E905-53AF-5247-90B4-F07D6F15814B}"/>
              </a:ext>
            </a:extLst>
          </p:cNvPr>
          <p:cNvSpPr/>
          <p:nvPr/>
        </p:nvSpPr>
        <p:spPr>
          <a:xfrm>
            <a:off x="3285352" y="2418080"/>
            <a:ext cx="1341120" cy="190800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EEBBFA-6CE9-6E4A-8EF3-E89F62F196F9}"/>
              </a:ext>
            </a:extLst>
          </p:cNvPr>
          <p:cNvSpPr/>
          <p:nvPr/>
        </p:nvSpPr>
        <p:spPr>
          <a:xfrm>
            <a:off x="609600" y="4954913"/>
            <a:ext cx="7874000" cy="457184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702FE5-C9CB-F34F-AA29-D71C9B452A61}"/>
              </a:ext>
            </a:extLst>
          </p:cNvPr>
          <p:cNvSpPr/>
          <p:nvPr/>
        </p:nvSpPr>
        <p:spPr>
          <a:xfrm>
            <a:off x="609600" y="5796601"/>
            <a:ext cx="7874000" cy="457184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3BF14F-53F7-5A42-A772-4E6C62374482}"/>
              </a:ext>
            </a:extLst>
          </p:cNvPr>
          <p:cNvSpPr/>
          <p:nvPr/>
        </p:nvSpPr>
        <p:spPr>
          <a:xfrm>
            <a:off x="3285352" y="4332884"/>
            <a:ext cx="1341120" cy="192254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E2E5CA-945B-8741-A5DB-4EE9B32B5FD5}"/>
              </a:ext>
            </a:extLst>
          </p:cNvPr>
          <p:cNvSpPr/>
          <p:nvPr/>
        </p:nvSpPr>
        <p:spPr>
          <a:xfrm>
            <a:off x="1487032" y="4545456"/>
            <a:ext cx="3139440" cy="190800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2712EE1-C67A-DC41-955E-C93DF45827DA}"/>
              </a:ext>
            </a:extLst>
          </p:cNvPr>
          <p:cNvSpPr/>
          <p:nvPr/>
        </p:nvSpPr>
        <p:spPr>
          <a:xfrm>
            <a:off x="6445112" y="4982545"/>
            <a:ext cx="756000" cy="190800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6A0F82-56B7-0644-A443-6CD99B18D8C4}"/>
              </a:ext>
            </a:extLst>
          </p:cNvPr>
          <p:cNvSpPr/>
          <p:nvPr/>
        </p:nvSpPr>
        <p:spPr>
          <a:xfrm>
            <a:off x="6912472" y="5824233"/>
            <a:ext cx="756000" cy="190800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E40F10-DEFE-A54E-B843-0EDA6E207D57}"/>
              </a:ext>
            </a:extLst>
          </p:cNvPr>
          <p:cNvSpPr txBox="1"/>
          <p:nvPr/>
        </p:nvSpPr>
        <p:spPr>
          <a:xfrm>
            <a:off x="609600" y="850900"/>
            <a:ext cx="79857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COARSE-GRAINED STRIDED ACCESS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Load current MRAM block to WRAM</a:t>
            </a:r>
          </a:p>
          <a:p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mram_read</a:t>
            </a:r>
            <a:r>
              <a:rPr lang="en-US" sz="1400" dirty="0">
                <a:latin typeface="Courier" pitchFamily="2" charset="0"/>
              </a:rPr>
              <a:t>((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__</a:t>
            </a:r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mram_ptr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 void </a:t>
            </a:r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const</a:t>
            </a:r>
            <a:r>
              <a:rPr lang="en-US" sz="1400" dirty="0">
                <a:latin typeface="Courier" pitchFamily="2" charset="0"/>
              </a:rPr>
              <a:t>*)</a:t>
            </a:r>
            <a:r>
              <a:rPr lang="en-US" sz="1400" dirty="0" err="1">
                <a:latin typeface="Courier" pitchFamily="2" charset="0"/>
              </a:rPr>
              <a:t>mram_address_A</a:t>
            </a:r>
            <a:r>
              <a:rPr lang="en-US" sz="1400" dirty="0">
                <a:latin typeface="Courier" pitchFamily="2" charset="0"/>
              </a:rPr>
              <a:t>, </a:t>
            </a:r>
            <a:r>
              <a:rPr lang="en-US" sz="1400" dirty="0" err="1">
                <a:latin typeface="Courier" pitchFamily="2" charset="0"/>
              </a:rPr>
              <a:t>bufferA</a:t>
            </a:r>
            <a:r>
              <a:rPr lang="en-US" sz="1400" dirty="0">
                <a:latin typeface="Courier" pitchFamily="2" charset="0"/>
              </a:rPr>
              <a:t>, </a:t>
            </a:r>
          </a:p>
          <a:p>
            <a:r>
              <a:rPr lang="en-US" sz="1400" dirty="0">
                <a:latin typeface="Courier" pitchFamily="2" charset="0"/>
              </a:rPr>
              <a:t>		SIZE * </a:t>
            </a:r>
            <a:r>
              <a:rPr lang="en-US" sz="1400" dirty="0" err="1">
                <a:latin typeface="Courier" pitchFamily="2" charset="0"/>
              </a:rPr>
              <a:t>sizeof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uint64_t</a:t>
            </a:r>
            <a:r>
              <a:rPr lang="en-US" sz="1400" dirty="0">
                <a:latin typeface="Courier" pitchFamily="2" charset="0"/>
              </a:rPr>
              <a:t>));</a:t>
            </a:r>
          </a:p>
          <a:p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mram_read</a:t>
            </a:r>
            <a:r>
              <a:rPr lang="en-US" sz="1400" dirty="0">
                <a:latin typeface="Courier" pitchFamily="2" charset="0"/>
              </a:rPr>
              <a:t>((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__</a:t>
            </a:r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mram_ptr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 void </a:t>
            </a:r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const</a:t>
            </a:r>
            <a:r>
              <a:rPr lang="en-US" sz="1400" dirty="0">
                <a:latin typeface="Courier" pitchFamily="2" charset="0"/>
              </a:rPr>
              <a:t>*)</a:t>
            </a:r>
            <a:r>
              <a:rPr lang="en-US" sz="1400" dirty="0" err="1">
                <a:latin typeface="Courier" pitchFamily="2" charset="0"/>
              </a:rPr>
              <a:t>mram_address_B</a:t>
            </a:r>
            <a:r>
              <a:rPr lang="en-US" sz="1400" dirty="0">
                <a:latin typeface="Courier" pitchFamily="2" charset="0"/>
              </a:rPr>
              <a:t>, </a:t>
            </a:r>
            <a:r>
              <a:rPr lang="en-US" sz="1400" dirty="0" err="1">
                <a:latin typeface="Courier" pitchFamily="2" charset="0"/>
              </a:rPr>
              <a:t>bufferB</a:t>
            </a:r>
            <a:r>
              <a:rPr lang="en-US" sz="1400" dirty="0">
                <a:latin typeface="Courier" pitchFamily="2" charset="0"/>
              </a:rPr>
              <a:t>, </a:t>
            </a:r>
          </a:p>
          <a:p>
            <a:r>
              <a:rPr lang="en-US" sz="1400" dirty="0">
                <a:latin typeface="Courier" pitchFamily="2" charset="0"/>
              </a:rPr>
              <a:t>		SIZE * </a:t>
            </a:r>
            <a:r>
              <a:rPr lang="en-US" sz="1400" dirty="0" err="1">
                <a:latin typeface="Courier" pitchFamily="2" charset="0"/>
              </a:rPr>
              <a:t>sizeof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uint64_t</a:t>
            </a:r>
            <a:r>
              <a:rPr lang="en-US" sz="1400" dirty="0">
                <a:latin typeface="Courier" pitchFamily="2" charset="0"/>
              </a:rPr>
              <a:t>));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for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 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 = 0; 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 &lt; SIZE; 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 += stride){</a:t>
            </a:r>
          </a:p>
          <a:p>
            <a:r>
              <a:rPr lang="en-US" sz="1400" dirty="0">
                <a:latin typeface="Courier" pitchFamily="2" charset="0"/>
              </a:rPr>
              <a:t>    </a:t>
            </a:r>
            <a:r>
              <a:rPr lang="en-US" sz="1400" dirty="0" err="1">
                <a:latin typeface="Courier" pitchFamily="2" charset="0"/>
              </a:rPr>
              <a:t>bufferB</a:t>
            </a:r>
            <a:r>
              <a:rPr lang="en-US" sz="1400" dirty="0">
                <a:latin typeface="Courier" pitchFamily="2" charset="0"/>
              </a:rPr>
              <a:t>[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] = </a:t>
            </a:r>
            <a:r>
              <a:rPr lang="en-US" sz="1400" dirty="0" err="1">
                <a:latin typeface="Courier" pitchFamily="2" charset="0"/>
              </a:rPr>
              <a:t>bufferA</a:t>
            </a:r>
            <a:r>
              <a:rPr lang="en-US" sz="1400" dirty="0">
                <a:latin typeface="Courier" pitchFamily="2" charset="0"/>
              </a:rPr>
              <a:t>[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];</a:t>
            </a:r>
          </a:p>
          <a:p>
            <a:r>
              <a:rPr lang="en-US" sz="1400" dirty="0">
                <a:latin typeface="Courier" pitchFamily="2" charset="0"/>
              </a:rPr>
              <a:t>}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Write WRAM block to MRAM</a:t>
            </a:r>
          </a:p>
          <a:p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mram_write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 err="1">
                <a:latin typeface="Courier" pitchFamily="2" charset="0"/>
              </a:rPr>
              <a:t>bufferB</a:t>
            </a:r>
            <a:r>
              <a:rPr lang="en-US" sz="1400" dirty="0">
                <a:latin typeface="Courier" pitchFamily="2" charset="0"/>
              </a:rPr>
              <a:t>, (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__</a:t>
            </a:r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mram_ptr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 void</a:t>
            </a:r>
            <a:r>
              <a:rPr lang="en-US" sz="1400" dirty="0">
                <a:latin typeface="Courier" pitchFamily="2" charset="0"/>
              </a:rPr>
              <a:t>*)</a:t>
            </a:r>
            <a:r>
              <a:rPr lang="en-US" sz="1400" dirty="0" err="1">
                <a:latin typeface="Courier" pitchFamily="2" charset="0"/>
              </a:rPr>
              <a:t>mram_address_B</a:t>
            </a:r>
            <a:r>
              <a:rPr lang="en-US" sz="1400" dirty="0">
                <a:latin typeface="Courier" pitchFamily="2" charset="0"/>
              </a:rPr>
              <a:t>, </a:t>
            </a:r>
          </a:p>
          <a:p>
            <a:r>
              <a:rPr lang="en-US" sz="1400" dirty="0">
                <a:latin typeface="Courier" pitchFamily="2" charset="0"/>
              </a:rPr>
              <a:t>		SIZE * </a:t>
            </a:r>
            <a:r>
              <a:rPr lang="en-US" sz="1400" dirty="0" err="1">
                <a:latin typeface="Courier" pitchFamily="2" charset="0"/>
              </a:rPr>
              <a:t>sizeof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uint64_t</a:t>
            </a:r>
            <a:r>
              <a:rPr lang="en-US" sz="1400" dirty="0">
                <a:latin typeface="Courier" pitchFamily="2" charset="0"/>
              </a:rPr>
              <a:t>));</a:t>
            </a:r>
          </a:p>
          <a:p>
            <a:endParaRPr lang="en-US" sz="1400" dirty="0">
              <a:latin typeface="Courier" pitchFamily="2" charset="0"/>
            </a:endParaRPr>
          </a:p>
          <a:p>
            <a:endParaRPr lang="en-US" sz="1400" dirty="0">
              <a:solidFill>
                <a:schemeClr val="bg1">
                  <a:lumMod val="65000"/>
                </a:schemeClr>
              </a:solidFill>
              <a:latin typeface="Courier" pitchFamily="2" charset="0"/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FINE-GRAINED STRIDED &amp; RANDOM ACCESS</a:t>
            </a:r>
          </a:p>
          <a:p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for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int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 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 = 0; 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 &lt; SIZE; 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 += stride){</a:t>
            </a:r>
          </a:p>
          <a:p>
            <a:r>
              <a:rPr lang="en-US" sz="1400" dirty="0">
                <a:latin typeface="Courier" pitchFamily="2" charset="0"/>
              </a:rPr>
              <a:t>    </a:t>
            </a:r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int</a:t>
            </a:r>
            <a:r>
              <a:rPr lang="en-US" sz="1400" dirty="0">
                <a:latin typeface="Courier" pitchFamily="2" charset="0"/>
              </a:rPr>
              <a:t> index = 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 * </a:t>
            </a:r>
            <a:r>
              <a:rPr lang="en-US" sz="1400" dirty="0" err="1">
                <a:latin typeface="Courier" pitchFamily="2" charset="0"/>
              </a:rPr>
              <a:t>sizeof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uint64_t</a:t>
            </a:r>
            <a:r>
              <a:rPr lang="en-US" sz="1400" dirty="0">
                <a:latin typeface="Courier" pitchFamily="2" charset="0"/>
              </a:rPr>
              <a:t>);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    // Load current MRAM element to WRAM</a:t>
            </a:r>
          </a:p>
          <a:p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    </a:t>
            </a:r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mram_read</a:t>
            </a:r>
            <a:r>
              <a:rPr lang="en-US" sz="1400" dirty="0">
                <a:latin typeface="Courier" pitchFamily="2" charset="0"/>
              </a:rPr>
              <a:t>((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__</a:t>
            </a:r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mram_ptr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 void </a:t>
            </a:r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const</a:t>
            </a:r>
            <a:r>
              <a:rPr lang="en-US" sz="1400" dirty="0">
                <a:latin typeface="Courier" pitchFamily="2" charset="0"/>
              </a:rPr>
              <a:t>*)(</a:t>
            </a:r>
            <a:r>
              <a:rPr lang="en-US" sz="1400" dirty="0" err="1">
                <a:latin typeface="Courier" pitchFamily="2" charset="0"/>
              </a:rPr>
              <a:t>mram_address_A</a:t>
            </a:r>
            <a:r>
              <a:rPr lang="en-US" sz="1400" dirty="0">
                <a:latin typeface="Courier" pitchFamily="2" charset="0"/>
              </a:rPr>
              <a:t> + index), </a:t>
            </a:r>
            <a:r>
              <a:rPr lang="en-US" sz="1400" dirty="0" err="1">
                <a:latin typeface="Courier" pitchFamily="2" charset="0"/>
              </a:rPr>
              <a:t>bufferA</a:t>
            </a:r>
            <a:r>
              <a:rPr lang="en-US" sz="1400" dirty="0">
                <a:latin typeface="Courier" pitchFamily="2" charset="0"/>
              </a:rPr>
              <a:t>, 				</a:t>
            </a:r>
            <a:r>
              <a:rPr lang="en-US" sz="1400" dirty="0" err="1">
                <a:latin typeface="Courier" pitchFamily="2" charset="0"/>
              </a:rPr>
              <a:t>sizeof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uint64_t</a:t>
            </a:r>
            <a:r>
              <a:rPr lang="en-US" sz="1400" dirty="0">
                <a:latin typeface="Courier" pitchFamily="2" charset="0"/>
              </a:rPr>
              <a:t>));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  <a:latin typeface="Courier" pitchFamily="2" charset="0"/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	// Write WRAM element to MRAM</a:t>
            </a:r>
          </a:p>
          <a:p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	</a:t>
            </a:r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mram_write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 err="1">
                <a:latin typeface="Courier" pitchFamily="2" charset="0"/>
              </a:rPr>
              <a:t>bufferA</a:t>
            </a:r>
            <a:r>
              <a:rPr lang="en-US" sz="1400" dirty="0">
                <a:latin typeface="Courier" pitchFamily="2" charset="0"/>
              </a:rPr>
              <a:t>, (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__</a:t>
            </a:r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mram_ptr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 void</a:t>
            </a:r>
            <a:r>
              <a:rPr lang="en-US" sz="1400" dirty="0">
                <a:latin typeface="Courier" pitchFamily="2" charset="0"/>
              </a:rPr>
              <a:t>*)(</a:t>
            </a:r>
            <a:r>
              <a:rPr lang="en-US" sz="1400" dirty="0" err="1">
                <a:latin typeface="Courier" pitchFamily="2" charset="0"/>
              </a:rPr>
              <a:t>mram_address_B</a:t>
            </a:r>
            <a:r>
              <a:rPr lang="en-US" sz="1400" dirty="0">
                <a:latin typeface="Courier" pitchFamily="2" charset="0"/>
              </a:rPr>
              <a:t> + index), 					</a:t>
            </a:r>
            <a:r>
              <a:rPr lang="en-US" sz="1400" dirty="0" err="1">
                <a:latin typeface="Courier" pitchFamily="2" charset="0"/>
              </a:rPr>
              <a:t>sizeof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uint64_t</a:t>
            </a:r>
            <a:r>
              <a:rPr lang="en-US" sz="1400" dirty="0">
                <a:latin typeface="Courier" pitchFamily="2" charset="0"/>
              </a:rPr>
              <a:t>));</a:t>
            </a:r>
          </a:p>
          <a:p>
            <a:r>
              <a:rPr lang="en-US" sz="1400" dirty="0">
                <a:latin typeface="Courier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7385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3B904-DC80-0340-90DF-8795CAA58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Strided</a:t>
            </a:r>
            <a:r>
              <a:rPr lang="en-US" dirty="0"/>
              <a:t> and Random Accesses (I)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C622F74-2FCA-C942-9FC2-76F30579F648}"/>
              </a:ext>
            </a:extLst>
          </p:cNvPr>
          <p:cNvGrpSpPr/>
          <p:nvPr/>
        </p:nvGrpSpPr>
        <p:grpSpPr>
          <a:xfrm>
            <a:off x="169011" y="1389158"/>
            <a:ext cx="0" cy="0"/>
            <a:chOff x="0" y="0"/>
            <a:chExt cx="11398800" cy="3600000"/>
          </a:xfrm>
        </p:grpSpPr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1196F48F-4489-3545-AB79-DBD635E05058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5683800" cy="36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23317273-8366-BD47-AE6E-BB0D9A09948C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727700" y="0"/>
            <a:ext cx="5671100" cy="36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3DFE916F-106B-6147-98B2-23D68CCE02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3202131"/>
              </p:ext>
            </p:extLst>
          </p:nvPr>
        </p:nvGraphicFramePr>
        <p:xfrm>
          <a:off x="86990" y="939452"/>
          <a:ext cx="4487683" cy="2842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8200C803-1E1D-5740-924D-3EAE5A988F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8039746"/>
              </p:ext>
            </p:extLst>
          </p:nvPr>
        </p:nvGraphicFramePr>
        <p:xfrm>
          <a:off x="4579354" y="939452"/>
          <a:ext cx="4477656" cy="2842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2D78543-8F86-8E47-A039-970EFBA48F87}"/>
              </a:ext>
            </a:extLst>
          </p:cNvPr>
          <p:cNvSpPr/>
          <p:nvPr/>
        </p:nvSpPr>
        <p:spPr>
          <a:xfrm>
            <a:off x="178200" y="3938064"/>
            <a:ext cx="8787600" cy="77207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C000"/>
                </a:solidFill>
                <a:latin typeface="Candara" panose="020E0502030303020204" pitchFamily="34" charset="0"/>
              </a:rPr>
              <a:t>Large difference in maximum sustained bandwidth </a:t>
            </a:r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between coarse-grained and fine-grained DMA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08F801E-E2A8-3B41-80D8-2F06E7CE76F2}"/>
              </a:ext>
            </a:extLst>
          </p:cNvPr>
          <p:cNvSpPr/>
          <p:nvPr/>
        </p:nvSpPr>
        <p:spPr>
          <a:xfrm>
            <a:off x="178200" y="4792030"/>
            <a:ext cx="8787600" cy="75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Coarse-grained DMA uses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1,024-byte transfers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,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while fine-grained DMA uses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8-byte transfers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F2ADF3D-D010-3B4C-A644-84291B262075}"/>
              </a:ext>
            </a:extLst>
          </p:cNvPr>
          <p:cNvSpPr/>
          <p:nvPr/>
        </p:nvSpPr>
        <p:spPr>
          <a:xfrm>
            <a:off x="801974" y="1049026"/>
            <a:ext cx="689548" cy="4047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2C15AC3-1CB6-FD48-9C6A-0F01FC2782BC}"/>
              </a:ext>
            </a:extLst>
          </p:cNvPr>
          <p:cNvSpPr/>
          <p:nvPr/>
        </p:nvSpPr>
        <p:spPr>
          <a:xfrm>
            <a:off x="8213621" y="1181480"/>
            <a:ext cx="689548" cy="4047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D355689-F381-0E40-BCFA-5A0800712E7D}"/>
              </a:ext>
            </a:extLst>
          </p:cNvPr>
          <p:cNvSpPr/>
          <p:nvPr/>
        </p:nvSpPr>
        <p:spPr>
          <a:xfrm>
            <a:off x="178200" y="5630574"/>
            <a:ext cx="8787600" cy="77207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C000"/>
                </a:solidFill>
                <a:latin typeface="Candara" panose="020E0502030303020204" pitchFamily="34" charset="0"/>
              </a:rPr>
              <a:t>Random access</a:t>
            </a:r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 achieves very similar maximum sustained bandwidth to fine-grained </a:t>
            </a:r>
            <a:r>
              <a:rPr lang="en-US" sz="2400" dirty="0" err="1">
                <a:solidFill>
                  <a:schemeClr val="bg1"/>
                </a:solidFill>
                <a:latin typeface="Candara" panose="020E0502030303020204" pitchFamily="34" charset="0"/>
              </a:rPr>
              <a:t>strided</a:t>
            </a:r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 approach</a:t>
            </a:r>
          </a:p>
        </p:txBody>
      </p:sp>
    </p:spTree>
    <p:extLst>
      <p:ext uri="{BB962C8B-B14F-4D97-AF65-F5344CB8AC3E}">
        <p14:creationId xmlns:p14="http://schemas.microsoft.com/office/powerpoint/2010/main" val="416262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 uiExpand="1">
        <p:bldSub>
          <a:bldChart bld="series"/>
        </p:bldSub>
      </p:bldGraphic>
      <p:bldGraphic spid="16" grpId="0" uiExpand="1">
        <p:bldSub>
          <a:bldChart bld="series"/>
        </p:bldSub>
      </p:bldGraphic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3B904-DC80-0340-90DF-8795CAA58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Strided</a:t>
            </a:r>
            <a:r>
              <a:rPr lang="en-US" dirty="0"/>
              <a:t> and Random Accesses (II)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C622F74-2FCA-C942-9FC2-76F30579F648}"/>
              </a:ext>
            </a:extLst>
          </p:cNvPr>
          <p:cNvGrpSpPr/>
          <p:nvPr/>
        </p:nvGrpSpPr>
        <p:grpSpPr>
          <a:xfrm>
            <a:off x="169011" y="1389158"/>
            <a:ext cx="0" cy="0"/>
            <a:chOff x="0" y="0"/>
            <a:chExt cx="11398800" cy="3600000"/>
          </a:xfrm>
        </p:grpSpPr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1196F48F-4489-3545-AB79-DBD635E05058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5683800" cy="36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23317273-8366-BD47-AE6E-BB0D9A09948C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727700" y="0"/>
            <a:ext cx="5671100" cy="36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3DFE916F-106B-6147-98B2-23D68CCE020A}"/>
              </a:ext>
            </a:extLst>
          </p:cNvPr>
          <p:cNvGraphicFramePr>
            <a:graphicFrameLocks/>
          </p:cNvGraphicFramePr>
          <p:nvPr/>
        </p:nvGraphicFramePr>
        <p:xfrm>
          <a:off x="86990" y="939452"/>
          <a:ext cx="4487683" cy="2842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8200C803-1E1D-5740-924D-3EAE5A988FEA}"/>
              </a:ext>
            </a:extLst>
          </p:cNvPr>
          <p:cNvGraphicFramePr>
            <a:graphicFrameLocks/>
          </p:cNvGraphicFramePr>
          <p:nvPr/>
        </p:nvGraphicFramePr>
        <p:xfrm>
          <a:off x="4579354" y="939452"/>
          <a:ext cx="4477656" cy="2842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2D78543-8F86-8E47-A039-970EFBA48F87}"/>
              </a:ext>
            </a:extLst>
          </p:cNvPr>
          <p:cNvSpPr/>
          <p:nvPr/>
        </p:nvSpPr>
        <p:spPr>
          <a:xfrm>
            <a:off x="178200" y="3938064"/>
            <a:ext cx="8787600" cy="77207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The sustained MRAM bandwidth of coarse-grained DMA </a:t>
            </a:r>
            <a:r>
              <a:rPr lang="en-US" sz="2400" dirty="0">
                <a:solidFill>
                  <a:srgbClr val="FFC000"/>
                </a:solidFill>
                <a:latin typeface="Candara" panose="020E0502030303020204" pitchFamily="34" charset="0"/>
              </a:rPr>
              <a:t>decreases as the stride increases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08F801E-E2A8-3B41-80D8-2F06E7CE76F2}"/>
              </a:ext>
            </a:extLst>
          </p:cNvPr>
          <p:cNvSpPr/>
          <p:nvPr/>
        </p:nvSpPr>
        <p:spPr>
          <a:xfrm>
            <a:off x="178200" y="4807805"/>
            <a:ext cx="8787600" cy="12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The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effective utilization of the transferred data decreases 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as the stride becomes larger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(e.g., a stride 4 means that only one fourth of the transferred data is used)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B3DEBC1B-A4AE-2F4F-8F58-40436B00B418}"/>
              </a:ext>
            </a:extLst>
          </p:cNvPr>
          <p:cNvSpPr/>
          <p:nvPr/>
        </p:nvSpPr>
        <p:spPr>
          <a:xfrm rot="13346287">
            <a:off x="996784" y="919956"/>
            <a:ext cx="3296509" cy="1828900"/>
          </a:xfrm>
          <a:prstGeom prst="arc">
            <a:avLst>
              <a:gd name="adj1" fmla="val 12481916"/>
              <a:gd name="adj2" fmla="val 20310381"/>
            </a:avLst>
          </a:prstGeom>
          <a:ln w="5715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8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3B904-DC80-0340-90DF-8795CAA58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Strided</a:t>
            </a:r>
            <a:r>
              <a:rPr lang="en-US" dirty="0"/>
              <a:t> and Random Accesses (III)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C622F74-2FCA-C942-9FC2-76F30579F648}"/>
              </a:ext>
            </a:extLst>
          </p:cNvPr>
          <p:cNvGrpSpPr/>
          <p:nvPr/>
        </p:nvGrpSpPr>
        <p:grpSpPr>
          <a:xfrm>
            <a:off x="169011" y="1389158"/>
            <a:ext cx="0" cy="0"/>
            <a:chOff x="0" y="0"/>
            <a:chExt cx="11398800" cy="3600000"/>
          </a:xfrm>
        </p:grpSpPr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1196F48F-4489-3545-AB79-DBD635E05058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5683800" cy="36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23317273-8366-BD47-AE6E-BB0D9A09948C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727700" y="0"/>
            <a:ext cx="5671100" cy="36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3DFE916F-106B-6147-98B2-23D68CCE020A}"/>
              </a:ext>
            </a:extLst>
          </p:cNvPr>
          <p:cNvGraphicFramePr>
            <a:graphicFrameLocks/>
          </p:cNvGraphicFramePr>
          <p:nvPr/>
        </p:nvGraphicFramePr>
        <p:xfrm>
          <a:off x="86990" y="939452"/>
          <a:ext cx="4487683" cy="2842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8200C803-1E1D-5740-924D-3EAE5A988FEA}"/>
              </a:ext>
            </a:extLst>
          </p:cNvPr>
          <p:cNvGraphicFramePr>
            <a:graphicFrameLocks/>
          </p:cNvGraphicFramePr>
          <p:nvPr/>
        </p:nvGraphicFramePr>
        <p:xfrm>
          <a:off x="4579354" y="939452"/>
          <a:ext cx="4477656" cy="2842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2D78543-8F86-8E47-A039-970EFBA48F87}"/>
              </a:ext>
            </a:extLst>
          </p:cNvPr>
          <p:cNvSpPr/>
          <p:nvPr/>
        </p:nvSpPr>
        <p:spPr>
          <a:xfrm>
            <a:off x="178200" y="3938064"/>
            <a:ext cx="8787600" cy="77207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For a </a:t>
            </a:r>
            <a:r>
              <a:rPr lang="en-US" sz="2400" dirty="0">
                <a:solidFill>
                  <a:srgbClr val="FFC000"/>
                </a:solidFill>
                <a:latin typeface="Candara" panose="020E0502030303020204" pitchFamily="34" charset="0"/>
              </a:rPr>
              <a:t>stride of 16 or larger</a:t>
            </a:r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, the </a:t>
            </a:r>
            <a:r>
              <a:rPr lang="en-US" sz="2400" dirty="0">
                <a:solidFill>
                  <a:srgbClr val="FFC000"/>
                </a:solidFill>
                <a:latin typeface="Candara" panose="020E0502030303020204" pitchFamily="34" charset="0"/>
              </a:rPr>
              <a:t>fine-grained DMA approach </a:t>
            </a:r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</a:rPr>
              <a:t>achieves higher bandwidth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08F801E-E2A8-3B41-80D8-2F06E7CE76F2}"/>
              </a:ext>
            </a:extLst>
          </p:cNvPr>
          <p:cNvSpPr/>
          <p:nvPr/>
        </p:nvSpPr>
        <p:spPr>
          <a:xfrm>
            <a:off x="178200" y="4807805"/>
            <a:ext cx="8787600" cy="15420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With stride 16, </a:t>
            </a:r>
            <a:r>
              <a:rPr lang="en-US" sz="2400" dirty="0">
                <a:solidFill>
                  <a:srgbClr val="C0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only one sixteenth of the maximum sustained bandwidth 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(622.36 MB/s) of coarse-grained DMA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is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effectively used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, which is lower than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the bandwidth of fine-grained DMA (72.58 MB/s)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DF8F2ED-18A6-1246-8013-34EF495BEA42}"/>
              </a:ext>
            </a:extLst>
          </p:cNvPr>
          <p:cNvSpPr/>
          <p:nvPr/>
        </p:nvSpPr>
        <p:spPr>
          <a:xfrm>
            <a:off x="1677379" y="2745479"/>
            <a:ext cx="689548" cy="4047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FB8847A-F563-9F4D-977D-CDD54FF7A630}"/>
              </a:ext>
            </a:extLst>
          </p:cNvPr>
          <p:cNvSpPr/>
          <p:nvPr/>
        </p:nvSpPr>
        <p:spPr>
          <a:xfrm>
            <a:off x="8213621" y="1181480"/>
            <a:ext cx="689548" cy="4047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7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2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0BFA-30BB-EE4C-8007-65EFDB08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Understanding a Modern PIM Architecture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9FC009-0A42-9444-BC07-2ACD64DFB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7942"/>
            <a:ext cx="9131300" cy="1930400"/>
          </a:xfrm>
          <a:prstGeom prst="rect">
            <a:avLst/>
          </a:prstGeom>
        </p:spPr>
      </p:pic>
      <p:sp>
        <p:nvSpPr>
          <p:cNvPr id="10" name="Subtitle 1">
            <a:extLst>
              <a:ext uri="{FF2B5EF4-FFF2-40B4-BE49-F238E27FC236}">
                <a16:creationId xmlns:a16="http://schemas.microsoft.com/office/drawing/2014/main" id="{2FDA9319-5751-7940-9055-BA9FBB6536F3}"/>
              </a:ext>
            </a:extLst>
          </p:cNvPr>
          <p:cNvSpPr txBox="1">
            <a:spLocks/>
          </p:cNvSpPr>
          <p:nvPr/>
        </p:nvSpPr>
        <p:spPr>
          <a:xfrm>
            <a:off x="1106731" y="5525569"/>
            <a:ext cx="6858000" cy="803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u="sng" dirty="0">
                <a:hlinkClick r:id="rId4"/>
              </a:rPr>
              <a:t>https://arxiv.org/pdf/2105.03814.pdf</a:t>
            </a:r>
            <a:endParaRPr lang="en-US" sz="2000" u="sng" dirty="0"/>
          </a:p>
          <a:p>
            <a:pPr>
              <a:spcBef>
                <a:spcPts val="600"/>
              </a:spcBef>
            </a:pPr>
            <a:r>
              <a:rPr lang="en-US" sz="2000" dirty="0">
                <a:hlinkClick r:id="rId5"/>
              </a:rPr>
              <a:t>https://github.com/CMU-SAFARI/prim-benchmarks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02846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3B904-DC80-0340-90DF-8795CAA58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Strided</a:t>
            </a:r>
            <a:r>
              <a:rPr lang="en-US" dirty="0"/>
              <a:t> and Random Accesses (IV)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C622F74-2FCA-C942-9FC2-76F30579F648}"/>
              </a:ext>
            </a:extLst>
          </p:cNvPr>
          <p:cNvGrpSpPr/>
          <p:nvPr/>
        </p:nvGrpSpPr>
        <p:grpSpPr>
          <a:xfrm>
            <a:off x="169011" y="1389158"/>
            <a:ext cx="0" cy="0"/>
            <a:chOff x="0" y="0"/>
            <a:chExt cx="11398800" cy="3600000"/>
          </a:xfrm>
        </p:grpSpPr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1196F48F-4489-3545-AB79-DBD635E05058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5683800" cy="36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23317273-8366-BD47-AE6E-BB0D9A09948C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727700" y="0"/>
            <a:ext cx="5671100" cy="36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3DFE916F-106B-6147-98B2-23D68CCE020A}"/>
              </a:ext>
            </a:extLst>
          </p:cNvPr>
          <p:cNvGraphicFramePr>
            <a:graphicFrameLocks/>
          </p:cNvGraphicFramePr>
          <p:nvPr/>
        </p:nvGraphicFramePr>
        <p:xfrm>
          <a:off x="86990" y="939452"/>
          <a:ext cx="4487683" cy="2842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8200C803-1E1D-5740-924D-3EAE5A988FEA}"/>
              </a:ext>
            </a:extLst>
          </p:cNvPr>
          <p:cNvGraphicFramePr>
            <a:graphicFrameLocks/>
          </p:cNvGraphicFramePr>
          <p:nvPr/>
        </p:nvGraphicFramePr>
        <p:xfrm>
          <a:off x="4579354" y="939452"/>
          <a:ext cx="4477656" cy="2842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963924D2-7B16-E44F-9C9C-B76A93D000E2}"/>
              </a:ext>
            </a:extLst>
          </p:cNvPr>
          <p:cNvGrpSpPr/>
          <p:nvPr/>
        </p:nvGrpSpPr>
        <p:grpSpPr>
          <a:xfrm>
            <a:off x="639241" y="3967330"/>
            <a:ext cx="7865519" cy="2386705"/>
            <a:chOff x="464215" y="3967330"/>
            <a:chExt cx="8213894" cy="1906997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15DED43E-B97D-9B4C-A2B5-9DC62C0F6D12}"/>
                </a:ext>
              </a:extLst>
            </p:cNvPr>
            <p:cNvSpPr/>
            <p:nvPr/>
          </p:nvSpPr>
          <p:spPr>
            <a:xfrm>
              <a:off x="464215" y="3967333"/>
              <a:ext cx="8213894" cy="1906994"/>
            </a:xfrm>
            <a:prstGeom prst="roundRect">
              <a:avLst>
                <a:gd name="adj" fmla="val 9070"/>
              </a:avLst>
            </a:prstGeom>
            <a:solidFill>
              <a:srgbClr val="F2F9F3"/>
            </a:solidFill>
            <a:ln w="444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2" name="Round Same Side Corner Rectangle 21">
              <a:extLst>
                <a:ext uri="{FF2B5EF4-FFF2-40B4-BE49-F238E27FC236}">
                  <a16:creationId xmlns:a16="http://schemas.microsoft.com/office/drawing/2014/main" id="{0B37B348-5830-A446-A27E-34693EE3439E}"/>
                </a:ext>
              </a:extLst>
            </p:cNvPr>
            <p:cNvSpPr/>
            <p:nvPr/>
          </p:nvSpPr>
          <p:spPr>
            <a:xfrm>
              <a:off x="464215" y="3967330"/>
              <a:ext cx="8213894" cy="31640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/>
            <a:lstStyle/>
            <a:p>
              <a:r>
                <a:rPr lang="en-US" sz="2000" b="1" i="1" dirty="0">
                  <a:latin typeface="Cambria" panose="02040503050406030204" pitchFamily="18" charset="0"/>
                </a:rPr>
                <a:t>PROGRAMMING RECOMMENDATION 4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7A2FC96-7A3C-1C46-99DB-CE1AD6961632}"/>
              </a:ext>
            </a:extLst>
          </p:cNvPr>
          <p:cNvSpPr txBox="1"/>
          <p:nvPr/>
        </p:nvSpPr>
        <p:spPr>
          <a:xfrm>
            <a:off x="639241" y="4387333"/>
            <a:ext cx="7865519" cy="1938992"/>
          </a:xfrm>
          <a:prstGeom prst="rect">
            <a:avLst/>
          </a:prstGeom>
          <a:noFill/>
          <a:ln>
            <a:noFill/>
          </a:ln>
        </p:spPr>
        <p:txBody>
          <a:bodyPr wrap="square" lIns="180000" rtlCol="0">
            <a:spAutoFit/>
          </a:bodyPr>
          <a:lstStyle/>
          <a:p>
            <a:pPr marL="36000" indent="-16200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For </a:t>
            </a:r>
            <a:r>
              <a:rPr lang="en-US" sz="2000" dirty="0" err="1">
                <a:latin typeface="Cambria" panose="02040503050406030204" pitchFamily="18" charset="0"/>
              </a:rPr>
              <a:t>strided</a:t>
            </a:r>
            <a:r>
              <a:rPr lang="en-US" sz="2000" dirty="0">
                <a:latin typeface="Cambria" panose="02040503050406030204" pitchFamily="18" charset="0"/>
              </a:rPr>
              <a:t> access patterns with a </a:t>
            </a:r>
            <a:r>
              <a:rPr lang="en-US" sz="2000" b="1" dirty="0">
                <a:latin typeface="Cambria" panose="02040503050406030204" pitchFamily="18" charset="0"/>
              </a:rPr>
              <a:t>stride smaller than 16 8-byte elements, fetch a large contiguous chunk</a:t>
            </a:r>
            <a:r>
              <a:rPr lang="en-US" sz="2000" dirty="0">
                <a:latin typeface="Cambria" panose="02040503050406030204" pitchFamily="18" charset="0"/>
              </a:rPr>
              <a:t> (e.g., 1,024 bytes) from a DPU’s MRAM bank. </a:t>
            </a:r>
            <a:r>
              <a:rPr lang="en-US" sz="2000" b="1" dirty="0">
                <a:latin typeface="Cambria" panose="02040503050406030204" pitchFamily="18" charset="0"/>
              </a:rPr>
              <a:t> </a:t>
            </a:r>
            <a:endParaRPr lang="en-US" sz="2000" dirty="0">
              <a:latin typeface="Cambria" panose="02040503050406030204" pitchFamily="18" charset="0"/>
            </a:endParaRPr>
          </a:p>
          <a:p>
            <a:pPr marL="36000" indent="-16200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For </a:t>
            </a:r>
            <a:r>
              <a:rPr lang="en-US" sz="2000" dirty="0" err="1">
                <a:latin typeface="Cambria" panose="02040503050406030204" pitchFamily="18" charset="0"/>
              </a:rPr>
              <a:t>strided</a:t>
            </a:r>
            <a:r>
              <a:rPr lang="en-US" sz="2000" dirty="0">
                <a:latin typeface="Cambria" panose="02040503050406030204" pitchFamily="18" charset="0"/>
              </a:rPr>
              <a:t> access patterns with </a:t>
            </a:r>
            <a:r>
              <a:rPr lang="en-US" sz="2000" b="1" dirty="0">
                <a:latin typeface="Cambria" panose="02040503050406030204" pitchFamily="18" charset="0"/>
              </a:rPr>
              <a:t>larger strides and random access patterns</a:t>
            </a:r>
            <a:r>
              <a:rPr lang="en-US" sz="2000" dirty="0">
                <a:latin typeface="Cambria" panose="02040503050406030204" pitchFamily="18" charset="0"/>
              </a:rPr>
              <a:t>, fetch </a:t>
            </a:r>
            <a:r>
              <a:rPr lang="en-US" sz="2000" b="1" dirty="0">
                <a:latin typeface="Cambria" panose="02040503050406030204" pitchFamily="18" charset="0"/>
              </a:rPr>
              <a:t>only the data elements that are needed </a:t>
            </a:r>
            <a:r>
              <a:rPr lang="en-US" sz="2000" dirty="0">
                <a:latin typeface="Cambria" panose="02040503050406030204" pitchFamily="18" charset="0"/>
              </a:rPr>
              <a:t>from an MRAM bank.   </a:t>
            </a:r>
          </a:p>
        </p:txBody>
      </p:sp>
    </p:spTree>
    <p:extLst>
      <p:ext uri="{BB962C8B-B14F-4D97-AF65-F5344CB8AC3E}">
        <p14:creationId xmlns:p14="http://schemas.microsoft.com/office/powerpoint/2010/main" val="355621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549AE-E83A-F241-BA2F-2972D7A41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DPU: Arithmetic Throughput vs. Operational Intensity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D2C28D-09D2-3E45-802E-950C770EC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2" y="876821"/>
            <a:ext cx="9151034" cy="554903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47F69F8-B4F7-9E47-A369-FFAD15353934}"/>
              </a:ext>
            </a:extLst>
          </p:cNvPr>
          <p:cNvSpPr/>
          <p:nvPr/>
        </p:nvSpPr>
        <p:spPr>
          <a:xfrm flipV="1">
            <a:off x="72351" y="1433383"/>
            <a:ext cx="8991801" cy="4896000"/>
          </a:xfrm>
          <a:prstGeom prst="roundRect">
            <a:avLst>
              <a:gd name="adj" fmla="val 4412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90000"/>
                </a:srgbClr>
              </a:gs>
              <a:gs pos="50000">
                <a:srgbClr val="FFFF00">
                  <a:tint val="44500"/>
                  <a:satMod val="160000"/>
                  <a:alpha val="90000"/>
                </a:srgbClr>
              </a:gs>
              <a:gs pos="100000">
                <a:srgbClr val="FFFF00">
                  <a:tint val="23500"/>
                  <a:satMod val="160000"/>
                  <a:alpha val="9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00C09F-C747-2541-A3E2-DA1C4501C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89" y="2997200"/>
            <a:ext cx="7630365" cy="314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5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02269 L 0.05434 -0.10694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-648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226AB-1677-1943-85FC-75B1BE994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Arithmetic Throughput vs. Operational Intensity (I)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6029F-E62B-B040-8938-C00AEE817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527949" cy="561702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Goal</a:t>
            </a:r>
          </a:p>
          <a:p>
            <a:pPr lvl="1"/>
            <a:r>
              <a:rPr lang="en-US" dirty="0"/>
              <a:t>Characterize </a:t>
            </a:r>
            <a:r>
              <a:rPr lang="en-US" dirty="0">
                <a:solidFill>
                  <a:srgbClr val="00B050"/>
                </a:solidFill>
              </a:rPr>
              <a:t>memory-bound regions and compute-bound regions</a:t>
            </a:r>
            <a:r>
              <a:rPr lang="en-US" dirty="0"/>
              <a:t> for different datatypes and operations</a:t>
            </a:r>
          </a:p>
          <a:p>
            <a:endParaRPr lang="en-US" dirty="0"/>
          </a:p>
          <a:p>
            <a:r>
              <a:rPr lang="en-US" dirty="0"/>
              <a:t>Microbenchmark</a:t>
            </a:r>
          </a:p>
          <a:p>
            <a:pPr lvl="1"/>
            <a:r>
              <a:rPr lang="en-US" dirty="0"/>
              <a:t>We </a:t>
            </a:r>
            <a:r>
              <a:rPr lang="en-US" dirty="0">
                <a:solidFill>
                  <a:srgbClr val="0070C0"/>
                </a:solidFill>
              </a:rPr>
              <a:t>load one chunk of an MRAM array into WRAM</a:t>
            </a:r>
          </a:p>
          <a:p>
            <a:pPr lvl="1"/>
            <a:r>
              <a:rPr lang="en-US" dirty="0"/>
              <a:t>Perform a </a:t>
            </a:r>
            <a:r>
              <a:rPr lang="en-US" dirty="0">
                <a:solidFill>
                  <a:srgbClr val="00B050"/>
                </a:solidFill>
              </a:rPr>
              <a:t>variable number of operations on the data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Write back </a:t>
            </a:r>
            <a:r>
              <a:rPr lang="en-US" dirty="0"/>
              <a:t>to MRAM</a:t>
            </a:r>
          </a:p>
          <a:p>
            <a:endParaRPr lang="en-US" dirty="0"/>
          </a:p>
          <a:p>
            <a:r>
              <a:rPr lang="en-US" dirty="0"/>
              <a:t>The experiment is inspired by the </a:t>
            </a:r>
            <a:r>
              <a:rPr lang="en-US" dirty="0">
                <a:solidFill>
                  <a:srgbClr val="0070C0"/>
                </a:solidFill>
              </a:rPr>
              <a:t>Roofline model</a:t>
            </a:r>
            <a:r>
              <a:rPr lang="en-US" dirty="0"/>
              <a:t>*</a:t>
            </a:r>
          </a:p>
          <a:p>
            <a:endParaRPr lang="en-US" dirty="0"/>
          </a:p>
          <a:p>
            <a:r>
              <a:rPr lang="en-US" dirty="0"/>
              <a:t>We define </a:t>
            </a:r>
            <a:r>
              <a:rPr lang="en-US" dirty="0">
                <a:solidFill>
                  <a:srgbClr val="C00000"/>
                </a:solidFill>
              </a:rPr>
              <a:t>operational intensity </a:t>
            </a:r>
            <a:r>
              <a:rPr lang="en-US" dirty="0"/>
              <a:t>(OI)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as the number of arithmetic operations performed per byte accessed from MRAM (OP/B)</a:t>
            </a:r>
          </a:p>
          <a:p>
            <a:endParaRPr lang="en-US" dirty="0"/>
          </a:p>
          <a:p>
            <a:r>
              <a:rPr lang="en-US" dirty="0"/>
              <a:t>The pipeline latency changes with the operational intensity, but the MRAM access latency is fixed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3558A2-B31E-3240-AD07-810FDA6883D6}"/>
              </a:ext>
            </a:extLst>
          </p:cNvPr>
          <p:cNvSpPr txBox="1"/>
          <p:nvPr/>
        </p:nvSpPr>
        <p:spPr>
          <a:xfrm>
            <a:off x="1581667" y="6553200"/>
            <a:ext cx="60692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*S. Williams et al., “Roofline: An Insightful Visual Performance Model for Multi-core Architectures,” CACM, 2009</a:t>
            </a:r>
          </a:p>
        </p:txBody>
      </p:sp>
    </p:spTree>
    <p:extLst>
      <p:ext uri="{BB962C8B-B14F-4D97-AF65-F5344CB8AC3E}">
        <p14:creationId xmlns:p14="http://schemas.microsoft.com/office/powerpoint/2010/main" val="100400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B1A09-65D3-0F45-A0AA-D2E1C548B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Arithmetic Throughput vs. Operational Intensity (II)</a:t>
            </a:r>
            <a:endParaRPr lang="en-US" sz="3000" b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5DB603-68F4-F642-86BD-DB5610C43ACD}"/>
              </a:ext>
            </a:extLst>
          </p:cNvPr>
          <p:cNvSpPr/>
          <p:nvPr/>
        </p:nvSpPr>
        <p:spPr>
          <a:xfrm>
            <a:off x="389304" y="1955200"/>
            <a:ext cx="8454013" cy="290160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77E905-53AF-5247-90B4-F07D6F15814B}"/>
              </a:ext>
            </a:extLst>
          </p:cNvPr>
          <p:cNvSpPr/>
          <p:nvPr/>
        </p:nvSpPr>
        <p:spPr>
          <a:xfrm>
            <a:off x="2360792" y="1140108"/>
            <a:ext cx="2124000" cy="190800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A3A86F-54C5-554B-B7F5-45DDCD71F73B}"/>
              </a:ext>
            </a:extLst>
          </p:cNvPr>
          <p:cNvSpPr/>
          <p:nvPr/>
        </p:nvSpPr>
        <p:spPr>
          <a:xfrm>
            <a:off x="389303" y="3243101"/>
            <a:ext cx="8454013" cy="252000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E75770-494A-9C4D-BD75-FB307931F9AA}"/>
              </a:ext>
            </a:extLst>
          </p:cNvPr>
          <p:cNvSpPr/>
          <p:nvPr/>
        </p:nvSpPr>
        <p:spPr>
          <a:xfrm>
            <a:off x="389303" y="5801316"/>
            <a:ext cx="8454013" cy="290160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01A6FE-2B9D-4642-8EF2-5A609E671A67}"/>
              </a:ext>
            </a:extLst>
          </p:cNvPr>
          <p:cNvSpPr/>
          <p:nvPr/>
        </p:nvSpPr>
        <p:spPr>
          <a:xfrm>
            <a:off x="887592" y="1140108"/>
            <a:ext cx="1224000" cy="180000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9A10F84-0A85-9C43-90FB-0524289FA0A1}"/>
              </a:ext>
            </a:extLst>
          </p:cNvPr>
          <p:cNvSpPr/>
          <p:nvPr/>
        </p:nvSpPr>
        <p:spPr>
          <a:xfrm>
            <a:off x="2482712" y="2644070"/>
            <a:ext cx="1224000" cy="180000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816DA1-F753-FB45-8A97-90474F098866}"/>
              </a:ext>
            </a:extLst>
          </p:cNvPr>
          <p:cNvSpPr/>
          <p:nvPr/>
        </p:nvSpPr>
        <p:spPr>
          <a:xfrm>
            <a:off x="887592" y="1343478"/>
            <a:ext cx="720000" cy="1800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5C5A5A-4220-1C40-A842-74C89CF22F4A}"/>
              </a:ext>
            </a:extLst>
          </p:cNvPr>
          <p:cNvSpPr/>
          <p:nvPr/>
        </p:nvSpPr>
        <p:spPr>
          <a:xfrm>
            <a:off x="3682949" y="2848073"/>
            <a:ext cx="864000" cy="1800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E40F10-DEFE-A54E-B843-0EDA6E207D57}"/>
              </a:ext>
            </a:extLst>
          </p:cNvPr>
          <p:cNvSpPr txBox="1"/>
          <p:nvPr/>
        </p:nvSpPr>
        <p:spPr>
          <a:xfrm>
            <a:off x="389305" y="1074420"/>
            <a:ext cx="845401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int</a:t>
            </a:r>
            <a:r>
              <a:rPr lang="en-US" sz="1400" dirty="0">
                <a:latin typeface="Courier" pitchFamily="2" charset="0"/>
              </a:rPr>
              <a:t> repetitions = </a:t>
            </a:r>
            <a:r>
              <a:rPr lang="en-US" sz="1400" dirty="0" err="1">
                <a:latin typeface="Courier" pitchFamily="2" charset="0"/>
              </a:rPr>
              <a:t>input_repeat</a:t>
            </a:r>
            <a:r>
              <a:rPr lang="en-US" sz="1400" dirty="0">
                <a:latin typeface="Courier" pitchFamily="2" charset="0"/>
              </a:rPr>
              <a:t> &gt;= 1.0 ? (</a:t>
            </a:r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int</a:t>
            </a:r>
            <a:r>
              <a:rPr lang="en-US" sz="1400" dirty="0">
                <a:latin typeface="Courier" pitchFamily="2" charset="0"/>
              </a:rPr>
              <a:t>)</a:t>
            </a:r>
            <a:r>
              <a:rPr lang="en-US" sz="1400" dirty="0" err="1">
                <a:latin typeface="Courier" pitchFamily="2" charset="0"/>
              </a:rPr>
              <a:t>input_repeat</a:t>
            </a:r>
            <a:r>
              <a:rPr lang="en-US" sz="1400" dirty="0">
                <a:latin typeface="Courier" pitchFamily="2" charset="0"/>
              </a:rPr>
              <a:t> : 1;</a:t>
            </a:r>
          </a:p>
          <a:p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int</a:t>
            </a:r>
            <a:r>
              <a:rPr lang="en-US" sz="1400" dirty="0">
                <a:latin typeface="Courier" pitchFamily="2" charset="0"/>
              </a:rPr>
              <a:t> stride      = </a:t>
            </a:r>
            <a:r>
              <a:rPr lang="en-US" sz="1400" dirty="0" err="1">
                <a:latin typeface="Courier" pitchFamily="2" charset="0"/>
              </a:rPr>
              <a:t>input_repeat</a:t>
            </a:r>
            <a:r>
              <a:rPr lang="en-US" sz="1400" dirty="0">
                <a:latin typeface="Courier" pitchFamily="2" charset="0"/>
              </a:rPr>
              <a:t> &gt;= 1.0 ? 1 : (</a:t>
            </a:r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int</a:t>
            </a:r>
            <a:r>
              <a:rPr lang="en-US" sz="1400" dirty="0">
                <a:latin typeface="Courier" pitchFamily="2" charset="0"/>
              </a:rPr>
              <a:t>)(1 / </a:t>
            </a:r>
            <a:r>
              <a:rPr lang="en-US" sz="1400" dirty="0" err="1">
                <a:latin typeface="Courier" pitchFamily="2" charset="0"/>
              </a:rPr>
              <a:t>input_repeat</a:t>
            </a:r>
            <a:r>
              <a:rPr lang="en-US" sz="1400" dirty="0">
                <a:latin typeface="Courier" pitchFamily="2" charset="0"/>
              </a:rPr>
              <a:t>);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  <a:latin typeface="Courier" pitchFamily="2" charset="0"/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Load current MRAM block to WRAM</a:t>
            </a:r>
          </a:p>
          <a:p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mram_read</a:t>
            </a:r>
            <a:r>
              <a:rPr lang="en-US" sz="1400" dirty="0">
                <a:latin typeface="Courier" pitchFamily="2" charset="0"/>
              </a:rPr>
              <a:t>((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__</a:t>
            </a:r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mram_ptr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 void </a:t>
            </a:r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const</a:t>
            </a:r>
            <a:r>
              <a:rPr lang="en-US" sz="1400" dirty="0">
                <a:latin typeface="Courier" pitchFamily="2" charset="0"/>
              </a:rPr>
              <a:t>*)</a:t>
            </a:r>
            <a:r>
              <a:rPr lang="en-US" sz="1400" dirty="0" err="1">
                <a:latin typeface="Courier" pitchFamily="2" charset="0"/>
              </a:rPr>
              <a:t>mram_address_A</a:t>
            </a:r>
            <a:r>
              <a:rPr lang="en-US" sz="1400" dirty="0">
                <a:latin typeface="Courier" pitchFamily="2" charset="0"/>
              </a:rPr>
              <a:t>, </a:t>
            </a:r>
            <a:r>
              <a:rPr lang="en-US" sz="1400" dirty="0" err="1">
                <a:latin typeface="Courier" pitchFamily="2" charset="0"/>
              </a:rPr>
              <a:t>bufferA</a:t>
            </a:r>
            <a:r>
              <a:rPr lang="en-US" sz="1400" dirty="0">
                <a:latin typeface="Courier" pitchFamily="2" charset="0"/>
              </a:rPr>
              <a:t>, SIZE * </a:t>
            </a:r>
            <a:r>
              <a:rPr lang="en-US" sz="1400" dirty="0" err="1">
                <a:latin typeface="Courier" pitchFamily="2" charset="0"/>
              </a:rPr>
              <a:t>sizeof</a:t>
            </a:r>
            <a:r>
              <a:rPr lang="en-US" sz="1400" dirty="0">
                <a:latin typeface="Courier" pitchFamily="2" charset="0"/>
              </a:rPr>
              <a:t>(T));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  <a:latin typeface="Courier" pitchFamily="2" charset="0"/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Update</a:t>
            </a:r>
          </a:p>
          <a:p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for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int</a:t>
            </a:r>
            <a:r>
              <a:rPr lang="en-US" sz="1400" dirty="0">
                <a:latin typeface="Courier" pitchFamily="2" charset="0"/>
              </a:rPr>
              <a:t> r = 0; r &lt; repetitions; r++){</a:t>
            </a:r>
          </a:p>
          <a:p>
            <a:r>
              <a:rPr lang="en-US" sz="1400" dirty="0">
                <a:latin typeface="Courier" pitchFamily="2" charset="0"/>
              </a:rPr>
              <a:t>    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for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int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 = 0; 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 &lt; SIZE; 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+=stride){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#ifdef ADD</a:t>
            </a:r>
          </a:p>
          <a:p>
            <a:r>
              <a:rPr lang="en-US" sz="1400" dirty="0">
                <a:latin typeface="Courier" pitchFamily="2" charset="0"/>
              </a:rPr>
              <a:t>        </a:t>
            </a:r>
            <a:r>
              <a:rPr lang="en-US" sz="1400" dirty="0" err="1">
                <a:latin typeface="Courier" pitchFamily="2" charset="0"/>
              </a:rPr>
              <a:t>bufferA</a:t>
            </a:r>
            <a:r>
              <a:rPr lang="en-US" sz="1400" dirty="0">
                <a:latin typeface="Courier" pitchFamily="2" charset="0"/>
              </a:rPr>
              <a:t>[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] += scalar;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ADD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#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elif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SUB</a:t>
            </a:r>
          </a:p>
          <a:p>
            <a:r>
              <a:rPr lang="en-US" sz="1400" dirty="0">
                <a:latin typeface="Courier" pitchFamily="2" charset="0"/>
              </a:rPr>
              <a:t>        </a:t>
            </a:r>
            <a:r>
              <a:rPr lang="en-US" sz="1400" dirty="0" err="1">
                <a:latin typeface="Courier" pitchFamily="2" charset="0"/>
              </a:rPr>
              <a:t>bufferA</a:t>
            </a:r>
            <a:r>
              <a:rPr lang="en-US" sz="1400" dirty="0">
                <a:latin typeface="Courier" pitchFamily="2" charset="0"/>
              </a:rPr>
              <a:t>[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] -= scalar;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SUB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#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elif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MUL</a:t>
            </a:r>
          </a:p>
          <a:p>
            <a:r>
              <a:rPr lang="en-US" sz="1400" dirty="0">
                <a:latin typeface="Courier" pitchFamily="2" charset="0"/>
              </a:rPr>
              <a:t>        </a:t>
            </a:r>
            <a:r>
              <a:rPr lang="en-US" sz="1400" dirty="0" err="1">
                <a:latin typeface="Courier" pitchFamily="2" charset="0"/>
              </a:rPr>
              <a:t>bufferA</a:t>
            </a:r>
            <a:r>
              <a:rPr lang="en-US" sz="1400" dirty="0">
                <a:latin typeface="Courier" pitchFamily="2" charset="0"/>
              </a:rPr>
              <a:t>[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] *= scalar;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MUL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#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elif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 DIV</a:t>
            </a:r>
          </a:p>
          <a:p>
            <a:r>
              <a:rPr lang="en-US" sz="1400" dirty="0">
                <a:latin typeface="Courier" pitchFamily="2" charset="0"/>
              </a:rPr>
              <a:t>        </a:t>
            </a:r>
            <a:r>
              <a:rPr lang="en-US" sz="1400" dirty="0" err="1">
                <a:latin typeface="Courier" pitchFamily="2" charset="0"/>
              </a:rPr>
              <a:t>bufferA</a:t>
            </a:r>
            <a:r>
              <a:rPr lang="en-US" sz="1400" dirty="0">
                <a:latin typeface="Courier" pitchFamily="2" charset="0"/>
              </a:rPr>
              <a:t>[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] /= scalar;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DIV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urier" pitchFamily="2" charset="0"/>
              </a:rPr>
              <a:t>#endif</a:t>
            </a:r>
          </a:p>
          <a:p>
            <a:r>
              <a:rPr lang="en-US" sz="1400" dirty="0">
                <a:latin typeface="Courier" pitchFamily="2" charset="0"/>
              </a:rPr>
              <a:t>    }</a:t>
            </a:r>
          </a:p>
          <a:p>
            <a:r>
              <a:rPr lang="en-US" sz="1400" dirty="0">
                <a:latin typeface="Courier" pitchFamily="2" charset="0"/>
              </a:rPr>
              <a:t>}</a:t>
            </a:r>
          </a:p>
          <a:p>
            <a:endParaRPr lang="en-US" sz="1400" dirty="0">
              <a:solidFill>
                <a:schemeClr val="bg1">
                  <a:lumMod val="65000"/>
                </a:schemeClr>
              </a:solidFill>
              <a:latin typeface="Courier" pitchFamily="2" charset="0"/>
            </a:endParaRP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urier" pitchFamily="2" charset="0"/>
              </a:rPr>
              <a:t>// Write WRAM block to MRAM</a:t>
            </a:r>
          </a:p>
          <a:p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mram_write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 err="1">
                <a:latin typeface="Courier" pitchFamily="2" charset="0"/>
              </a:rPr>
              <a:t>bufferA</a:t>
            </a:r>
            <a:r>
              <a:rPr lang="en-US" sz="1400" dirty="0">
                <a:latin typeface="Courier" pitchFamily="2" charset="0"/>
              </a:rPr>
              <a:t>, (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__</a:t>
            </a:r>
            <a:r>
              <a:rPr lang="en-US" sz="1400" dirty="0" err="1">
                <a:solidFill>
                  <a:srgbClr val="0070C0"/>
                </a:solidFill>
                <a:latin typeface="Courier" pitchFamily="2" charset="0"/>
              </a:rPr>
              <a:t>mram_ptr</a:t>
            </a:r>
            <a:r>
              <a:rPr lang="en-US" sz="1400" dirty="0">
                <a:solidFill>
                  <a:srgbClr val="0070C0"/>
                </a:solidFill>
                <a:latin typeface="Courier" pitchFamily="2" charset="0"/>
              </a:rPr>
              <a:t> void</a:t>
            </a:r>
            <a:r>
              <a:rPr lang="en-US" sz="1400" dirty="0">
                <a:latin typeface="Courier" pitchFamily="2" charset="0"/>
              </a:rPr>
              <a:t>*)</a:t>
            </a:r>
            <a:r>
              <a:rPr lang="en-US" sz="1400" dirty="0" err="1">
                <a:latin typeface="Courier" pitchFamily="2" charset="0"/>
              </a:rPr>
              <a:t>mram_address_B</a:t>
            </a:r>
            <a:r>
              <a:rPr lang="en-US" sz="1400" dirty="0">
                <a:latin typeface="Courier" pitchFamily="2" charset="0"/>
              </a:rPr>
              <a:t>, SIZE * </a:t>
            </a:r>
            <a:r>
              <a:rPr lang="en-US" sz="1400" dirty="0" err="1">
                <a:latin typeface="Courier" pitchFamily="2" charset="0"/>
              </a:rPr>
              <a:t>sizeof</a:t>
            </a:r>
            <a:r>
              <a:rPr lang="en-US" sz="1400" dirty="0">
                <a:latin typeface="Courier" pitchFamily="2" charset="0"/>
              </a:rPr>
              <a:t>(T));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E0EC3F7-19D0-4F45-A792-6D714D4D2392}"/>
              </a:ext>
            </a:extLst>
          </p:cNvPr>
          <p:cNvSpPr/>
          <p:nvPr/>
        </p:nvSpPr>
        <p:spPr>
          <a:xfrm>
            <a:off x="5960417" y="2454324"/>
            <a:ext cx="2882900" cy="17942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Courier" pitchFamily="2" charset="0"/>
                <a:cs typeface="Calibri" panose="020F0502020204030204" pitchFamily="34" charset="0"/>
              </a:rPr>
              <a:t>input_repeat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greater or equal to 1 indicates the (integer) number of repetitions per input element</a:t>
            </a:r>
          </a:p>
          <a:p>
            <a:pPr algn="ctr"/>
            <a:endParaRPr lang="en-US" sz="1400" dirty="0">
              <a:solidFill>
                <a:schemeClr val="tx1"/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dirty="0" err="1">
                <a:solidFill>
                  <a:schemeClr val="tx1"/>
                </a:solidFill>
                <a:latin typeface="Courier" pitchFamily="2" charset="0"/>
                <a:cs typeface="Calibri" panose="020F0502020204030204" pitchFamily="34" charset="0"/>
              </a:rPr>
              <a:t>input_repeat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 smaller than 1 indicates the fraction of elements that are updated</a:t>
            </a:r>
          </a:p>
        </p:txBody>
      </p:sp>
    </p:spTree>
    <p:extLst>
      <p:ext uri="{BB962C8B-B14F-4D97-AF65-F5344CB8AC3E}">
        <p14:creationId xmlns:p14="http://schemas.microsoft.com/office/powerpoint/2010/main" val="51027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226AB-1677-1943-85FC-75B1BE994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Arithmetic Throughput vs. Operational Intensity (III)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43D0DE-5C84-6441-A92C-A7033691C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912" y="887483"/>
            <a:ext cx="7162800" cy="4358052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93E1D88-E6DE-FA40-AB62-FF2BDC4CB736}"/>
              </a:ext>
            </a:extLst>
          </p:cNvPr>
          <p:cNvSpPr/>
          <p:nvPr/>
        </p:nvSpPr>
        <p:spPr>
          <a:xfrm>
            <a:off x="464214" y="5017564"/>
            <a:ext cx="8215572" cy="139593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We show results of arithmetic throughput vs. operational intensity for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(a) </a:t>
            </a:r>
            <a:r>
              <a:rPr lang="en-US" sz="2000" dirty="0">
                <a:solidFill>
                  <a:srgbClr val="FFC000"/>
                </a:solidFill>
                <a:latin typeface="Candara" panose="020E0502030303020204" pitchFamily="34" charset="0"/>
              </a:rPr>
              <a:t>32-bit integer ADD</a:t>
            </a:r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, (b) </a:t>
            </a:r>
            <a:r>
              <a:rPr lang="en-US" sz="2000" dirty="0">
                <a:solidFill>
                  <a:srgbClr val="FFC000"/>
                </a:solidFill>
                <a:latin typeface="Candara" panose="020E0502030303020204" pitchFamily="34" charset="0"/>
              </a:rPr>
              <a:t>32-bit integer MUL</a:t>
            </a:r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,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(c) </a:t>
            </a:r>
            <a:r>
              <a:rPr lang="en-US" sz="2000" dirty="0">
                <a:solidFill>
                  <a:srgbClr val="FFC000"/>
                </a:solidFill>
                <a:latin typeface="Candara" panose="020E0502030303020204" pitchFamily="34" charset="0"/>
              </a:rPr>
              <a:t>32-bit floating-point ADD</a:t>
            </a:r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, and (d) </a:t>
            </a:r>
            <a:r>
              <a:rPr lang="en-US" sz="2000" dirty="0">
                <a:solidFill>
                  <a:srgbClr val="FFC000"/>
                </a:solidFill>
                <a:latin typeface="Candara" panose="020E0502030303020204" pitchFamily="34" charset="0"/>
              </a:rPr>
              <a:t>32-bit floating-point MUL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ndara" panose="020E0502030303020204" pitchFamily="34" charset="0"/>
              </a:rPr>
              <a:t>(results for other datatypes and operations show similar trends)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0B82DE-2CFD-6949-8946-6828286B01F0}"/>
              </a:ext>
            </a:extLst>
          </p:cNvPr>
          <p:cNvSpPr/>
          <p:nvPr/>
        </p:nvSpPr>
        <p:spPr>
          <a:xfrm>
            <a:off x="1535070" y="922209"/>
            <a:ext cx="1046084" cy="2584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BB1EF2-5690-E244-989A-C72CC816AD9E}"/>
              </a:ext>
            </a:extLst>
          </p:cNvPr>
          <p:cNvSpPr/>
          <p:nvPr/>
        </p:nvSpPr>
        <p:spPr>
          <a:xfrm>
            <a:off x="5090427" y="920803"/>
            <a:ext cx="1046084" cy="2584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7BB1CA-EF79-EC4F-B489-FDAEAD1041AE}"/>
              </a:ext>
            </a:extLst>
          </p:cNvPr>
          <p:cNvSpPr/>
          <p:nvPr/>
        </p:nvSpPr>
        <p:spPr>
          <a:xfrm>
            <a:off x="1535070" y="3100179"/>
            <a:ext cx="1080000" cy="2584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176C0F-ABE5-A34A-9E23-C8F0EBF812C0}"/>
              </a:ext>
            </a:extLst>
          </p:cNvPr>
          <p:cNvSpPr/>
          <p:nvPr/>
        </p:nvSpPr>
        <p:spPr>
          <a:xfrm>
            <a:off x="5090427" y="3098773"/>
            <a:ext cx="1080000" cy="2584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6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226AB-1677-1943-85FC-75B1BE994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Arithmetic Throughput vs. Operational Intensity (IV)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58A7E4E-46E7-A941-80D3-FF7FD6CFC8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714162"/>
              </p:ext>
            </p:extLst>
          </p:nvPr>
        </p:nvGraphicFramePr>
        <p:xfrm>
          <a:off x="252136" y="1172483"/>
          <a:ext cx="4680000" cy="2794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EE47C952-0691-0D41-B462-344133A31237}"/>
              </a:ext>
            </a:extLst>
          </p:cNvPr>
          <p:cNvGrpSpPr/>
          <p:nvPr/>
        </p:nvGrpSpPr>
        <p:grpSpPr>
          <a:xfrm>
            <a:off x="925804" y="1172483"/>
            <a:ext cx="2484000" cy="1999152"/>
            <a:chOff x="842679" y="887483"/>
            <a:chExt cx="2484000" cy="1999152"/>
          </a:xfrm>
        </p:grpSpPr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0B65AB58-6E39-E74F-9B09-13663BA35025}"/>
                </a:ext>
              </a:extLst>
            </p:cNvPr>
            <p:cNvSpPr/>
            <p:nvPr/>
          </p:nvSpPr>
          <p:spPr>
            <a:xfrm flipH="1">
              <a:off x="842679" y="887483"/>
              <a:ext cx="2484000" cy="1999152"/>
            </a:xfrm>
            <a:prstGeom prst="rtTriangle">
              <a:avLst/>
            </a:prstGeom>
            <a:solidFill>
              <a:srgbClr val="FF2600">
                <a:alpha val="25098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5D7AB2-F16C-0E43-8506-49F562DF246B}"/>
                </a:ext>
              </a:extLst>
            </p:cNvPr>
            <p:cNvSpPr txBox="1"/>
            <p:nvPr/>
          </p:nvSpPr>
          <p:spPr>
            <a:xfrm>
              <a:off x="1691936" y="2160494"/>
              <a:ext cx="1441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rgbClr val="FF0000"/>
                  </a:solidFill>
                </a:rPr>
                <a:t>Memory-bound region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8D4043-BC79-594D-8CAF-AFDF7EA7C71A}"/>
              </a:ext>
            </a:extLst>
          </p:cNvPr>
          <p:cNvGrpSpPr/>
          <p:nvPr/>
        </p:nvGrpSpPr>
        <p:grpSpPr>
          <a:xfrm>
            <a:off x="3155624" y="1172483"/>
            <a:ext cx="1819835" cy="1999152"/>
            <a:chOff x="3072499" y="887483"/>
            <a:chExt cx="1819835" cy="199915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63AC6A-FF2B-4443-8C04-F757D7764BAC}"/>
                </a:ext>
              </a:extLst>
            </p:cNvPr>
            <p:cNvSpPr/>
            <p:nvPr/>
          </p:nvSpPr>
          <p:spPr>
            <a:xfrm>
              <a:off x="3371849" y="887483"/>
              <a:ext cx="1224000" cy="1999152"/>
            </a:xfrm>
            <a:prstGeom prst="rect">
              <a:avLst/>
            </a:prstGeom>
            <a:solidFill>
              <a:srgbClr val="00B0F0">
                <a:alpha val="25098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30D2FD-15B9-3C47-A8D0-D0ABCBE3941B}"/>
                </a:ext>
              </a:extLst>
            </p:cNvPr>
            <p:cNvSpPr txBox="1"/>
            <p:nvPr/>
          </p:nvSpPr>
          <p:spPr>
            <a:xfrm>
              <a:off x="3072499" y="2160494"/>
              <a:ext cx="18198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rgbClr val="002060"/>
                  </a:solidFill>
                </a:rPr>
                <a:t>Compute-bound region</a:t>
              </a:r>
            </a:p>
          </p:txBody>
        </p:sp>
      </p:grp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117EF13-2289-E949-B65E-AAAF43AE5D4F}"/>
              </a:ext>
            </a:extLst>
          </p:cNvPr>
          <p:cNvSpPr/>
          <p:nvPr/>
        </p:nvSpPr>
        <p:spPr>
          <a:xfrm>
            <a:off x="5137078" y="1053733"/>
            <a:ext cx="3491347" cy="144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In the </a:t>
            </a:r>
            <a:r>
              <a:rPr lang="en-US" sz="2200" dirty="0">
                <a:solidFill>
                  <a:srgbClr val="FF000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memory-bound region</a:t>
            </a:r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, the arithmetic throughput increases with the operational intensity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744CA7D-8B32-0243-885E-B5D0E4098157}"/>
              </a:ext>
            </a:extLst>
          </p:cNvPr>
          <p:cNvSpPr/>
          <p:nvPr/>
        </p:nvSpPr>
        <p:spPr>
          <a:xfrm>
            <a:off x="5137077" y="2685989"/>
            <a:ext cx="3491347" cy="144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In the </a:t>
            </a:r>
            <a:r>
              <a:rPr lang="en-US" sz="22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compute-bound region</a:t>
            </a:r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, the arithmetic throughput is flat at its maximum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D9559C1-0047-5C43-AE57-37811C246327}"/>
              </a:ext>
            </a:extLst>
          </p:cNvPr>
          <p:cNvSpPr/>
          <p:nvPr/>
        </p:nvSpPr>
        <p:spPr>
          <a:xfrm>
            <a:off x="464214" y="4298099"/>
            <a:ext cx="8215572" cy="11645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</a:rPr>
              <a:t>The </a:t>
            </a:r>
            <a:r>
              <a:rPr lang="en-US" sz="2200" i="1" dirty="0">
                <a:solidFill>
                  <a:srgbClr val="C00000"/>
                </a:solidFill>
                <a:latin typeface="Candara" panose="020E0502030303020204" pitchFamily="34" charset="0"/>
              </a:rPr>
              <a:t>throughput saturation point </a:t>
            </a:r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</a:rPr>
              <a:t>is the operational intensity 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</a:rPr>
              <a:t>where the transition between 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Candara" panose="020E0502030303020204" pitchFamily="34" charset="0"/>
              </a:rPr>
              <a:t>the memory-bound region and the compute-bound region happens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D25F215-D3B2-E442-A8A6-6C42B6FD453A}"/>
              </a:ext>
            </a:extLst>
          </p:cNvPr>
          <p:cNvSpPr/>
          <p:nvPr/>
        </p:nvSpPr>
        <p:spPr>
          <a:xfrm>
            <a:off x="464214" y="5615161"/>
            <a:ext cx="8215572" cy="71790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The throughput saturation point is as low as ¼ OP/B, 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i.e., </a:t>
            </a:r>
            <a:r>
              <a:rPr lang="en-US" sz="2200" dirty="0">
                <a:solidFill>
                  <a:schemeClr val="accent4"/>
                </a:solidFill>
                <a:latin typeface="Candara" panose="020E0502030303020204" pitchFamily="34" charset="0"/>
              </a:rPr>
              <a:t>1 integer addition per every 32-bit element 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fetched</a:t>
            </a:r>
          </a:p>
        </p:txBody>
      </p:sp>
    </p:spTree>
    <p:extLst>
      <p:ext uri="{BB962C8B-B14F-4D97-AF65-F5344CB8AC3E}">
        <p14:creationId xmlns:p14="http://schemas.microsoft.com/office/powerpoint/2010/main" val="230935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5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5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5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5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5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5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5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5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5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5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6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6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6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6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6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6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6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6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6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6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7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7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7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7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7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7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7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7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7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7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8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8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8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8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8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8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8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8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8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8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9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9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9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9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9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9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9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9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9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9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0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0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0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0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0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0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0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0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0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0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2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3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3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3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3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3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3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3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3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3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3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4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4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4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4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4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4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4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4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4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4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5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5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5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5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5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5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5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5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5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5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6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6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6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6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6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6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6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6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6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6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7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7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7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7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7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7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7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7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7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7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8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8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8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8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8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8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8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8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8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8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9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9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9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9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9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9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9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9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9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9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0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0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0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0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0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0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0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0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0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0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2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3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3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3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3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3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3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3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3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3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3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fill="hold">
                      <p:stCondLst>
                        <p:cond delay="indefinite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category"/>
        </p:bldSub>
      </p:bldGraphic>
      <p:bldP spid="18" grpId="0" animBg="1"/>
      <p:bldP spid="19" grpId="0" animBg="1"/>
      <p:bldP spid="20" grpId="0" animBg="1"/>
      <p:bldP spid="2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226AB-1677-1943-85FC-75B1BE994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Arithmetic Throughput vs. Operational Intensity (V)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43D0DE-5C84-6441-A92C-A7033691C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912" y="887483"/>
            <a:ext cx="7162800" cy="435805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F59E24-E535-D64D-85B0-011BC9DB4A07}"/>
              </a:ext>
            </a:extLst>
          </p:cNvPr>
          <p:cNvCxnSpPr/>
          <p:nvPr/>
        </p:nvCxnSpPr>
        <p:spPr>
          <a:xfrm>
            <a:off x="3491346" y="950027"/>
            <a:ext cx="0" cy="16031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41E883-1B60-4245-BEE3-A3E5A2C7E597}"/>
              </a:ext>
            </a:extLst>
          </p:cNvPr>
          <p:cNvCxnSpPr/>
          <p:nvPr/>
        </p:nvCxnSpPr>
        <p:spPr>
          <a:xfrm>
            <a:off x="6458197" y="950027"/>
            <a:ext cx="0" cy="16031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DA803C-B0CE-994D-8E7E-4D96E70BB85C}"/>
              </a:ext>
            </a:extLst>
          </p:cNvPr>
          <p:cNvCxnSpPr/>
          <p:nvPr/>
        </p:nvCxnSpPr>
        <p:spPr>
          <a:xfrm>
            <a:off x="2693720" y="3133108"/>
            <a:ext cx="0" cy="16031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FF0991-694A-0049-95C4-DF5503B8DF81}"/>
              </a:ext>
            </a:extLst>
          </p:cNvPr>
          <p:cNvCxnSpPr/>
          <p:nvPr/>
        </p:nvCxnSpPr>
        <p:spPr>
          <a:xfrm>
            <a:off x="6054437" y="3133108"/>
            <a:ext cx="0" cy="16031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F943DF7-74DB-8946-95D6-77B823ED7BC0}"/>
              </a:ext>
            </a:extLst>
          </p:cNvPr>
          <p:cNvSpPr/>
          <p:nvPr/>
        </p:nvSpPr>
        <p:spPr>
          <a:xfrm>
            <a:off x="455254" y="4502818"/>
            <a:ext cx="8213894" cy="1904237"/>
          </a:xfrm>
          <a:prstGeom prst="roundRect">
            <a:avLst>
              <a:gd name="adj" fmla="val 9070"/>
            </a:avLst>
          </a:prstGeom>
          <a:solidFill>
            <a:srgbClr val="F5F6FB"/>
          </a:solidFill>
          <a:ln w="44450"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1D68544-6280-0F44-AB25-3F08225D1E62}"/>
              </a:ext>
            </a:extLst>
          </p:cNvPr>
          <p:cNvSpPr/>
          <p:nvPr/>
        </p:nvSpPr>
        <p:spPr>
          <a:xfrm>
            <a:off x="455254" y="4502813"/>
            <a:ext cx="8213894" cy="39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D458A"/>
          </a:solidFill>
          <a:ln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latin typeface="Cambria" panose="02040503050406030204" pitchFamily="18" charset="0"/>
              </a:rPr>
              <a:t>KEY OBSERVATION 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759750-D689-3844-B105-218E641961E8}"/>
              </a:ext>
            </a:extLst>
          </p:cNvPr>
          <p:cNvSpPr txBox="1"/>
          <p:nvPr/>
        </p:nvSpPr>
        <p:spPr>
          <a:xfrm>
            <a:off x="465892" y="4929727"/>
            <a:ext cx="8213894" cy="1477328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The arithmetic throughput of a DRAM Processing Unit (DPU) saturates at low or very low operational intensity</a:t>
            </a:r>
            <a:r>
              <a:rPr lang="en-US" dirty="0">
                <a:latin typeface="Cambria" panose="02040503050406030204" pitchFamily="18" charset="0"/>
              </a:rPr>
              <a:t> (e.g., 1 integer addition per 32-bit element). Thus, </a:t>
            </a:r>
            <a:r>
              <a:rPr lang="en-US" b="1" dirty="0">
                <a:latin typeface="Cambria" panose="02040503050406030204" pitchFamily="18" charset="0"/>
              </a:rPr>
              <a:t>the DPU is fundamentally a compute-bound processor.</a:t>
            </a:r>
            <a:r>
              <a:rPr lang="en-US" dirty="0">
                <a:latin typeface="Cambria" panose="02040503050406030204" pitchFamily="18" charset="0"/>
              </a:rPr>
              <a:t> </a:t>
            </a:r>
            <a:endParaRPr lang="en-US" sz="2000" dirty="0">
              <a:latin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</a:rPr>
              <a:t>We expect </a:t>
            </a:r>
            <a:r>
              <a:rPr lang="en-US" b="1" dirty="0">
                <a:latin typeface="Cambria" panose="02040503050406030204" pitchFamily="18" charset="0"/>
              </a:rPr>
              <a:t>most real-world workloads be compute-bound in the UPMEM PIM architecture</a:t>
            </a:r>
            <a:r>
              <a:rPr lang="en-US" dirty="0">
                <a:latin typeface="Cambria" panose="02040503050406030204" pitchFamily="18" charset="0"/>
              </a:rPr>
              <a:t>. </a:t>
            </a:r>
            <a:endParaRPr lang="en-US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13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0FC8F8C-F225-FE40-929B-6BE810F50236}"/>
              </a:ext>
            </a:extLst>
          </p:cNvPr>
          <p:cNvSpPr/>
          <p:nvPr/>
        </p:nvSpPr>
        <p:spPr>
          <a:xfrm>
            <a:off x="178200" y="962993"/>
            <a:ext cx="8787600" cy="87989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C37658-4131-E946-8974-08804F7EB72D}"/>
              </a:ext>
            </a:extLst>
          </p:cNvPr>
          <p:cNvSpPr/>
          <p:nvPr/>
        </p:nvSpPr>
        <p:spPr>
          <a:xfrm>
            <a:off x="169011" y="5110170"/>
            <a:ext cx="8787600" cy="833431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C5DF2A-A3FA-4545-BAC8-AD5AC1F2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CCE1C4D-C9D5-1D4C-8363-9BBEDA24D389}"/>
              </a:ext>
            </a:extLst>
          </p:cNvPr>
          <p:cNvSpPr/>
          <p:nvPr/>
        </p:nvSpPr>
        <p:spPr>
          <a:xfrm>
            <a:off x="178200" y="1892890"/>
            <a:ext cx="8787600" cy="1386667"/>
          </a:xfrm>
          <a:prstGeom prst="roundRect">
            <a:avLst>
              <a:gd name="adj" fmla="val 8371"/>
            </a:avLst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21F8A93-C07C-1240-AED5-10923C44BCFE}"/>
              </a:ext>
            </a:extLst>
          </p:cNvPr>
          <p:cNvSpPr/>
          <p:nvPr/>
        </p:nvSpPr>
        <p:spPr>
          <a:xfrm>
            <a:off x="169011" y="3329570"/>
            <a:ext cx="8787600" cy="85352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E22266B-AA24-2448-BB56-26D05F18BC4C}"/>
              </a:ext>
            </a:extLst>
          </p:cNvPr>
          <p:cNvSpPr/>
          <p:nvPr/>
        </p:nvSpPr>
        <p:spPr>
          <a:xfrm>
            <a:off x="178200" y="4235006"/>
            <a:ext cx="8787600" cy="830054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E4621E-DA1E-D141-A039-8C7109996C07}"/>
              </a:ext>
            </a:extLst>
          </p:cNvPr>
          <p:cNvSpPr/>
          <p:nvPr/>
        </p:nvSpPr>
        <p:spPr>
          <a:xfrm>
            <a:off x="169011" y="5988712"/>
            <a:ext cx="8787600" cy="360000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AD3230B-7F39-9340-9A98-02535843F9D1}"/>
              </a:ext>
            </a:extLst>
          </p:cNvPr>
          <p:cNvSpPr/>
          <p:nvPr/>
        </p:nvSpPr>
        <p:spPr>
          <a:xfrm>
            <a:off x="178200" y="4233112"/>
            <a:ext cx="8787600" cy="828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D019095-9E32-434D-84CE-951BD5CF7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1004040"/>
            <a:ext cx="8894602" cy="5369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Accelerator Model</a:t>
            </a:r>
          </a:p>
          <a:p>
            <a:pPr lvl="1"/>
            <a:r>
              <a:rPr lang="en-US" dirty="0"/>
              <a:t>UPMEM-based PIM System Overview</a:t>
            </a:r>
          </a:p>
          <a:p>
            <a:r>
              <a:rPr lang="en-US" dirty="0"/>
              <a:t>UPMEM PIM Programming</a:t>
            </a:r>
          </a:p>
          <a:p>
            <a:pPr lvl="1"/>
            <a:r>
              <a:rPr lang="en-US" dirty="0"/>
              <a:t>Vector Addition</a:t>
            </a:r>
          </a:p>
          <a:p>
            <a:pPr lvl="1"/>
            <a:r>
              <a:rPr lang="en-US" dirty="0"/>
              <a:t>CPU-DPU Data Transfers</a:t>
            </a:r>
          </a:p>
          <a:p>
            <a:pPr lvl="1"/>
            <a:r>
              <a:rPr lang="en-US" dirty="0"/>
              <a:t>Inter-DPU Communication</a:t>
            </a:r>
          </a:p>
          <a:p>
            <a:pPr lvl="1"/>
            <a:r>
              <a:rPr lang="en-US" dirty="0"/>
              <a:t>CPU-DPU/DPU-CPU Transfer Bandwidth</a:t>
            </a:r>
          </a:p>
          <a:p>
            <a:r>
              <a:rPr lang="en-US" dirty="0"/>
              <a:t>DRAM Processing Unit</a:t>
            </a:r>
          </a:p>
          <a:p>
            <a:pPr lvl="1"/>
            <a:r>
              <a:rPr lang="en-US" dirty="0"/>
              <a:t>Arithmetic Throughput</a:t>
            </a:r>
          </a:p>
          <a:p>
            <a:pPr lvl="1"/>
            <a:r>
              <a:rPr lang="en-US" dirty="0"/>
              <a:t>WRAM and MRAM Bandwidth</a:t>
            </a:r>
          </a:p>
          <a:p>
            <a:r>
              <a:rPr lang="en-US" dirty="0"/>
              <a:t>PrIM Benchmarks</a:t>
            </a:r>
          </a:p>
          <a:p>
            <a:pPr lvl="1"/>
            <a:r>
              <a:rPr lang="en-US" dirty="0"/>
              <a:t>Roofline Model</a:t>
            </a:r>
          </a:p>
          <a:p>
            <a:pPr lvl="1"/>
            <a:r>
              <a:rPr lang="en-US" dirty="0"/>
              <a:t>Benchmark Diversity</a:t>
            </a:r>
          </a:p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Strong and Weak Scaling</a:t>
            </a:r>
          </a:p>
          <a:p>
            <a:pPr lvl="1"/>
            <a:r>
              <a:rPr lang="en-US" dirty="0"/>
              <a:t>Comparison to CPU and GPU</a:t>
            </a:r>
          </a:p>
          <a:p>
            <a:r>
              <a:rPr lang="en-US" dirty="0"/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331184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1322C-BB72-CE42-B0AA-57E423944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PrIM</a:t>
            </a:r>
            <a:r>
              <a:rPr lang="en-US" dirty="0"/>
              <a:t> Benchmarks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7D8184-6769-2A4E-B4D0-B4EA4A0F2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779046" cy="5293805"/>
          </a:xfrm>
        </p:spPr>
        <p:txBody>
          <a:bodyPr>
            <a:normAutofit/>
          </a:bodyPr>
          <a:lstStyle/>
          <a:p>
            <a:r>
              <a:rPr lang="en-US" dirty="0"/>
              <a:t>Goal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solidFill>
                  <a:srgbClr val="0070C0"/>
                </a:solidFill>
              </a:rPr>
              <a:t>common set of workloads</a:t>
            </a:r>
            <a:r>
              <a:rPr lang="en-US" dirty="0"/>
              <a:t> that can be used to </a:t>
            </a:r>
          </a:p>
          <a:p>
            <a:pPr lvl="2"/>
            <a:r>
              <a:rPr lang="en-US" dirty="0"/>
              <a:t>evaluate the UPMEM PIM architecture,</a:t>
            </a:r>
          </a:p>
          <a:p>
            <a:pPr lvl="2"/>
            <a:r>
              <a:rPr lang="en-US" dirty="0"/>
              <a:t>compare software improvements and compilers,</a:t>
            </a:r>
          </a:p>
          <a:p>
            <a:pPr lvl="2"/>
            <a:r>
              <a:rPr lang="en-US" dirty="0"/>
              <a:t>compare future PIM architectures and hardware</a:t>
            </a:r>
          </a:p>
          <a:p>
            <a:endParaRPr lang="en-US" dirty="0"/>
          </a:p>
          <a:p>
            <a:r>
              <a:rPr lang="en-US" dirty="0"/>
              <a:t>Two key selection criteria:</a:t>
            </a:r>
          </a:p>
          <a:p>
            <a:pPr lvl="1"/>
            <a:r>
              <a:rPr lang="en-US" dirty="0"/>
              <a:t>Selected workloads from </a:t>
            </a:r>
            <a:r>
              <a:rPr lang="en-US" dirty="0">
                <a:solidFill>
                  <a:srgbClr val="00B050"/>
                </a:solidFill>
              </a:rPr>
              <a:t>different application domains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Memory-bound workloads </a:t>
            </a:r>
            <a:r>
              <a:rPr lang="en-US" dirty="0"/>
              <a:t>on processor-centric architectures</a:t>
            </a:r>
          </a:p>
          <a:p>
            <a:pPr lvl="1"/>
            <a:endParaRPr lang="en-US" dirty="0"/>
          </a:p>
          <a:p>
            <a:r>
              <a:rPr lang="en-US" dirty="0"/>
              <a:t>14 different workloads, 16 different benchmarks*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423A56-4D1B-DD40-99B2-114152D0331D}"/>
              </a:ext>
            </a:extLst>
          </p:cNvPr>
          <p:cNvSpPr txBox="1"/>
          <p:nvPr/>
        </p:nvSpPr>
        <p:spPr>
          <a:xfrm>
            <a:off x="2852619" y="6545765"/>
            <a:ext cx="4071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*There are two versions for two of the workloads (HST, SCAN).</a:t>
            </a:r>
          </a:p>
        </p:txBody>
      </p:sp>
    </p:spTree>
    <p:extLst>
      <p:ext uri="{BB962C8B-B14F-4D97-AF65-F5344CB8AC3E}">
        <p14:creationId xmlns:p14="http://schemas.microsoft.com/office/powerpoint/2010/main" val="231857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1322C-BB72-CE42-B0AA-57E423944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PrIM</a:t>
            </a:r>
            <a:r>
              <a:rPr lang="en-US" dirty="0"/>
              <a:t> Benchmarks: Application Domains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42219D4-777D-6E42-9BED-8AB0204C0E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073816"/>
              </p:ext>
            </p:extLst>
          </p:nvPr>
        </p:nvGraphicFramePr>
        <p:xfrm>
          <a:off x="168275" y="936626"/>
          <a:ext cx="8894763" cy="543151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964921">
                  <a:extLst>
                    <a:ext uri="{9D8B030D-6E8A-4147-A177-3AD203B41FA5}">
                      <a16:colId xmlns:a16="http://schemas.microsoft.com/office/drawing/2014/main" val="1839206127"/>
                    </a:ext>
                  </a:extLst>
                </a:gridCol>
                <a:gridCol w="4165675">
                  <a:extLst>
                    <a:ext uri="{9D8B030D-6E8A-4147-A177-3AD203B41FA5}">
                      <a16:colId xmlns:a16="http://schemas.microsoft.com/office/drawing/2014/main" val="3573282612"/>
                    </a:ext>
                  </a:extLst>
                </a:gridCol>
                <a:gridCol w="1764167">
                  <a:extLst>
                    <a:ext uri="{9D8B030D-6E8A-4147-A177-3AD203B41FA5}">
                      <a16:colId xmlns:a16="http://schemas.microsoft.com/office/drawing/2014/main" val="362133022"/>
                    </a:ext>
                  </a:extLst>
                </a:gridCol>
              </a:tblGrid>
              <a:tr h="31950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Domain</a:t>
                      </a:r>
                      <a:endParaRPr lang="en-US" sz="14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Benchmark</a:t>
                      </a:r>
                      <a:endParaRPr lang="en-US" sz="14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Short name</a:t>
                      </a:r>
                      <a:endParaRPr lang="en-US" sz="14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804337"/>
                  </a:ext>
                </a:extLst>
              </a:tr>
              <a:tr h="319501">
                <a:tc rowSpan="2"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Dense linear algebra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Vector Addition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190206"/>
                  </a:ext>
                </a:extLst>
              </a:tr>
              <a:tr h="319501">
                <a:tc vMerge="1">
                  <a:txBody>
                    <a:bodyPr/>
                    <a:lstStyle/>
                    <a:p>
                      <a:endParaRPr lang="en-US" sz="14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Matrix-Vector Multiply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GEMV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124206"/>
                  </a:ext>
                </a:extLst>
              </a:tr>
              <a:tr h="31950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Sparse linear algebra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Sparse Matrix-Vector Multiply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andara" panose="020E0502030303020204" pitchFamily="34" charset="0"/>
                        </a:rPr>
                        <a:t>SpMV</a:t>
                      </a:r>
                      <a:endParaRPr lang="en-US" sz="14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201907"/>
                  </a:ext>
                </a:extLst>
              </a:tr>
              <a:tr h="319501">
                <a:tc rowSpan="2"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Databases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Select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SEL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34675"/>
                  </a:ext>
                </a:extLst>
              </a:tr>
              <a:tr h="319501">
                <a:tc vMerge="1">
                  <a:txBody>
                    <a:bodyPr/>
                    <a:lstStyle/>
                    <a:p>
                      <a:endParaRPr lang="en-US" sz="14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Unique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UNI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232571"/>
                  </a:ext>
                </a:extLst>
              </a:tr>
              <a:tr h="319501">
                <a:tc rowSpan="2"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Data analytics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Binary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451127"/>
                  </a:ext>
                </a:extLst>
              </a:tr>
              <a:tr h="319501">
                <a:tc vMerge="1">
                  <a:txBody>
                    <a:bodyPr/>
                    <a:lstStyle/>
                    <a:p>
                      <a:endParaRPr lang="en-US" sz="14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Time Series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08381"/>
                  </a:ext>
                </a:extLst>
              </a:tr>
              <a:tr h="31950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Graph processing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Breadth-First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BFS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081438"/>
                  </a:ext>
                </a:extLst>
              </a:tr>
              <a:tr h="31950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Neural networks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Multilayer Perceptron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MLP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520618"/>
                  </a:ext>
                </a:extLst>
              </a:tr>
              <a:tr h="31950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Bioinformatics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Needleman-Wunsch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NW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205944"/>
                  </a:ext>
                </a:extLst>
              </a:tr>
              <a:tr h="319501">
                <a:tc rowSpan="2"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Image processing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Image histogram (short)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HST-S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93920"/>
                  </a:ext>
                </a:extLst>
              </a:tr>
              <a:tr h="319501">
                <a:tc vMerge="1">
                  <a:txBody>
                    <a:bodyPr/>
                    <a:lstStyle/>
                    <a:p>
                      <a:endParaRPr lang="en-US" sz="14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Image histogram (large)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HST-L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467408"/>
                  </a:ext>
                </a:extLst>
              </a:tr>
              <a:tr h="319501">
                <a:tc rowSpan="4"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Parallel primitives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272034"/>
                  </a:ext>
                </a:extLst>
              </a:tr>
              <a:tr h="319501">
                <a:tc vMerge="1">
                  <a:txBody>
                    <a:bodyPr/>
                    <a:lstStyle/>
                    <a:p>
                      <a:endParaRPr lang="en-US" sz="14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Prefix sum (scan-scan-add)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SCAN-SSA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235633"/>
                  </a:ext>
                </a:extLst>
              </a:tr>
              <a:tr h="319501">
                <a:tc vMerge="1">
                  <a:txBody>
                    <a:bodyPr/>
                    <a:lstStyle/>
                    <a:p>
                      <a:endParaRPr lang="en-US" sz="14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Prefix sum (reduce-scan-scan)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SCAN-RSS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45761"/>
                  </a:ext>
                </a:extLst>
              </a:tr>
              <a:tr h="319501">
                <a:tc vMerge="1">
                  <a:txBody>
                    <a:bodyPr/>
                    <a:lstStyle/>
                    <a:p>
                      <a:endParaRPr lang="en-US" sz="14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Matrix transposition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ndara" panose="020E0502030303020204" pitchFamily="34" charset="0"/>
                        </a:rPr>
                        <a:t>TRNS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461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04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E8DE1-2DFF-8F4D-9D07-1B5E24253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Observations, Recommendations, Takeaways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A6A7D6-A66D-5442-B215-449631D9D656}"/>
              </a:ext>
            </a:extLst>
          </p:cNvPr>
          <p:cNvGrpSpPr/>
          <p:nvPr/>
        </p:nvGrpSpPr>
        <p:grpSpPr>
          <a:xfrm>
            <a:off x="300460" y="913670"/>
            <a:ext cx="4791692" cy="1960161"/>
            <a:chOff x="1630496" y="1483683"/>
            <a:chExt cx="6271846" cy="34836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32956E0-8CDE-4B47-AF4F-DE0E5DD4B72D}"/>
                </a:ext>
              </a:extLst>
            </p:cNvPr>
            <p:cNvGrpSpPr/>
            <p:nvPr/>
          </p:nvGrpSpPr>
          <p:grpSpPr>
            <a:xfrm>
              <a:off x="1630496" y="1483683"/>
              <a:ext cx="6271845" cy="3483650"/>
              <a:chOff x="1652530" y="2170323"/>
              <a:chExt cx="5883007" cy="3483650"/>
            </a:xfrm>
          </p:grpSpPr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230D3F85-BDA6-1944-9DD5-4C7692DF9C31}"/>
                  </a:ext>
                </a:extLst>
              </p:cNvPr>
              <p:cNvSpPr/>
              <p:nvPr/>
            </p:nvSpPr>
            <p:spPr>
              <a:xfrm>
                <a:off x="1652530" y="2170323"/>
                <a:ext cx="5883007" cy="3483650"/>
              </a:xfrm>
              <a:prstGeom prst="roundRect">
                <a:avLst>
                  <a:gd name="adj" fmla="val 7357"/>
                </a:avLst>
              </a:prstGeom>
              <a:solidFill>
                <a:srgbClr val="F3FCF3"/>
              </a:solidFill>
              <a:ln w="44450">
                <a:solidFill>
                  <a:srgbClr val="0099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ound Same Side Corner Rectangle 8">
                <a:extLst>
                  <a:ext uri="{FF2B5EF4-FFF2-40B4-BE49-F238E27FC236}">
                    <a16:creationId xmlns:a16="http://schemas.microsoft.com/office/drawing/2014/main" id="{36AC87D9-2689-F149-9CF6-7C3DA9DCC1F2}"/>
                  </a:ext>
                </a:extLst>
              </p:cNvPr>
              <p:cNvSpPr/>
              <p:nvPr/>
            </p:nvSpPr>
            <p:spPr>
              <a:xfrm>
                <a:off x="1652530" y="2179287"/>
                <a:ext cx="5883007" cy="575821"/>
              </a:xfrm>
              <a:prstGeom prst="round2SameRect">
                <a:avLst>
                  <a:gd name="adj1" fmla="val 33688"/>
                  <a:gd name="adj2" fmla="val 0"/>
                </a:avLst>
              </a:prstGeom>
              <a:solidFill>
                <a:srgbClr val="009901"/>
              </a:solidFill>
              <a:ln>
                <a:solidFill>
                  <a:srgbClr val="0099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tIns="0" rIns="0" bIns="0" rtlCol="0" anchor="ctr"/>
              <a:lstStyle/>
              <a:p>
                <a:r>
                  <a:rPr lang="en-US" sz="1400" b="1" i="1" dirty="0">
                    <a:latin typeface="Cambria" panose="02040503050406030204" pitchFamily="18" charset="0"/>
                  </a:rPr>
                  <a:t>GENERAL PROGRAMMING RECOMMENDATIONS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974F1D-0403-9F4B-8942-DD2EADB81DC6}"/>
                </a:ext>
              </a:extLst>
            </p:cNvPr>
            <p:cNvSpPr txBox="1"/>
            <p:nvPr/>
          </p:nvSpPr>
          <p:spPr>
            <a:xfrm>
              <a:off x="1630496" y="2043988"/>
              <a:ext cx="6271846" cy="2578748"/>
            </a:xfrm>
            <a:prstGeom prst="rect">
              <a:avLst/>
            </a:prstGeom>
            <a:noFill/>
          </p:spPr>
          <p:txBody>
            <a:bodyPr wrap="square" lIns="180000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sz="1400" dirty="0">
                  <a:latin typeface="Cambria" panose="02040503050406030204" pitchFamily="18" charset="0"/>
                </a:rPr>
                <a:t>Execute on the </a:t>
              </a:r>
              <a:r>
                <a:rPr lang="en-US" sz="1400" i="1" dirty="0">
                  <a:latin typeface="Cambria" panose="02040503050406030204" pitchFamily="18" charset="0"/>
                </a:rPr>
                <a:t>DRAM Processing Units</a:t>
              </a:r>
              <a:r>
                <a:rPr lang="en-US" sz="1400" dirty="0">
                  <a:latin typeface="Cambria" panose="02040503050406030204" pitchFamily="18" charset="0"/>
                </a:rPr>
                <a:t> (</a:t>
              </a:r>
              <a:r>
                <a:rPr lang="en-US" sz="1400" i="1" dirty="0">
                  <a:latin typeface="Cambria" panose="02040503050406030204" pitchFamily="18" charset="0"/>
                </a:rPr>
                <a:t>DPUs</a:t>
              </a:r>
              <a:r>
                <a:rPr lang="en-US" sz="1400" dirty="0">
                  <a:latin typeface="Cambria" panose="02040503050406030204" pitchFamily="18" charset="0"/>
                </a:rPr>
                <a:t>) </a:t>
              </a:r>
              <a:r>
                <a:rPr lang="en-US" sz="1400" b="1" dirty="0">
                  <a:latin typeface="Cambria" panose="02040503050406030204" pitchFamily="18" charset="0"/>
                </a:rPr>
                <a:t>portions of parallel code</a:t>
              </a:r>
              <a:r>
                <a:rPr lang="en-US" sz="1400" dirty="0">
                  <a:latin typeface="Cambria" panose="02040503050406030204" pitchFamily="18" charset="0"/>
                </a:rPr>
                <a:t> that are as long as possible. </a:t>
              </a:r>
            </a:p>
            <a:p>
              <a:pPr marL="342900" indent="-342900">
                <a:buAutoNum type="arabicPeriod"/>
              </a:pPr>
              <a:r>
                <a:rPr lang="en-US" sz="1400" dirty="0">
                  <a:latin typeface="Cambria" panose="02040503050406030204" pitchFamily="18" charset="0"/>
                </a:rPr>
                <a:t>Split the workload into </a:t>
              </a:r>
              <a:r>
                <a:rPr lang="en-US" sz="1400" b="1" dirty="0">
                  <a:latin typeface="Cambria" panose="02040503050406030204" pitchFamily="18" charset="0"/>
                </a:rPr>
                <a:t>independent data blocks</a:t>
              </a:r>
              <a:r>
                <a:rPr lang="en-US" sz="1400" dirty="0">
                  <a:latin typeface="Cambria" panose="02040503050406030204" pitchFamily="18" charset="0"/>
                </a:rPr>
                <a:t>, which the DPUs operate on independently. </a:t>
              </a:r>
            </a:p>
            <a:p>
              <a:pPr marL="342900" indent="-342900">
                <a:buAutoNum type="arabicPeriod"/>
              </a:pPr>
              <a:r>
                <a:rPr lang="en-US" sz="1400" dirty="0">
                  <a:latin typeface="Cambria" panose="02040503050406030204" pitchFamily="18" charset="0"/>
                </a:rPr>
                <a:t>Use </a:t>
              </a:r>
              <a:r>
                <a:rPr lang="en-US" sz="1400" b="1" dirty="0">
                  <a:latin typeface="Cambria" panose="02040503050406030204" pitchFamily="18" charset="0"/>
                </a:rPr>
                <a:t>as many working DPUs </a:t>
              </a:r>
              <a:r>
                <a:rPr lang="en-US" sz="1400" dirty="0">
                  <a:latin typeface="Cambria" panose="02040503050406030204" pitchFamily="18" charset="0"/>
                </a:rPr>
                <a:t>in the system as possible.</a:t>
              </a:r>
            </a:p>
            <a:p>
              <a:pPr marL="342900" indent="-342900">
                <a:buAutoNum type="arabicPeriod"/>
              </a:pPr>
              <a:r>
                <a:rPr lang="en-US" sz="1400" dirty="0">
                  <a:latin typeface="Cambria" panose="02040503050406030204" pitchFamily="18" charset="0"/>
                </a:rPr>
                <a:t>Launch at least </a:t>
              </a:r>
              <a:r>
                <a:rPr lang="en-US" sz="1400" b="1" dirty="0">
                  <a:latin typeface="Cambria" panose="02040503050406030204" pitchFamily="18" charset="0"/>
                </a:rPr>
                <a:t>11 </a:t>
              </a:r>
              <a:r>
                <a:rPr lang="en-US" sz="1400" b="1" i="1" dirty="0" err="1">
                  <a:latin typeface="Cambria" panose="02040503050406030204" pitchFamily="18" charset="0"/>
                </a:rPr>
                <a:t>tasklets</a:t>
              </a:r>
              <a:r>
                <a:rPr lang="en-US" sz="1400" b="1" dirty="0">
                  <a:latin typeface="Cambria" panose="02040503050406030204" pitchFamily="18" charset="0"/>
                </a:rPr>
                <a:t> (i.e., software threads)</a:t>
              </a:r>
              <a:r>
                <a:rPr lang="en-US" sz="1400" dirty="0">
                  <a:latin typeface="Cambria" panose="02040503050406030204" pitchFamily="18" charset="0"/>
                </a:rPr>
                <a:t> per DPU.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4E5E813-C8D6-6043-B396-B074EA615142}"/>
              </a:ext>
            </a:extLst>
          </p:cNvPr>
          <p:cNvGrpSpPr/>
          <p:nvPr/>
        </p:nvGrpSpPr>
        <p:grpSpPr>
          <a:xfrm>
            <a:off x="3574543" y="3036080"/>
            <a:ext cx="5272574" cy="1071018"/>
            <a:chOff x="4546948" y="1816269"/>
            <a:chExt cx="4478145" cy="2328073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00F5691-C71C-E14A-9B16-3F6393F2A21F}"/>
                </a:ext>
              </a:extLst>
            </p:cNvPr>
            <p:cNvSpPr/>
            <p:nvPr/>
          </p:nvSpPr>
          <p:spPr>
            <a:xfrm>
              <a:off x="4546948" y="1816275"/>
              <a:ext cx="4472353" cy="2328067"/>
            </a:xfrm>
            <a:prstGeom prst="roundRect">
              <a:avLst>
                <a:gd name="adj" fmla="val 9070"/>
              </a:avLst>
            </a:prstGeom>
            <a:solidFill>
              <a:srgbClr val="F2F9F3"/>
            </a:solidFill>
            <a:ln w="444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3" name="Round Same Side Corner Rectangle 12">
              <a:extLst>
                <a:ext uri="{FF2B5EF4-FFF2-40B4-BE49-F238E27FC236}">
                  <a16:creationId xmlns:a16="http://schemas.microsoft.com/office/drawing/2014/main" id="{D1C95A56-ADE7-AF40-BCD9-73E46003A275}"/>
                </a:ext>
              </a:extLst>
            </p:cNvPr>
            <p:cNvSpPr/>
            <p:nvPr/>
          </p:nvSpPr>
          <p:spPr>
            <a:xfrm>
              <a:off x="4546948" y="1816269"/>
              <a:ext cx="4472353" cy="704279"/>
            </a:xfrm>
            <a:prstGeom prst="round2SameRect">
              <a:avLst>
                <a:gd name="adj1" fmla="val 30308"/>
                <a:gd name="adj2" fmla="val 0"/>
              </a:avLst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/>
            <a:lstStyle/>
            <a:p>
              <a:r>
                <a:rPr lang="en-US" sz="1400" b="1" i="1" dirty="0">
                  <a:solidFill>
                    <a:schemeClr val="bg1"/>
                  </a:solidFill>
                  <a:latin typeface="Cambria" panose="02040503050406030204" pitchFamily="18" charset="0"/>
                </a:rPr>
                <a:t>PROGRAMMING RECOMMENDATION 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366FC7B-64B6-C248-A3F9-0C6391878FBE}"/>
                </a:ext>
              </a:extLst>
            </p:cNvPr>
            <p:cNvSpPr txBox="1"/>
            <p:nvPr/>
          </p:nvSpPr>
          <p:spPr>
            <a:xfrm>
              <a:off x="4552740" y="2504280"/>
              <a:ext cx="4472353" cy="16056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80000" rtlCol="0">
              <a:spAutoFit/>
            </a:bodyPr>
            <a:lstStyle/>
            <a:p>
              <a:r>
                <a:rPr lang="en-US" sz="1400" dirty="0">
                  <a:latin typeface="Cambria" panose="02040503050406030204" pitchFamily="18" charset="0"/>
                </a:rPr>
                <a:t>For data movement between the DPU’s MRAM bank and the WRAM, </a:t>
              </a:r>
              <a:r>
                <a:rPr lang="en-US" sz="1400" b="1" dirty="0">
                  <a:latin typeface="Cambria" panose="02040503050406030204" pitchFamily="18" charset="0"/>
                </a:rPr>
                <a:t>use large DMA transfer sizes when all the accessed data is going to be used</a:t>
              </a:r>
              <a:r>
                <a:rPr lang="en-US" sz="1400" dirty="0">
                  <a:latin typeface="Cambria" panose="02040503050406030204" pitchFamily="18" charset="0"/>
                </a:rPr>
                <a:t>.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5597EDD-AF99-C74B-957D-3E0D3904C88E}"/>
              </a:ext>
            </a:extLst>
          </p:cNvPr>
          <p:cNvGrpSpPr/>
          <p:nvPr/>
        </p:nvGrpSpPr>
        <p:grpSpPr>
          <a:xfrm>
            <a:off x="300460" y="4255262"/>
            <a:ext cx="3384611" cy="1528185"/>
            <a:chOff x="1643281" y="4361976"/>
            <a:chExt cx="6864225" cy="170713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336B5677-DF2E-FE45-AA85-DB283C5C0122}"/>
                </a:ext>
              </a:extLst>
            </p:cNvPr>
            <p:cNvSpPr/>
            <p:nvPr/>
          </p:nvSpPr>
          <p:spPr>
            <a:xfrm>
              <a:off x="1643281" y="4361977"/>
              <a:ext cx="6864225" cy="1707129"/>
            </a:xfrm>
            <a:prstGeom prst="roundRect">
              <a:avLst>
                <a:gd name="adj" fmla="val 7357"/>
              </a:avLst>
            </a:prstGeom>
            <a:solidFill>
              <a:srgbClr val="F5F6FB"/>
            </a:solidFill>
            <a:ln w="44450"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 Same Side Corner Rectangle 16">
              <a:extLst>
                <a:ext uri="{FF2B5EF4-FFF2-40B4-BE49-F238E27FC236}">
                  <a16:creationId xmlns:a16="http://schemas.microsoft.com/office/drawing/2014/main" id="{5F25360B-332A-B849-82FD-C665D784F041}"/>
                </a:ext>
              </a:extLst>
            </p:cNvPr>
            <p:cNvSpPr/>
            <p:nvPr/>
          </p:nvSpPr>
          <p:spPr>
            <a:xfrm>
              <a:off x="1643281" y="4361976"/>
              <a:ext cx="6864225" cy="361939"/>
            </a:xfrm>
            <a:prstGeom prst="round2SameRect">
              <a:avLst>
                <a:gd name="adj1" fmla="val 33688"/>
                <a:gd name="adj2" fmla="val 0"/>
              </a:avLst>
            </a:prstGeom>
            <a:solidFill>
              <a:srgbClr val="2D458A"/>
            </a:solidFill>
            <a:ln>
              <a:solidFill>
                <a:srgbClr val="2D45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/>
            <a:lstStyle/>
            <a:p>
              <a:r>
                <a:rPr lang="en-US" sz="1400" b="1" i="1" dirty="0">
                  <a:latin typeface="Cambria" panose="02040503050406030204" pitchFamily="18" charset="0"/>
                </a:rPr>
                <a:t>KEY OBSERVATION 7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01A2A50-C25A-674F-8085-8824E02AE17B}"/>
                </a:ext>
              </a:extLst>
            </p:cNvPr>
            <p:cNvSpPr txBox="1"/>
            <p:nvPr/>
          </p:nvSpPr>
          <p:spPr>
            <a:xfrm>
              <a:off x="1643281" y="4731882"/>
              <a:ext cx="6864225" cy="1169551"/>
            </a:xfrm>
            <a:prstGeom prst="rect">
              <a:avLst/>
            </a:prstGeom>
            <a:noFill/>
          </p:spPr>
          <p:txBody>
            <a:bodyPr wrap="square" lIns="180000" rtlCol="0">
              <a:spAutoFit/>
            </a:bodyPr>
            <a:lstStyle/>
            <a:p>
              <a:r>
                <a:rPr lang="en-US" sz="1400" b="1" dirty="0">
                  <a:latin typeface="Cambria" panose="02040503050406030204" pitchFamily="18" charset="0"/>
                </a:rPr>
                <a:t>Larger CPU-DPU and DPU-CPU transfers </a:t>
              </a:r>
              <a:r>
                <a:rPr lang="en-US" sz="1400" dirty="0">
                  <a:latin typeface="Cambria" panose="02040503050406030204" pitchFamily="18" charset="0"/>
                </a:rPr>
                <a:t>between the host main memory and the DRAM Processing Unit’s Main memory (MRAM) banks </a:t>
              </a:r>
              <a:r>
                <a:rPr lang="en-US" sz="1400" b="1" dirty="0">
                  <a:latin typeface="Cambria" panose="02040503050406030204" pitchFamily="18" charset="0"/>
                </a:rPr>
                <a:t>result in higher sustained bandwidth</a:t>
              </a:r>
              <a:r>
                <a:rPr lang="en-US" sz="1400" dirty="0">
                  <a:latin typeface="Cambria" panose="02040503050406030204" pitchFamily="18" charset="0"/>
                </a:rPr>
                <a:t>.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D33620-5C64-2549-B884-8B2B16CAE0BD}"/>
              </a:ext>
            </a:extLst>
          </p:cNvPr>
          <p:cNvGrpSpPr/>
          <p:nvPr/>
        </p:nvGrpSpPr>
        <p:grpSpPr>
          <a:xfrm>
            <a:off x="3883231" y="5299876"/>
            <a:ext cx="4960476" cy="1071018"/>
            <a:chOff x="4546948" y="1816269"/>
            <a:chExt cx="4478145" cy="2328073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FB0880E-31A3-9A43-948E-4959436BC3F0}"/>
                </a:ext>
              </a:extLst>
            </p:cNvPr>
            <p:cNvSpPr/>
            <p:nvPr/>
          </p:nvSpPr>
          <p:spPr>
            <a:xfrm>
              <a:off x="4546948" y="1816275"/>
              <a:ext cx="4472353" cy="2328067"/>
            </a:xfrm>
            <a:prstGeom prst="roundRect">
              <a:avLst>
                <a:gd name="adj" fmla="val 9070"/>
              </a:avLst>
            </a:prstGeom>
            <a:solidFill>
              <a:srgbClr val="F9F2F2"/>
            </a:solidFill>
            <a:ln w="44450">
              <a:solidFill>
                <a:srgbClr val="6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6" name="Round Same Side Corner Rectangle 25">
              <a:extLst>
                <a:ext uri="{FF2B5EF4-FFF2-40B4-BE49-F238E27FC236}">
                  <a16:creationId xmlns:a16="http://schemas.microsoft.com/office/drawing/2014/main" id="{5FB3EDB7-8409-3A4E-A7C7-48668EC08BA0}"/>
                </a:ext>
              </a:extLst>
            </p:cNvPr>
            <p:cNvSpPr/>
            <p:nvPr/>
          </p:nvSpPr>
          <p:spPr>
            <a:xfrm>
              <a:off x="4546948" y="1816269"/>
              <a:ext cx="4472353" cy="704279"/>
            </a:xfrm>
            <a:prstGeom prst="round2SameRect">
              <a:avLst>
                <a:gd name="adj1" fmla="val 30308"/>
                <a:gd name="adj2" fmla="val 0"/>
              </a:avLst>
            </a:prstGeom>
            <a:solidFill>
              <a:srgbClr val="660000"/>
            </a:solidFill>
            <a:ln>
              <a:solidFill>
                <a:srgbClr val="6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0" bIns="0" rtlCol="0" anchor="ctr"/>
            <a:lstStyle/>
            <a:p>
              <a:r>
                <a:rPr lang="en-US" sz="1400" b="1" i="1" dirty="0">
                  <a:solidFill>
                    <a:schemeClr val="bg1"/>
                  </a:solidFill>
                  <a:latin typeface="Cambria" panose="02040503050406030204" pitchFamily="18" charset="0"/>
                </a:rPr>
                <a:t>KEY TAKEAWAY 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FDD7673-D23A-5F41-85EC-946E24CDAEBF}"/>
                </a:ext>
              </a:extLst>
            </p:cNvPr>
            <p:cNvSpPr txBox="1"/>
            <p:nvPr/>
          </p:nvSpPr>
          <p:spPr>
            <a:xfrm>
              <a:off x="4552740" y="2504280"/>
              <a:ext cx="4472353" cy="16056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80000" rtlCol="0">
              <a:spAutoFit/>
            </a:bodyPr>
            <a:lstStyle/>
            <a:p>
              <a:r>
                <a:rPr lang="en-US" sz="1400" b="1" dirty="0">
                  <a:latin typeface="Cambria" panose="02040503050406030204" pitchFamily="18" charset="0"/>
                </a:rPr>
                <a:t>The UPMEM PIM architecture is fundamentally compute bound. </a:t>
              </a:r>
              <a:r>
                <a:rPr lang="en-US" sz="1400" dirty="0">
                  <a:latin typeface="Cambria" panose="02040503050406030204" pitchFamily="18" charset="0"/>
                </a:rPr>
                <a:t>As a result, </a:t>
              </a:r>
              <a:r>
                <a:rPr lang="en-US" sz="1400" b="1" dirty="0">
                  <a:latin typeface="Cambria" panose="02040503050406030204" pitchFamily="18" charset="0"/>
                </a:rPr>
                <a:t>the most suitable work- loads are memory-bound.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403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83F1047-015F-EB4A-87A9-CA3BA6F28135}"/>
              </a:ext>
            </a:extLst>
          </p:cNvPr>
          <p:cNvGrpSpPr/>
          <p:nvPr/>
        </p:nvGrpSpPr>
        <p:grpSpPr>
          <a:xfrm>
            <a:off x="1605868" y="1936544"/>
            <a:ext cx="4032607" cy="2420014"/>
            <a:chOff x="1077871" y="272386"/>
            <a:chExt cx="3303777" cy="197063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A3B38D0-DBB4-3E4D-88F0-E62285E416CC}"/>
                </a:ext>
              </a:extLst>
            </p:cNvPr>
            <p:cNvSpPr/>
            <p:nvPr/>
          </p:nvSpPr>
          <p:spPr>
            <a:xfrm>
              <a:off x="2565902" y="278736"/>
              <a:ext cx="1815746" cy="19642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600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D4EF3E92-F297-0346-B557-F78C8A1FBE01}"/>
                </a:ext>
              </a:extLst>
            </p:cNvPr>
            <p:cNvSpPr/>
            <p:nvPr/>
          </p:nvSpPr>
          <p:spPr>
            <a:xfrm>
              <a:off x="1077871" y="272386"/>
              <a:ext cx="2796130" cy="853732"/>
            </a:xfrm>
            <a:prstGeom prst="triangle">
              <a:avLst>
                <a:gd name="adj" fmla="val 532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6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C98E2FB-C354-CB45-A1A3-FA799E597BA1}"/>
                </a:ext>
              </a:extLst>
            </p:cNvPr>
            <p:cNvSpPr/>
            <p:nvPr/>
          </p:nvSpPr>
          <p:spPr>
            <a:xfrm>
              <a:off x="1093771" y="1126118"/>
              <a:ext cx="1484833" cy="1116906"/>
            </a:xfrm>
            <a:prstGeom prst="rect">
              <a:avLst/>
            </a:prstGeom>
            <a:grpFill/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600"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6635C7-EB81-FB47-8C79-C67F8E69B45F}"/>
              </a:ext>
            </a:extLst>
          </p:cNvPr>
          <p:cNvCxnSpPr/>
          <p:nvPr/>
        </p:nvCxnSpPr>
        <p:spPr>
          <a:xfrm flipV="1">
            <a:off x="1625277" y="1928763"/>
            <a:ext cx="4019291" cy="234220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5DA3F4-600C-BC45-BE3A-E9C292B6F12C}"/>
              </a:ext>
            </a:extLst>
          </p:cNvPr>
          <p:cNvCxnSpPr/>
          <p:nvPr/>
        </p:nvCxnSpPr>
        <p:spPr>
          <a:xfrm>
            <a:off x="3397497" y="1928762"/>
            <a:ext cx="48114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485349-9D21-B349-849C-EE276940B779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1615117" y="1928777"/>
            <a:ext cx="1785740" cy="104268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BEF336D-2DEB-D946-9D15-EC31EF4034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1025565"/>
              </p:ext>
            </p:extLst>
          </p:nvPr>
        </p:nvGraphicFramePr>
        <p:xfrm>
          <a:off x="527997" y="1664158"/>
          <a:ext cx="7920000" cy="3529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12">
            <a:extLst>
              <a:ext uri="{FF2B5EF4-FFF2-40B4-BE49-F238E27FC236}">
                <a16:creationId xmlns:a16="http://schemas.microsoft.com/office/drawing/2014/main" id="{A4FCD16C-1481-B44C-93F3-54AB19B579EB}"/>
              </a:ext>
            </a:extLst>
          </p:cNvPr>
          <p:cNvSpPr txBox="1"/>
          <p:nvPr/>
        </p:nvSpPr>
        <p:spPr>
          <a:xfrm>
            <a:off x="6044877" y="1877518"/>
            <a:ext cx="2571125" cy="28018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Peak compute</a:t>
            </a:r>
            <a:r>
              <a:rPr lang="en-US" sz="1400" baseline="0"/>
              <a:t> performance</a:t>
            </a:r>
            <a:endParaRPr lang="en-US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504B2-5B42-7E4D-AA84-E802F73D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Roofline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708F1-8C29-7644-B831-B18AA4778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Intel Advisor on an Intel Xeon E3-1225 v6 CPU</a:t>
            </a:r>
          </a:p>
        </p:txBody>
      </p:sp>
      <p:sp>
        <p:nvSpPr>
          <p:cNvPr id="10" name="TextBox 22">
            <a:extLst>
              <a:ext uri="{FF2B5EF4-FFF2-40B4-BE49-F238E27FC236}">
                <a16:creationId xmlns:a16="http://schemas.microsoft.com/office/drawing/2014/main" id="{6EC04833-5240-1B4B-9210-533FDFA03F78}"/>
              </a:ext>
            </a:extLst>
          </p:cNvPr>
          <p:cNvSpPr txBox="1"/>
          <p:nvPr/>
        </p:nvSpPr>
        <p:spPr>
          <a:xfrm rot="19781696">
            <a:off x="1564317" y="3810845"/>
            <a:ext cx="671457" cy="32409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DRAM</a:t>
            </a:r>
          </a:p>
        </p:txBody>
      </p:sp>
      <p:sp>
        <p:nvSpPr>
          <p:cNvPr id="11" name="TextBox 23">
            <a:extLst>
              <a:ext uri="{FF2B5EF4-FFF2-40B4-BE49-F238E27FC236}">
                <a16:creationId xmlns:a16="http://schemas.microsoft.com/office/drawing/2014/main" id="{E89CC645-8B9D-8544-9599-F406B8042131}"/>
              </a:ext>
            </a:extLst>
          </p:cNvPr>
          <p:cNvSpPr txBox="1"/>
          <p:nvPr/>
        </p:nvSpPr>
        <p:spPr>
          <a:xfrm rot="19781696">
            <a:off x="1581862" y="2589041"/>
            <a:ext cx="384912" cy="31307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L3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A1BBE4C-4E9E-C849-AA62-8AEFC3EF8D9B}"/>
              </a:ext>
            </a:extLst>
          </p:cNvPr>
          <p:cNvSpPr/>
          <p:nvPr/>
        </p:nvSpPr>
        <p:spPr>
          <a:xfrm>
            <a:off x="178200" y="5374639"/>
            <a:ext cx="8787600" cy="7160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All workloads fall in the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memory-bound area of the Roofline</a:t>
            </a:r>
          </a:p>
        </p:txBody>
      </p:sp>
    </p:spTree>
    <p:extLst>
      <p:ext uri="{BB962C8B-B14F-4D97-AF65-F5344CB8AC3E}">
        <p14:creationId xmlns:p14="http://schemas.microsoft.com/office/powerpoint/2010/main" val="328266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  <p:bldP spid="9" grpId="0"/>
      <p:bldP spid="3" grpId="0" build="p"/>
      <p:bldP spid="10" grpId="0"/>
      <p:bldP spid="11" grpId="0"/>
      <p:bldP spid="1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F2D2EF-06EC-2A49-9BCD-BE2A25057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15206"/>
            <a:ext cx="9144000" cy="28025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F1322C-BB72-CE42-B0AA-57E423944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PrIM</a:t>
            </a:r>
            <a:r>
              <a:rPr lang="en-US" dirty="0"/>
              <a:t> Benchmarks: Diversity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7D8184-6769-2A4E-B4D0-B4EA4A0F2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293805"/>
          </a:xfrm>
        </p:spPr>
        <p:txBody>
          <a:bodyPr>
            <a:normAutofit/>
          </a:bodyPr>
          <a:lstStyle/>
          <a:p>
            <a:r>
              <a:rPr lang="en-US" dirty="0" err="1"/>
              <a:t>PrIM</a:t>
            </a:r>
            <a:r>
              <a:rPr lang="en-US" dirty="0"/>
              <a:t> benchmarks are diverse: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Memory access patterns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Operations and datatypes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Communication/synchronization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3AEED7-AC85-8348-864C-5532EAC19F1E}"/>
              </a:ext>
            </a:extLst>
          </p:cNvPr>
          <p:cNvSpPr/>
          <p:nvPr/>
        </p:nvSpPr>
        <p:spPr>
          <a:xfrm>
            <a:off x="3614569" y="2949535"/>
            <a:ext cx="1812550" cy="2736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84D38C-CA0F-EE44-8D92-DCD5DB03D5F6}"/>
              </a:ext>
            </a:extLst>
          </p:cNvPr>
          <p:cNvSpPr/>
          <p:nvPr/>
        </p:nvSpPr>
        <p:spPr>
          <a:xfrm>
            <a:off x="5466080" y="2949535"/>
            <a:ext cx="1645920" cy="2736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24209F-B4E6-6040-8CD1-71212F5A3AEF}"/>
              </a:ext>
            </a:extLst>
          </p:cNvPr>
          <p:cNvSpPr/>
          <p:nvPr/>
        </p:nvSpPr>
        <p:spPr>
          <a:xfrm>
            <a:off x="7150960" y="2949535"/>
            <a:ext cx="1951613" cy="2736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8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28F421A-12F1-894D-B52D-B4D6D0248B66}"/>
              </a:ext>
            </a:extLst>
          </p:cNvPr>
          <p:cNvGrpSpPr/>
          <p:nvPr/>
        </p:nvGrpSpPr>
        <p:grpSpPr>
          <a:xfrm>
            <a:off x="0" y="2916707"/>
            <a:ext cx="9144000" cy="2802598"/>
            <a:chOff x="0" y="2916707"/>
            <a:chExt cx="9144000" cy="28025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611669C-9E86-3244-B921-6FFAF9B7B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916707"/>
              <a:ext cx="9144000" cy="280259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5464897-AE4F-3E4E-91C1-BF93BB72DAED}"/>
                </a:ext>
              </a:extLst>
            </p:cNvPr>
            <p:cNvSpPr/>
            <p:nvPr/>
          </p:nvSpPr>
          <p:spPr>
            <a:xfrm>
              <a:off x="7150959" y="2949535"/>
              <a:ext cx="1951613" cy="2736000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F1322C-BB72-CE42-B0AA-57E423944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/>
              <a:t>PrIM</a:t>
            </a:r>
            <a:r>
              <a:rPr lang="en-US" sz="3200" dirty="0"/>
              <a:t> Benchmarks: Inter-DPU Communication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3AEED7-AC85-8348-864C-5532EAC19F1E}"/>
              </a:ext>
            </a:extLst>
          </p:cNvPr>
          <p:cNvSpPr/>
          <p:nvPr/>
        </p:nvSpPr>
        <p:spPr>
          <a:xfrm>
            <a:off x="3614569" y="2949535"/>
            <a:ext cx="1812550" cy="2736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84D38C-CA0F-EE44-8D92-DCD5DB03D5F6}"/>
              </a:ext>
            </a:extLst>
          </p:cNvPr>
          <p:cNvSpPr/>
          <p:nvPr/>
        </p:nvSpPr>
        <p:spPr>
          <a:xfrm>
            <a:off x="5466080" y="2949535"/>
            <a:ext cx="1645920" cy="2736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D7F56B-7396-9649-8D05-A81B33B51250}"/>
              </a:ext>
            </a:extLst>
          </p:cNvPr>
          <p:cNvSpPr/>
          <p:nvPr/>
        </p:nvSpPr>
        <p:spPr>
          <a:xfrm>
            <a:off x="1187532" y="1750156"/>
            <a:ext cx="7915041" cy="28829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1C82A-FA33-6343-B7E4-EC7D29A0B163}"/>
              </a:ext>
            </a:extLst>
          </p:cNvPr>
          <p:cNvSpPr/>
          <p:nvPr/>
        </p:nvSpPr>
        <p:spPr>
          <a:xfrm>
            <a:off x="1187532" y="2815366"/>
            <a:ext cx="7915041" cy="432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454F6F-55B4-D144-B9F3-787FA33635ED}"/>
              </a:ext>
            </a:extLst>
          </p:cNvPr>
          <p:cNvSpPr/>
          <p:nvPr/>
        </p:nvSpPr>
        <p:spPr>
          <a:xfrm>
            <a:off x="1187531" y="2342127"/>
            <a:ext cx="7915041" cy="450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41B48E-D36F-6049-AB48-EA695DD37DBB}"/>
              </a:ext>
            </a:extLst>
          </p:cNvPr>
          <p:cNvSpPr/>
          <p:nvPr/>
        </p:nvSpPr>
        <p:spPr>
          <a:xfrm>
            <a:off x="1187532" y="3260333"/>
            <a:ext cx="7915041" cy="30196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7D8184-6769-2A4E-B4D0-B4EA4A0F2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293805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Inter-DPU communication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Result merging:</a:t>
            </a:r>
          </a:p>
          <a:p>
            <a:pPr lvl="2"/>
            <a:r>
              <a:rPr lang="en-US" dirty="0"/>
              <a:t>SEL, UNI, HST-S, HST-L, RED</a:t>
            </a:r>
          </a:p>
          <a:p>
            <a:pPr lvl="2"/>
            <a:r>
              <a:rPr lang="en-US" dirty="0"/>
              <a:t>Only DPU-CPU transfers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Redistribution of intermediate results:</a:t>
            </a:r>
          </a:p>
          <a:p>
            <a:pPr lvl="2"/>
            <a:r>
              <a:rPr lang="en-US" dirty="0"/>
              <a:t>BFS, MLP, NW, SCAN-SSA, SCAN-RSS</a:t>
            </a:r>
          </a:p>
          <a:p>
            <a:pPr lvl="2"/>
            <a:r>
              <a:rPr lang="en-US" dirty="0"/>
              <a:t>DPU-CPU and CPU-DPU transfers</a:t>
            </a:r>
          </a:p>
        </p:txBody>
      </p:sp>
    </p:spTree>
    <p:extLst>
      <p:ext uri="{BB962C8B-B14F-4D97-AF65-F5344CB8AC3E}">
        <p14:creationId xmlns:p14="http://schemas.microsoft.com/office/powerpoint/2010/main" val="336145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 -0.2881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  <p:bldP spid="11" grpId="0" animBg="1"/>
      <p:bldP spid="15" grpId="0" animBg="1"/>
      <p:bldP spid="1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0FC8F8C-F225-FE40-929B-6BE810F50236}"/>
              </a:ext>
            </a:extLst>
          </p:cNvPr>
          <p:cNvSpPr/>
          <p:nvPr/>
        </p:nvSpPr>
        <p:spPr>
          <a:xfrm>
            <a:off x="178200" y="962993"/>
            <a:ext cx="8787600" cy="87989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C37658-4131-E946-8974-08804F7EB72D}"/>
              </a:ext>
            </a:extLst>
          </p:cNvPr>
          <p:cNvSpPr/>
          <p:nvPr/>
        </p:nvSpPr>
        <p:spPr>
          <a:xfrm>
            <a:off x="169011" y="5110170"/>
            <a:ext cx="8787600" cy="833431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C5DF2A-A3FA-4545-BAC8-AD5AC1F2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CCE1C4D-C9D5-1D4C-8363-9BBEDA24D389}"/>
              </a:ext>
            </a:extLst>
          </p:cNvPr>
          <p:cNvSpPr/>
          <p:nvPr/>
        </p:nvSpPr>
        <p:spPr>
          <a:xfrm>
            <a:off x="178200" y="1892890"/>
            <a:ext cx="8787600" cy="1386667"/>
          </a:xfrm>
          <a:prstGeom prst="roundRect">
            <a:avLst>
              <a:gd name="adj" fmla="val 8371"/>
            </a:avLst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21F8A93-C07C-1240-AED5-10923C44BCFE}"/>
              </a:ext>
            </a:extLst>
          </p:cNvPr>
          <p:cNvSpPr/>
          <p:nvPr/>
        </p:nvSpPr>
        <p:spPr>
          <a:xfrm>
            <a:off x="169011" y="3329570"/>
            <a:ext cx="8787600" cy="85352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E22266B-AA24-2448-BB56-26D05F18BC4C}"/>
              </a:ext>
            </a:extLst>
          </p:cNvPr>
          <p:cNvSpPr/>
          <p:nvPr/>
        </p:nvSpPr>
        <p:spPr>
          <a:xfrm>
            <a:off x="178200" y="4235006"/>
            <a:ext cx="8787600" cy="830054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E4621E-DA1E-D141-A039-8C7109996C07}"/>
              </a:ext>
            </a:extLst>
          </p:cNvPr>
          <p:cNvSpPr/>
          <p:nvPr/>
        </p:nvSpPr>
        <p:spPr>
          <a:xfrm>
            <a:off x="169011" y="5988712"/>
            <a:ext cx="8787600" cy="360000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AD3230B-7F39-9340-9A98-02535843F9D1}"/>
              </a:ext>
            </a:extLst>
          </p:cNvPr>
          <p:cNvSpPr/>
          <p:nvPr/>
        </p:nvSpPr>
        <p:spPr>
          <a:xfrm>
            <a:off x="169011" y="5111634"/>
            <a:ext cx="8787600" cy="831967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C305AA6-E8C9-FB4C-817B-0029654BF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1004040"/>
            <a:ext cx="8894602" cy="5369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Accelerator Model</a:t>
            </a:r>
          </a:p>
          <a:p>
            <a:pPr lvl="1"/>
            <a:r>
              <a:rPr lang="en-US" dirty="0"/>
              <a:t>UPMEM-based PIM System Overview</a:t>
            </a:r>
          </a:p>
          <a:p>
            <a:r>
              <a:rPr lang="en-US" dirty="0"/>
              <a:t>UPMEM PIM Programming</a:t>
            </a:r>
          </a:p>
          <a:p>
            <a:pPr lvl="1"/>
            <a:r>
              <a:rPr lang="en-US" dirty="0"/>
              <a:t>Vector Addition</a:t>
            </a:r>
          </a:p>
          <a:p>
            <a:pPr lvl="1"/>
            <a:r>
              <a:rPr lang="en-US" dirty="0"/>
              <a:t>CPU-DPU Data Transfers</a:t>
            </a:r>
          </a:p>
          <a:p>
            <a:pPr lvl="1"/>
            <a:r>
              <a:rPr lang="en-US" dirty="0"/>
              <a:t>Inter-DPU Communication</a:t>
            </a:r>
          </a:p>
          <a:p>
            <a:pPr lvl="1"/>
            <a:r>
              <a:rPr lang="en-US" dirty="0"/>
              <a:t>CPU-DPU/DPU-CPU Transfer Bandwidth</a:t>
            </a:r>
          </a:p>
          <a:p>
            <a:r>
              <a:rPr lang="en-US" dirty="0"/>
              <a:t>DRAM Processing Unit</a:t>
            </a:r>
          </a:p>
          <a:p>
            <a:pPr lvl="1"/>
            <a:r>
              <a:rPr lang="en-US" dirty="0"/>
              <a:t>Arithmetic Throughput</a:t>
            </a:r>
          </a:p>
          <a:p>
            <a:pPr lvl="1"/>
            <a:r>
              <a:rPr lang="en-US" dirty="0"/>
              <a:t>WRAM and MRAM Bandwidth</a:t>
            </a:r>
          </a:p>
          <a:p>
            <a:r>
              <a:rPr lang="en-US" dirty="0"/>
              <a:t>PrIM Benchmarks</a:t>
            </a:r>
          </a:p>
          <a:p>
            <a:pPr lvl="1"/>
            <a:r>
              <a:rPr lang="en-US" dirty="0"/>
              <a:t>Roofline Model</a:t>
            </a:r>
          </a:p>
          <a:p>
            <a:pPr lvl="1"/>
            <a:r>
              <a:rPr lang="en-US" dirty="0"/>
              <a:t>Benchmark Diversity</a:t>
            </a:r>
          </a:p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Strong and Weak Scaling</a:t>
            </a:r>
          </a:p>
          <a:p>
            <a:pPr lvl="1"/>
            <a:r>
              <a:rPr lang="en-US" dirty="0"/>
              <a:t>Comparison to CPU and GPU</a:t>
            </a:r>
          </a:p>
          <a:p>
            <a:r>
              <a:rPr lang="en-US" dirty="0"/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68019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6BE3A-8518-6B43-A0A3-3337F1AFC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evaluate the </a:t>
            </a:r>
            <a:r>
              <a:rPr lang="en-US" dirty="0">
                <a:solidFill>
                  <a:srgbClr val="C00000"/>
                </a:solidFill>
              </a:rPr>
              <a:t>16 </a:t>
            </a:r>
            <a:r>
              <a:rPr lang="en-US" dirty="0" err="1">
                <a:solidFill>
                  <a:srgbClr val="C00000"/>
                </a:solidFill>
              </a:rPr>
              <a:t>PrIM</a:t>
            </a:r>
            <a:r>
              <a:rPr lang="en-US" dirty="0">
                <a:solidFill>
                  <a:srgbClr val="C00000"/>
                </a:solidFill>
              </a:rPr>
              <a:t> benchmarks on two UPMEM-based systems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2,556-DPU system</a:t>
            </a:r>
          </a:p>
          <a:p>
            <a:pPr lvl="1"/>
            <a:r>
              <a:rPr lang="en-US" dirty="0"/>
              <a:t>640-DPU system</a:t>
            </a:r>
          </a:p>
          <a:p>
            <a:r>
              <a:rPr lang="en-US" dirty="0">
                <a:solidFill>
                  <a:srgbClr val="0070C0"/>
                </a:solidFill>
              </a:rPr>
              <a:t>Strong and weak scaling experiments</a:t>
            </a:r>
            <a:r>
              <a:rPr lang="en-US" dirty="0"/>
              <a:t> on the 2,556-DPU system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1 DPU</a:t>
            </a:r>
            <a:r>
              <a:rPr lang="en-US" dirty="0"/>
              <a:t> with different numbers of </a:t>
            </a:r>
            <a:r>
              <a:rPr lang="en-US" dirty="0" err="1"/>
              <a:t>tasklets</a:t>
            </a:r>
            <a:endParaRPr lang="en-US" dirty="0"/>
          </a:p>
          <a:p>
            <a:pPr lvl="1"/>
            <a:r>
              <a:rPr lang="en-US" dirty="0">
                <a:solidFill>
                  <a:srgbClr val="7030A0"/>
                </a:solidFill>
              </a:rPr>
              <a:t>1 rank</a:t>
            </a:r>
            <a:r>
              <a:rPr lang="en-US" dirty="0"/>
              <a:t> (strong and weak)</a:t>
            </a:r>
          </a:p>
          <a:p>
            <a:pPr lvl="1"/>
            <a:r>
              <a:rPr lang="en-US" dirty="0"/>
              <a:t>Up to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32 ranks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1602B1-C5DD-0F49-B47D-31A2EF1A63C8}"/>
              </a:ext>
            </a:extLst>
          </p:cNvPr>
          <p:cNvSpPr/>
          <p:nvPr/>
        </p:nvSpPr>
        <p:spPr>
          <a:xfrm>
            <a:off x="178200" y="5145743"/>
            <a:ext cx="8787600" cy="5519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rgbClr val="C00000"/>
                </a:solidFill>
                <a:latin typeface="Candara" panose="020E0502030303020204" pitchFamily="34" charset="0"/>
              </a:rPr>
              <a:t>Strong scaling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refers to how the execution time of a program solving a particular problem varies </a:t>
            </a:r>
            <a:r>
              <a:rPr lang="en-US" sz="1600" dirty="0">
                <a:solidFill>
                  <a:srgbClr val="0070C0"/>
                </a:solidFill>
                <a:latin typeface="Candara" panose="020E0502030303020204" pitchFamily="34" charset="0"/>
              </a:rPr>
              <a:t>with the number of processors for a fixed problem size</a:t>
            </a:r>
            <a:endParaRPr lang="en-US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5750B84-15C2-184F-A6B8-5FEBD953F55A}"/>
              </a:ext>
            </a:extLst>
          </p:cNvPr>
          <p:cNvSpPr/>
          <p:nvPr/>
        </p:nvSpPr>
        <p:spPr>
          <a:xfrm>
            <a:off x="178200" y="5779994"/>
            <a:ext cx="8787600" cy="5519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rgbClr val="C00000"/>
                </a:solidFill>
                <a:latin typeface="Candara" panose="020E0502030303020204" pitchFamily="34" charset="0"/>
              </a:rPr>
              <a:t>Weak scaling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refers to how the execution time of a program solving a particular problem varies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with the number of processors </a:t>
            </a:r>
            <a:r>
              <a:rPr lang="en-US" sz="1600" dirty="0">
                <a:solidFill>
                  <a:srgbClr val="0070C0"/>
                </a:solidFill>
                <a:latin typeface="Candara" panose="020E0502030303020204" pitchFamily="34" charset="0"/>
              </a:rPr>
              <a:t>for a fixed problem size per processor</a:t>
            </a:r>
            <a:endParaRPr lang="en-US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70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6BE3A-8518-6B43-A0A3-3337F1AFC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We evaluate the </a:t>
            </a:r>
            <a:r>
              <a:rPr lang="en-US" dirty="0">
                <a:solidFill>
                  <a:srgbClr val="C00000"/>
                </a:solidFill>
              </a:rPr>
              <a:t>16 </a:t>
            </a:r>
            <a:r>
              <a:rPr lang="en-US" dirty="0" err="1">
                <a:solidFill>
                  <a:srgbClr val="C00000"/>
                </a:solidFill>
              </a:rPr>
              <a:t>PrIM</a:t>
            </a:r>
            <a:r>
              <a:rPr lang="en-US" dirty="0">
                <a:solidFill>
                  <a:srgbClr val="C00000"/>
                </a:solidFill>
              </a:rPr>
              <a:t> benchmarks on two UPMEM-based systems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2,556-DPU system</a:t>
            </a:r>
          </a:p>
          <a:p>
            <a:pPr lvl="1"/>
            <a:r>
              <a:rPr lang="en-US" dirty="0"/>
              <a:t>640-DPU system</a:t>
            </a:r>
          </a:p>
          <a:p>
            <a:r>
              <a:rPr lang="en-US" dirty="0">
                <a:solidFill>
                  <a:srgbClr val="0070C0"/>
                </a:solidFill>
              </a:rPr>
              <a:t>Strong and weak scaling experiments</a:t>
            </a:r>
            <a:r>
              <a:rPr lang="en-US" dirty="0"/>
              <a:t> on the 2,556-DPU system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1 DPU</a:t>
            </a:r>
            <a:r>
              <a:rPr lang="en-US" dirty="0"/>
              <a:t> with different numbers of </a:t>
            </a:r>
            <a:r>
              <a:rPr lang="en-US" dirty="0" err="1"/>
              <a:t>tasklets</a:t>
            </a:r>
            <a:endParaRPr lang="en-US" dirty="0"/>
          </a:p>
          <a:p>
            <a:pPr lvl="1"/>
            <a:r>
              <a:rPr lang="en-US" dirty="0">
                <a:solidFill>
                  <a:srgbClr val="7030A0"/>
                </a:solidFill>
              </a:rPr>
              <a:t>1 rank</a:t>
            </a:r>
            <a:r>
              <a:rPr lang="en-US" dirty="0"/>
              <a:t> (strong and weak)</a:t>
            </a:r>
          </a:p>
          <a:p>
            <a:pPr lvl="1"/>
            <a:r>
              <a:rPr lang="en-US" dirty="0"/>
              <a:t>Up to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32 ranks</a:t>
            </a:r>
          </a:p>
          <a:p>
            <a:r>
              <a:rPr lang="en-US" dirty="0"/>
              <a:t>Comparison of both UPMEM-based PIM systems to </a:t>
            </a:r>
            <a:r>
              <a:rPr lang="en-US" dirty="0">
                <a:solidFill>
                  <a:srgbClr val="00B050"/>
                </a:solidFill>
              </a:rPr>
              <a:t>state-of-the-art CPU and GPU</a:t>
            </a:r>
          </a:p>
          <a:p>
            <a:pPr lvl="1"/>
            <a:r>
              <a:rPr lang="en-US" dirty="0"/>
              <a:t>Intel Xeon E3-1240 CPU</a:t>
            </a:r>
          </a:p>
          <a:p>
            <a:pPr lvl="1"/>
            <a:r>
              <a:rPr lang="en-US" dirty="0"/>
              <a:t>NVIDIA Titan V GPU</a:t>
            </a:r>
          </a:p>
        </p:txBody>
      </p:sp>
    </p:spTree>
    <p:extLst>
      <p:ext uri="{BB962C8B-B14F-4D97-AF65-F5344CB8AC3E}">
        <p14:creationId xmlns:p14="http://schemas.microsoft.com/office/powerpoint/2010/main" val="8069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6BE3A-8518-6B43-A0A3-3337F1AFC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Strong and weak scaling experiments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C96CD0-76A1-8D4C-B444-E452CD68E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9508"/>
            <a:ext cx="9144000" cy="31602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4B8067D-A442-0248-BF6C-1E932AD2C19D}"/>
              </a:ext>
            </a:extLst>
          </p:cNvPr>
          <p:cNvSpPr/>
          <p:nvPr/>
        </p:nvSpPr>
        <p:spPr>
          <a:xfrm>
            <a:off x="771894" y="1635131"/>
            <a:ext cx="4824000" cy="3096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CBB6C1-CCCE-8F4D-9651-51B6818CAB43}"/>
              </a:ext>
            </a:extLst>
          </p:cNvPr>
          <p:cNvSpPr/>
          <p:nvPr/>
        </p:nvSpPr>
        <p:spPr>
          <a:xfrm>
            <a:off x="5626917" y="1635131"/>
            <a:ext cx="2556000" cy="3096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252CB8-C0C8-F348-B5F8-30C66E187E61}"/>
              </a:ext>
            </a:extLst>
          </p:cNvPr>
          <p:cNvSpPr/>
          <p:nvPr/>
        </p:nvSpPr>
        <p:spPr>
          <a:xfrm>
            <a:off x="8218490" y="1635131"/>
            <a:ext cx="864000" cy="3096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66752C-05DF-364B-8B0C-1EB187A4B847}"/>
              </a:ext>
            </a:extLst>
          </p:cNvPr>
          <p:cNvSpPr/>
          <p:nvPr/>
        </p:nvSpPr>
        <p:spPr>
          <a:xfrm>
            <a:off x="771894" y="1995056"/>
            <a:ext cx="1656000" cy="1781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AA1D88-3DBB-C644-822F-DB030953AD1A}"/>
              </a:ext>
            </a:extLst>
          </p:cNvPr>
          <p:cNvSpPr/>
          <p:nvPr/>
        </p:nvSpPr>
        <p:spPr>
          <a:xfrm>
            <a:off x="2458917" y="1995056"/>
            <a:ext cx="1476000" cy="17813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F7DC675-FC2B-334D-964F-096177F9F2BE}"/>
              </a:ext>
            </a:extLst>
          </p:cNvPr>
          <p:cNvSpPr/>
          <p:nvPr/>
        </p:nvSpPr>
        <p:spPr>
          <a:xfrm>
            <a:off x="464214" y="5047160"/>
            <a:ext cx="8215572" cy="117163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The </a:t>
            </a:r>
            <a:r>
              <a:rPr lang="en-US" sz="2200" dirty="0" err="1">
                <a:solidFill>
                  <a:srgbClr val="FFC000"/>
                </a:solidFill>
                <a:latin typeface="Candara" panose="020E0502030303020204" pitchFamily="34" charset="0"/>
              </a:rPr>
              <a:t>PrIM</a:t>
            </a:r>
            <a:r>
              <a:rPr lang="en-US" sz="2200" dirty="0">
                <a:solidFill>
                  <a:srgbClr val="FFC000"/>
                </a:solidFill>
                <a:latin typeface="Candara" panose="020E0502030303020204" pitchFamily="34" charset="0"/>
              </a:rPr>
              <a:t> benchmarks 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repository includes 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all datasets and scripts used in our evaluation</a:t>
            </a:r>
          </a:p>
          <a:p>
            <a:pPr algn="ctr"/>
            <a:r>
              <a:rPr lang="en-US" dirty="0">
                <a:solidFill>
                  <a:srgbClr val="00B0F0"/>
                </a:solidFill>
                <a:latin typeface="Candara" panose="020E05020303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https://github.com/CMU-SAFARI/prim-benchmarks</a:t>
            </a:r>
            <a:endParaRPr lang="en-US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91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Scaling: 1 DPU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6BE3A-8518-6B43-A0A3-3337F1AFC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3031389" cy="529380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Strong scaling experiments on 1 DPU</a:t>
            </a:r>
          </a:p>
          <a:p>
            <a:pPr lvl="1"/>
            <a:r>
              <a:rPr lang="en-US" sz="2100" dirty="0"/>
              <a:t>We set the </a:t>
            </a:r>
            <a:r>
              <a:rPr lang="en-US" sz="2100" dirty="0">
                <a:solidFill>
                  <a:srgbClr val="C00000"/>
                </a:solidFill>
              </a:rPr>
              <a:t>number of </a:t>
            </a:r>
            <a:r>
              <a:rPr lang="en-US" sz="2100" dirty="0" err="1">
                <a:solidFill>
                  <a:srgbClr val="C00000"/>
                </a:solidFill>
              </a:rPr>
              <a:t>tasklets</a:t>
            </a:r>
            <a:r>
              <a:rPr lang="en-US" sz="2100" dirty="0">
                <a:solidFill>
                  <a:srgbClr val="C00000"/>
                </a:solidFill>
              </a:rPr>
              <a:t> to 1, 2, 4, 8, and 16</a:t>
            </a:r>
          </a:p>
          <a:p>
            <a:pPr lvl="1"/>
            <a:r>
              <a:rPr lang="en-US" sz="2100" dirty="0"/>
              <a:t>We show the breakdown of execution time:</a:t>
            </a:r>
          </a:p>
          <a:p>
            <a:pPr lvl="2"/>
            <a:r>
              <a:rPr lang="en-US" sz="1700" dirty="0">
                <a:solidFill>
                  <a:srgbClr val="00B050"/>
                </a:solidFill>
              </a:rPr>
              <a:t>DPU</a:t>
            </a:r>
            <a:r>
              <a:rPr lang="en-US" sz="1700" dirty="0"/>
              <a:t>: Execution time on the DPU</a:t>
            </a:r>
          </a:p>
          <a:p>
            <a:pPr lvl="2"/>
            <a:r>
              <a:rPr lang="en-US" sz="1700" dirty="0">
                <a:solidFill>
                  <a:srgbClr val="0070C0"/>
                </a:solidFill>
              </a:rPr>
              <a:t>Inter-DPU</a:t>
            </a:r>
            <a:r>
              <a:rPr lang="en-US" sz="1700" dirty="0"/>
              <a:t>: Time for inter-DPU communication via the host CPU</a:t>
            </a:r>
          </a:p>
          <a:p>
            <a:pPr lvl="2"/>
            <a:r>
              <a:rPr lang="en-US" sz="1700" dirty="0">
                <a:solidFill>
                  <a:schemeClr val="accent2"/>
                </a:solidFill>
              </a:rPr>
              <a:t>CPU-DPU</a:t>
            </a:r>
            <a:r>
              <a:rPr lang="en-US" sz="1700" dirty="0"/>
              <a:t>: Time for CPU to DPU transfer of input data</a:t>
            </a:r>
          </a:p>
          <a:p>
            <a:pPr lvl="2"/>
            <a:r>
              <a:rPr lang="en-US" sz="1700" dirty="0">
                <a:solidFill>
                  <a:srgbClr val="7030A0"/>
                </a:solidFill>
              </a:rPr>
              <a:t>DPU-CPU</a:t>
            </a:r>
            <a:r>
              <a:rPr lang="en-US" sz="1700" dirty="0"/>
              <a:t>: Time for DPU to CPU transfer of final results</a:t>
            </a:r>
          </a:p>
          <a:p>
            <a:pPr lvl="1"/>
            <a:r>
              <a:rPr lang="en-US" sz="2100" dirty="0">
                <a:solidFill>
                  <a:srgbClr val="C00000"/>
                </a:solidFill>
              </a:rPr>
              <a:t>Speedup over 1 </a:t>
            </a:r>
            <a:r>
              <a:rPr lang="en-US" sz="2100" dirty="0" err="1">
                <a:solidFill>
                  <a:srgbClr val="C00000"/>
                </a:solidFill>
              </a:rPr>
              <a:t>tasklet</a:t>
            </a:r>
            <a:endParaRPr lang="en-US" sz="2100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0E7FC-2264-0C4B-B3CB-C5EDA157D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074" y="873419"/>
            <a:ext cx="5799539" cy="558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23FF1D-8675-EE42-8D80-937527AC2441}"/>
              </a:ext>
            </a:extLst>
          </p:cNvPr>
          <p:cNvSpPr/>
          <p:nvPr/>
        </p:nvSpPr>
        <p:spPr>
          <a:xfrm>
            <a:off x="3200400" y="873419"/>
            <a:ext cx="5863213" cy="55440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AB1A6BF-AE20-C142-9394-2E76B7A28C9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979436" y="1323982"/>
          <a:ext cx="29308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6776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34618 -0.0007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" grpId="1" animBg="1"/>
      <p:bldGraphic spid="7" grpId="0" uiExpand="1">
        <p:bldSub>
          <a:bldChart bld="series"/>
        </p:bldSub>
      </p:bldGraphic>
      <p:bldGraphic spid="7" grpId="1" uiExpand="1">
        <p:bldSub>
          <a:bldChart bld="series"/>
        </p:bldSub>
      </p:bldGraphic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791C72-5527-1F49-A094-8964151FB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1" y="860719"/>
            <a:ext cx="5799539" cy="558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Scaling: 1 DPU (II)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7C8E5D-58D8-8D4D-9033-09B3F0C994B3}"/>
              </a:ext>
            </a:extLst>
          </p:cNvPr>
          <p:cNvSpPr/>
          <p:nvPr/>
        </p:nvSpPr>
        <p:spPr>
          <a:xfrm>
            <a:off x="105511" y="860719"/>
            <a:ext cx="1404000" cy="13554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DB7774-A3C6-0A48-A1FF-6D96A3E32FC0}"/>
              </a:ext>
            </a:extLst>
          </p:cNvPr>
          <p:cNvSpPr/>
          <p:nvPr/>
        </p:nvSpPr>
        <p:spPr>
          <a:xfrm>
            <a:off x="1569530" y="860718"/>
            <a:ext cx="1404000" cy="13554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1FABE6-2A62-3A47-B478-8C5A923011A6}"/>
              </a:ext>
            </a:extLst>
          </p:cNvPr>
          <p:cNvSpPr/>
          <p:nvPr/>
        </p:nvSpPr>
        <p:spPr>
          <a:xfrm>
            <a:off x="3032115" y="860718"/>
            <a:ext cx="1404000" cy="13554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32ABEB-684C-6C4B-85D3-40E280F4E0E2}"/>
              </a:ext>
            </a:extLst>
          </p:cNvPr>
          <p:cNvSpPr/>
          <p:nvPr/>
        </p:nvSpPr>
        <p:spPr>
          <a:xfrm>
            <a:off x="4494700" y="862367"/>
            <a:ext cx="1404000" cy="13554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D2287C-AFB6-EB42-AE6F-44001B366750}"/>
              </a:ext>
            </a:extLst>
          </p:cNvPr>
          <p:cNvSpPr/>
          <p:nvPr/>
        </p:nvSpPr>
        <p:spPr>
          <a:xfrm>
            <a:off x="105511" y="2258951"/>
            <a:ext cx="1404000" cy="13554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AF824-8AF2-0E41-875E-29F6B78E5EAB}"/>
              </a:ext>
            </a:extLst>
          </p:cNvPr>
          <p:cNvSpPr/>
          <p:nvPr/>
        </p:nvSpPr>
        <p:spPr>
          <a:xfrm>
            <a:off x="3032115" y="2258950"/>
            <a:ext cx="1404000" cy="13554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EC2791-7E42-A540-960B-2932187DE7C6}"/>
              </a:ext>
            </a:extLst>
          </p:cNvPr>
          <p:cNvSpPr/>
          <p:nvPr/>
        </p:nvSpPr>
        <p:spPr>
          <a:xfrm>
            <a:off x="4494700" y="2258949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29C13A-F5DC-694E-A30B-A06606C858A2}"/>
              </a:ext>
            </a:extLst>
          </p:cNvPr>
          <p:cNvSpPr/>
          <p:nvPr/>
        </p:nvSpPr>
        <p:spPr>
          <a:xfrm>
            <a:off x="1569530" y="225894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2B6C66-2481-2341-A893-121E330A28B9}"/>
              </a:ext>
            </a:extLst>
          </p:cNvPr>
          <p:cNvSpPr/>
          <p:nvPr/>
        </p:nvSpPr>
        <p:spPr>
          <a:xfrm>
            <a:off x="105511" y="3661883"/>
            <a:ext cx="1404000" cy="13554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6198D8-D3D2-454A-9E1D-B90E53C30D38}"/>
              </a:ext>
            </a:extLst>
          </p:cNvPr>
          <p:cNvSpPr/>
          <p:nvPr/>
        </p:nvSpPr>
        <p:spPr>
          <a:xfrm>
            <a:off x="3032115" y="3661882"/>
            <a:ext cx="1404000" cy="13554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68B217-45F5-D646-917F-DF9FA011E491}"/>
              </a:ext>
            </a:extLst>
          </p:cNvPr>
          <p:cNvSpPr/>
          <p:nvPr/>
        </p:nvSpPr>
        <p:spPr>
          <a:xfrm>
            <a:off x="4494700" y="3661881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80CA49-C88B-8144-885C-7ED03F445022}"/>
              </a:ext>
            </a:extLst>
          </p:cNvPr>
          <p:cNvSpPr/>
          <p:nvPr/>
        </p:nvSpPr>
        <p:spPr>
          <a:xfrm>
            <a:off x="1569530" y="3661880"/>
            <a:ext cx="1404000" cy="13554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5ED3E7-5BE2-FB42-9113-5E3E734A3C0F}"/>
              </a:ext>
            </a:extLst>
          </p:cNvPr>
          <p:cNvSpPr/>
          <p:nvPr/>
        </p:nvSpPr>
        <p:spPr>
          <a:xfrm>
            <a:off x="105511" y="5064815"/>
            <a:ext cx="1404000" cy="13554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AA360E-15B8-AE4D-BF17-7081817D8FDB}"/>
              </a:ext>
            </a:extLst>
          </p:cNvPr>
          <p:cNvSpPr/>
          <p:nvPr/>
        </p:nvSpPr>
        <p:spPr>
          <a:xfrm>
            <a:off x="3032115" y="5064814"/>
            <a:ext cx="1404000" cy="13554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96867D-02D7-154E-86ED-8FF6C8E2ECED}"/>
              </a:ext>
            </a:extLst>
          </p:cNvPr>
          <p:cNvSpPr/>
          <p:nvPr/>
        </p:nvSpPr>
        <p:spPr>
          <a:xfrm>
            <a:off x="4494700" y="5064813"/>
            <a:ext cx="1404000" cy="1355431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7B37973-BF02-F149-B2BA-A338DC79A43B}"/>
              </a:ext>
            </a:extLst>
          </p:cNvPr>
          <p:cNvSpPr/>
          <p:nvPr/>
        </p:nvSpPr>
        <p:spPr>
          <a:xfrm>
            <a:off x="1569530" y="5064812"/>
            <a:ext cx="1404000" cy="1355431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DFEFAF6-6F42-A648-82C4-AA559762BD29}"/>
              </a:ext>
            </a:extLst>
          </p:cNvPr>
          <p:cNvSpPr/>
          <p:nvPr/>
        </p:nvSpPr>
        <p:spPr>
          <a:xfrm>
            <a:off x="6082145" y="900545"/>
            <a:ext cx="2981467" cy="13306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VA, GEMV,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SpMV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, SEL, UNI, TS, MLP, NW, HST-S, RED, SCAN-SSA (Scan kernel), SCAN-RSS (both kernels), and TRNS (Step 2 kernel), </a:t>
            </a:r>
            <a:r>
              <a:rPr lang="en-US" sz="1400" dirty="0">
                <a:solidFill>
                  <a:srgbClr val="0070C0"/>
                </a:solidFill>
                <a:latin typeface="Candara" panose="020E0502030303020204" pitchFamily="34" charset="0"/>
              </a:rPr>
              <a:t>the best performing number of </a:t>
            </a:r>
            <a:r>
              <a:rPr lang="en-US" sz="1400" dirty="0" err="1">
                <a:solidFill>
                  <a:srgbClr val="0070C0"/>
                </a:solidFill>
                <a:latin typeface="Candara" panose="020E0502030303020204" pitchFamily="34" charset="0"/>
              </a:rPr>
              <a:t>tasklets</a:t>
            </a:r>
            <a:r>
              <a:rPr lang="en-US" sz="1400" dirty="0">
                <a:solidFill>
                  <a:srgbClr val="0070C0"/>
                </a:solidFill>
                <a:latin typeface="Candara" panose="020E0502030303020204" pitchFamily="34" charset="0"/>
              </a:rPr>
              <a:t> is 16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60652FB-F54B-1C48-ABAE-FD147CB47971}"/>
              </a:ext>
            </a:extLst>
          </p:cNvPr>
          <p:cNvSpPr/>
          <p:nvPr/>
        </p:nvSpPr>
        <p:spPr>
          <a:xfrm>
            <a:off x="6082145" y="2304131"/>
            <a:ext cx="2981467" cy="133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70C0"/>
                </a:solidFill>
                <a:latin typeface="Candara" panose="020E0502030303020204" pitchFamily="34" charset="0"/>
              </a:rPr>
              <a:t>Speedups 1.5-2.0x as we double the number of </a:t>
            </a:r>
            <a:r>
              <a:rPr lang="en-US" sz="1400" dirty="0" err="1">
                <a:solidFill>
                  <a:srgbClr val="0070C0"/>
                </a:solidFill>
                <a:latin typeface="Candara" panose="020E0502030303020204" pitchFamily="34" charset="0"/>
              </a:rPr>
              <a:t>tasklets</a:t>
            </a:r>
            <a:r>
              <a:rPr lang="en-US" sz="1400" dirty="0">
                <a:solidFill>
                  <a:srgbClr val="0070C0"/>
                </a:solidFill>
                <a:latin typeface="Candara" panose="020E0502030303020204" pitchFamily="34" charset="0"/>
              </a:rPr>
              <a:t> from 1 to 8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.</a:t>
            </a:r>
          </a:p>
          <a:p>
            <a:r>
              <a:rPr lang="en-US" sz="1400" dirty="0">
                <a:solidFill>
                  <a:srgbClr val="C00000"/>
                </a:solidFill>
                <a:latin typeface="Candara" panose="020E0502030303020204" pitchFamily="34" charset="0"/>
              </a:rPr>
              <a:t>Speedups 1.2-1.5x from 8 to 16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, since the pipeline throughput saturates at 11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tasklets</a:t>
            </a:r>
            <a:endParaRPr lang="en-US" sz="14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8D249C5-8F6D-4243-B239-FC7965B7C953}"/>
              </a:ext>
            </a:extLst>
          </p:cNvPr>
          <p:cNvSpPr/>
          <p:nvPr/>
        </p:nvSpPr>
        <p:spPr>
          <a:xfrm>
            <a:off x="6071506" y="3699333"/>
            <a:ext cx="2981467" cy="2720910"/>
          </a:xfrm>
          <a:prstGeom prst="roundRect">
            <a:avLst>
              <a:gd name="adj" fmla="val 9070"/>
            </a:avLst>
          </a:prstGeom>
          <a:solidFill>
            <a:srgbClr val="F5F6FB"/>
          </a:solidFill>
          <a:ln w="44450"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8" name="Round Same Side Corner Rectangle 27">
            <a:extLst>
              <a:ext uri="{FF2B5EF4-FFF2-40B4-BE49-F238E27FC236}">
                <a16:creationId xmlns:a16="http://schemas.microsoft.com/office/drawing/2014/main" id="{4B40945B-2B36-6B4C-B201-9B3AC7579F93}"/>
              </a:ext>
            </a:extLst>
          </p:cNvPr>
          <p:cNvSpPr/>
          <p:nvPr/>
        </p:nvSpPr>
        <p:spPr>
          <a:xfrm>
            <a:off x="6071506" y="3699327"/>
            <a:ext cx="2981467" cy="39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D458A"/>
          </a:solidFill>
          <a:ln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latin typeface="Cambria" panose="02040503050406030204" pitchFamily="18" charset="0"/>
              </a:rPr>
              <a:t>KEY OBSERVATION 10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DCBDE2-6C2A-3945-AC61-68CAAD589481}"/>
              </a:ext>
            </a:extLst>
          </p:cNvPr>
          <p:cNvSpPr txBox="1"/>
          <p:nvPr/>
        </p:nvSpPr>
        <p:spPr>
          <a:xfrm>
            <a:off x="6082144" y="4140097"/>
            <a:ext cx="2981467" cy="2308324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A number of </a:t>
            </a:r>
            <a:r>
              <a:rPr lang="en-US" b="1" dirty="0" err="1">
                <a:latin typeface="Cambria" panose="02040503050406030204" pitchFamily="18" charset="0"/>
              </a:rPr>
              <a:t>tasklets</a:t>
            </a:r>
            <a:r>
              <a:rPr lang="en-US" b="1" dirty="0">
                <a:latin typeface="Cambria" panose="02040503050406030204" pitchFamily="18" charset="0"/>
              </a:rPr>
              <a:t> greater than 11 is a good choice for most real-world workloads</a:t>
            </a:r>
            <a:r>
              <a:rPr lang="en-US" dirty="0">
                <a:latin typeface="Cambria" panose="02040503050406030204" pitchFamily="18" charset="0"/>
              </a:rPr>
              <a:t> we tested (16 kernels out of 19 kernels from 16 benchmarks), as it fully utilizes the DPU’s pipeline. </a:t>
            </a:r>
          </a:p>
        </p:txBody>
      </p:sp>
    </p:spTree>
    <p:extLst>
      <p:ext uri="{BB962C8B-B14F-4D97-AF65-F5344CB8AC3E}">
        <p14:creationId xmlns:p14="http://schemas.microsoft.com/office/powerpoint/2010/main" val="378212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791C72-5527-1F49-A094-8964151FB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1" y="860719"/>
            <a:ext cx="5799539" cy="5580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EEC2791-7E42-A540-960B-2932187DE7C6}"/>
              </a:ext>
            </a:extLst>
          </p:cNvPr>
          <p:cNvSpPr/>
          <p:nvPr/>
        </p:nvSpPr>
        <p:spPr>
          <a:xfrm>
            <a:off x="4494700" y="2258949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68B217-45F5-D646-917F-DF9FA011E491}"/>
              </a:ext>
            </a:extLst>
          </p:cNvPr>
          <p:cNvSpPr/>
          <p:nvPr/>
        </p:nvSpPr>
        <p:spPr>
          <a:xfrm>
            <a:off x="4494700" y="3661881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96867D-02D7-154E-86ED-8FF6C8E2ECED}"/>
              </a:ext>
            </a:extLst>
          </p:cNvPr>
          <p:cNvSpPr/>
          <p:nvPr/>
        </p:nvSpPr>
        <p:spPr>
          <a:xfrm>
            <a:off x="4494700" y="5064813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DE292C3-0E8D-4841-994C-D4D73D981305}"/>
              </a:ext>
            </a:extLst>
          </p:cNvPr>
          <p:cNvSpPr/>
          <p:nvPr/>
        </p:nvSpPr>
        <p:spPr>
          <a:xfrm>
            <a:off x="4494700" y="2258949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C60A17F-06E5-0841-AB77-08849D0AD9AA}"/>
              </a:ext>
            </a:extLst>
          </p:cNvPr>
          <p:cNvSpPr/>
          <p:nvPr/>
        </p:nvSpPr>
        <p:spPr>
          <a:xfrm>
            <a:off x="4494700" y="3661881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349BD93-DADD-2343-892D-8537350276B3}"/>
              </a:ext>
            </a:extLst>
          </p:cNvPr>
          <p:cNvSpPr/>
          <p:nvPr/>
        </p:nvSpPr>
        <p:spPr>
          <a:xfrm>
            <a:off x="4494700" y="5064813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09CEB0-54D8-F648-BDFE-500E590BC1B1}"/>
              </a:ext>
            </a:extLst>
          </p:cNvPr>
          <p:cNvSpPr/>
          <p:nvPr/>
        </p:nvSpPr>
        <p:spPr>
          <a:xfrm>
            <a:off x="4494700" y="862367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CFEFE75-F127-4E43-A0E9-70A5F7C3E515}"/>
              </a:ext>
            </a:extLst>
          </p:cNvPr>
          <p:cNvSpPr/>
          <p:nvPr/>
        </p:nvSpPr>
        <p:spPr>
          <a:xfrm>
            <a:off x="105511" y="2258951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CF3531C-594B-194B-A672-E05098F68784}"/>
              </a:ext>
            </a:extLst>
          </p:cNvPr>
          <p:cNvSpPr/>
          <p:nvPr/>
        </p:nvSpPr>
        <p:spPr>
          <a:xfrm>
            <a:off x="1569530" y="3661880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C69B698-D27B-8849-A721-9E40944395F3}"/>
              </a:ext>
            </a:extLst>
          </p:cNvPr>
          <p:cNvSpPr/>
          <p:nvPr/>
        </p:nvSpPr>
        <p:spPr>
          <a:xfrm>
            <a:off x="105511" y="5064815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C68AEDE-772C-0C46-832B-1BE66674F2FA}"/>
              </a:ext>
            </a:extLst>
          </p:cNvPr>
          <p:cNvSpPr/>
          <p:nvPr/>
        </p:nvSpPr>
        <p:spPr>
          <a:xfrm>
            <a:off x="3032115" y="5064814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B154389-D4C3-6E4E-9770-086653456C6D}"/>
              </a:ext>
            </a:extLst>
          </p:cNvPr>
          <p:cNvSpPr/>
          <p:nvPr/>
        </p:nvSpPr>
        <p:spPr>
          <a:xfrm>
            <a:off x="1569530" y="5064812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E6850D-4DAF-694B-AE6D-7E7962042F51}"/>
              </a:ext>
            </a:extLst>
          </p:cNvPr>
          <p:cNvSpPr/>
          <p:nvPr/>
        </p:nvSpPr>
        <p:spPr>
          <a:xfrm>
            <a:off x="105511" y="860719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AB2552-00BF-6F41-ADE1-B4F777BCBA75}"/>
              </a:ext>
            </a:extLst>
          </p:cNvPr>
          <p:cNvSpPr/>
          <p:nvPr/>
        </p:nvSpPr>
        <p:spPr>
          <a:xfrm>
            <a:off x="1569530" y="86071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05D4FE-3908-E549-93ED-18ABD5E76C7B}"/>
              </a:ext>
            </a:extLst>
          </p:cNvPr>
          <p:cNvSpPr/>
          <p:nvPr/>
        </p:nvSpPr>
        <p:spPr>
          <a:xfrm>
            <a:off x="3032115" y="86071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CDB9763-2E42-8945-B918-EFD48023CDF2}"/>
              </a:ext>
            </a:extLst>
          </p:cNvPr>
          <p:cNvSpPr/>
          <p:nvPr/>
        </p:nvSpPr>
        <p:spPr>
          <a:xfrm>
            <a:off x="3032115" y="2258950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D3F3147-1F9C-D44D-991B-DDA7D474A0D1}"/>
              </a:ext>
            </a:extLst>
          </p:cNvPr>
          <p:cNvSpPr/>
          <p:nvPr/>
        </p:nvSpPr>
        <p:spPr>
          <a:xfrm>
            <a:off x="1569530" y="225894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4059416-1B9F-5E4A-B7B9-9DB77D2627D7}"/>
              </a:ext>
            </a:extLst>
          </p:cNvPr>
          <p:cNvSpPr/>
          <p:nvPr/>
        </p:nvSpPr>
        <p:spPr>
          <a:xfrm>
            <a:off x="105511" y="3661883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D5EC9E-1520-6E45-867C-ED5BFFBFD49D}"/>
              </a:ext>
            </a:extLst>
          </p:cNvPr>
          <p:cNvSpPr/>
          <p:nvPr/>
        </p:nvSpPr>
        <p:spPr>
          <a:xfrm>
            <a:off x="3032115" y="3661882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7C8E5D-58D8-8D4D-9033-09B3F0C994B3}"/>
              </a:ext>
            </a:extLst>
          </p:cNvPr>
          <p:cNvSpPr/>
          <p:nvPr/>
        </p:nvSpPr>
        <p:spPr>
          <a:xfrm>
            <a:off x="105511" y="860719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DB7774-A3C6-0A48-A1FF-6D96A3E32FC0}"/>
              </a:ext>
            </a:extLst>
          </p:cNvPr>
          <p:cNvSpPr/>
          <p:nvPr/>
        </p:nvSpPr>
        <p:spPr>
          <a:xfrm>
            <a:off x="1569530" y="860718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1FABE6-2A62-3A47-B478-8C5A923011A6}"/>
              </a:ext>
            </a:extLst>
          </p:cNvPr>
          <p:cNvSpPr/>
          <p:nvPr/>
        </p:nvSpPr>
        <p:spPr>
          <a:xfrm>
            <a:off x="3032115" y="860718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32ABEB-684C-6C4B-85D3-40E280F4E0E2}"/>
              </a:ext>
            </a:extLst>
          </p:cNvPr>
          <p:cNvSpPr/>
          <p:nvPr/>
        </p:nvSpPr>
        <p:spPr>
          <a:xfrm>
            <a:off x="4494700" y="862367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D2287C-AFB6-EB42-AE6F-44001B366750}"/>
              </a:ext>
            </a:extLst>
          </p:cNvPr>
          <p:cNvSpPr/>
          <p:nvPr/>
        </p:nvSpPr>
        <p:spPr>
          <a:xfrm>
            <a:off x="105511" y="2258951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AF824-8AF2-0E41-875E-29F6B78E5EAB}"/>
              </a:ext>
            </a:extLst>
          </p:cNvPr>
          <p:cNvSpPr/>
          <p:nvPr/>
        </p:nvSpPr>
        <p:spPr>
          <a:xfrm>
            <a:off x="3032115" y="2258950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29C13A-F5DC-694E-A30B-A06606C858A2}"/>
              </a:ext>
            </a:extLst>
          </p:cNvPr>
          <p:cNvSpPr/>
          <p:nvPr/>
        </p:nvSpPr>
        <p:spPr>
          <a:xfrm>
            <a:off x="1569530" y="2258948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2B6C66-2481-2341-A893-121E330A28B9}"/>
              </a:ext>
            </a:extLst>
          </p:cNvPr>
          <p:cNvSpPr/>
          <p:nvPr/>
        </p:nvSpPr>
        <p:spPr>
          <a:xfrm>
            <a:off x="105511" y="3661883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6198D8-D3D2-454A-9E1D-B90E53C30D38}"/>
              </a:ext>
            </a:extLst>
          </p:cNvPr>
          <p:cNvSpPr/>
          <p:nvPr/>
        </p:nvSpPr>
        <p:spPr>
          <a:xfrm>
            <a:off x="3032115" y="3661882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80CA49-C88B-8144-885C-7ED03F445022}"/>
              </a:ext>
            </a:extLst>
          </p:cNvPr>
          <p:cNvSpPr/>
          <p:nvPr/>
        </p:nvSpPr>
        <p:spPr>
          <a:xfrm>
            <a:off x="1569530" y="3661880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5ED3E7-5BE2-FB42-9113-5E3E734A3C0F}"/>
              </a:ext>
            </a:extLst>
          </p:cNvPr>
          <p:cNvSpPr/>
          <p:nvPr/>
        </p:nvSpPr>
        <p:spPr>
          <a:xfrm>
            <a:off x="105511" y="5064815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AA360E-15B8-AE4D-BF17-7081817D8FDB}"/>
              </a:ext>
            </a:extLst>
          </p:cNvPr>
          <p:cNvSpPr/>
          <p:nvPr/>
        </p:nvSpPr>
        <p:spPr>
          <a:xfrm>
            <a:off x="3032115" y="5064814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7B37973-BF02-F149-B2BA-A338DC79A43B}"/>
              </a:ext>
            </a:extLst>
          </p:cNvPr>
          <p:cNvSpPr/>
          <p:nvPr/>
        </p:nvSpPr>
        <p:spPr>
          <a:xfrm>
            <a:off x="1569530" y="5064812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Scaling: 1 DPU (III)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37D56F87-CE24-C544-943E-EA90D593B7C6}"/>
              </a:ext>
            </a:extLst>
          </p:cNvPr>
          <p:cNvSpPr/>
          <p:nvPr/>
        </p:nvSpPr>
        <p:spPr>
          <a:xfrm>
            <a:off x="6082145" y="900545"/>
            <a:ext cx="2981467" cy="6788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VA, GEMV,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SpMV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, BS, TS, MLP, HST-S </a:t>
            </a:r>
            <a:r>
              <a:rPr lang="en-US" sz="1400" dirty="0">
                <a:solidFill>
                  <a:srgbClr val="00B050"/>
                </a:solidFill>
                <a:latin typeface="Candara" panose="020E0502030303020204" pitchFamily="34" charset="0"/>
              </a:rPr>
              <a:t>do not use intra-DPU synchronization primitives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6B9AB5DB-78A8-E342-9FC3-F30C79A20284}"/>
              </a:ext>
            </a:extLst>
          </p:cNvPr>
          <p:cNvSpPr/>
          <p:nvPr/>
        </p:nvSpPr>
        <p:spPr>
          <a:xfrm>
            <a:off x="6082144" y="2390280"/>
            <a:ext cx="2981467" cy="9410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BFS, HST-L, TRNS (Step 3)</a:t>
            </a:r>
            <a:r>
              <a:rPr lang="en-US" sz="1400" dirty="0">
                <a:solidFill>
                  <a:srgbClr val="C00000"/>
                </a:solidFill>
                <a:latin typeface="Candara" panose="020E0502030303020204" pitchFamily="34" charset="0"/>
              </a:rPr>
              <a:t> use mutexes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, which cause contention when accessing shared data structures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86F3EB09-6015-C940-85C5-4BAE034CD2D8}"/>
              </a:ext>
            </a:extLst>
          </p:cNvPr>
          <p:cNvSpPr/>
          <p:nvPr/>
        </p:nvSpPr>
        <p:spPr>
          <a:xfrm>
            <a:off x="6071505" y="1652340"/>
            <a:ext cx="2981467" cy="6788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In SEL, UNI, NW, RED, SCAN-SSA (Scan kernel), SCAN-RSS (both kernels), </a:t>
            </a:r>
            <a:r>
              <a:rPr lang="en-US" sz="1400" dirty="0">
                <a:solidFill>
                  <a:schemeClr val="accent2"/>
                </a:solidFill>
              </a:rPr>
              <a:t>synchronization is lightweight</a:t>
            </a:r>
          </a:p>
        </p:txBody>
      </p:sp>
    </p:spTree>
    <p:extLst>
      <p:ext uri="{BB962C8B-B14F-4D97-AF65-F5344CB8AC3E}">
        <p14:creationId xmlns:p14="http://schemas.microsoft.com/office/powerpoint/2010/main" val="19632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3" grpId="0" animBg="1"/>
      <p:bldP spid="39" grpId="0" animBg="1"/>
      <p:bldP spid="40" grpId="0" animBg="1"/>
      <p:bldP spid="41" grpId="0" animBg="1"/>
      <p:bldP spid="29" grpId="0" animBg="1"/>
      <p:bldP spid="30" grpId="0" animBg="1"/>
      <p:bldP spid="35" grpId="0" animBg="1"/>
      <p:bldP spid="36" grpId="0" animBg="1"/>
      <p:bldP spid="37" grpId="0" animBg="1"/>
      <p:bldP spid="38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4" grpId="0" animBg="1"/>
      <p:bldP spid="43" grpId="0" animBg="1"/>
      <p:bldP spid="44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0BFA-30BB-EE4C-8007-65EFDB08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 Repository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F76A-5B3C-E64B-A07F-5EB4408B2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All microbenchmarks, benchmarks, and scripts</a:t>
            </a:r>
          </a:p>
          <a:p>
            <a:r>
              <a:rPr lang="en-US" sz="2400" dirty="0">
                <a:hlinkClick r:id="rId3"/>
              </a:rPr>
              <a:t>https://github.com/CMU-SAFARI/prim-benchmarks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FA27B2-6CC8-5C4B-B68F-F810D4173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311" y="1813559"/>
            <a:ext cx="6433378" cy="459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4985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791C72-5527-1F49-A094-8964151FB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1" y="860719"/>
            <a:ext cx="5799539" cy="5580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EEC2791-7E42-A540-960B-2932187DE7C6}"/>
              </a:ext>
            </a:extLst>
          </p:cNvPr>
          <p:cNvSpPr/>
          <p:nvPr/>
        </p:nvSpPr>
        <p:spPr>
          <a:xfrm>
            <a:off x="4494700" y="2258949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68B217-45F5-D646-917F-DF9FA011E491}"/>
              </a:ext>
            </a:extLst>
          </p:cNvPr>
          <p:cNvSpPr/>
          <p:nvPr/>
        </p:nvSpPr>
        <p:spPr>
          <a:xfrm>
            <a:off x="4494700" y="3661881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96867D-02D7-154E-86ED-8FF6C8E2ECED}"/>
              </a:ext>
            </a:extLst>
          </p:cNvPr>
          <p:cNvSpPr/>
          <p:nvPr/>
        </p:nvSpPr>
        <p:spPr>
          <a:xfrm>
            <a:off x="4494700" y="5064813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09CEB0-54D8-F648-BDFE-500E590BC1B1}"/>
              </a:ext>
            </a:extLst>
          </p:cNvPr>
          <p:cNvSpPr/>
          <p:nvPr/>
        </p:nvSpPr>
        <p:spPr>
          <a:xfrm>
            <a:off x="4494700" y="862367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CFEFE75-F127-4E43-A0E9-70A5F7C3E515}"/>
              </a:ext>
            </a:extLst>
          </p:cNvPr>
          <p:cNvSpPr/>
          <p:nvPr/>
        </p:nvSpPr>
        <p:spPr>
          <a:xfrm>
            <a:off x="105511" y="2258951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CF3531C-594B-194B-A672-E05098F68784}"/>
              </a:ext>
            </a:extLst>
          </p:cNvPr>
          <p:cNvSpPr/>
          <p:nvPr/>
        </p:nvSpPr>
        <p:spPr>
          <a:xfrm>
            <a:off x="1569530" y="3661880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C69B698-D27B-8849-A721-9E40944395F3}"/>
              </a:ext>
            </a:extLst>
          </p:cNvPr>
          <p:cNvSpPr/>
          <p:nvPr/>
        </p:nvSpPr>
        <p:spPr>
          <a:xfrm>
            <a:off x="105511" y="5064815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C68AEDE-772C-0C46-832B-1BE66674F2FA}"/>
              </a:ext>
            </a:extLst>
          </p:cNvPr>
          <p:cNvSpPr/>
          <p:nvPr/>
        </p:nvSpPr>
        <p:spPr>
          <a:xfrm>
            <a:off x="3032115" y="5064814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B154389-D4C3-6E4E-9770-086653456C6D}"/>
              </a:ext>
            </a:extLst>
          </p:cNvPr>
          <p:cNvSpPr/>
          <p:nvPr/>
        </p:nvSpPr>
        <p:spPr>
          <a:xfrm>
            <a:off x="1569530" y="5064812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E6850D-4DAF-694B-AE6D-7E7962042F51}"/>
              </a:ext>
            </a:extLst>
          </p:cNvPr>
          <p:cNvSpPr/>
          <p:nvPr/>
        </p:nvSpPr>
        <p:spPr>
          <a:xfrm>
            <a:off x="105511" y="860719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AB2552-00BF-6F41-ADE1-B4F777BCBA75}"/>
              </a:ext>
            </a:extLst>
          </p:cNvPr>
          <p:cNvSpPr/>
          <p:nvPr/>
        </p:nvSpPr>
        <p:spPr>
          <a:xfrm>
            <a:off x="1569530" y="86071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05D4FE-3908-E549-93ED-18ABD5E76C7B}"/>
              </a:ext>
            </a:extLst>
          </p:cNvPr>
          <p:cNvSpPr/>
          <p:nvPr/>
        </p:nvSpPr>
        <p:spPr>
          <a:xfrm>
            <a:off x="3032115" y="86071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CDB9763-2E42-8945-B918-EFD48023CDF2}"/>
              </a:ext>
            </a:extLst>
          </p:cNvPr>
          <p:cNvSpPr/>
          <p:nvPr/>
        </p:nvSpPr>
        <p:spPr>
          <a:xfrm>
            <a:off x="3032115" y="2258950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D3F3147-1F9C-D44D-991B-DDA7D474A0D1}"/>
              </a:ext>
            </a:extLst>
          </p:cNvPr>
          <p:cNvSpPr/>
          <p:nvPr/>
        </p:nvSpPr>
        <p:spPr>
          <a:xfrm>
            <a:off x="1569530" y="225894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4059416-1B9F-5E4A-B7B9-9DB77D2627D7}"/>
              </a:ext>
            </a:extLst>
          </p:cNvPr>
          <p:cNvSpPr/>
          <p:nvPr/>
        </p:nvSpPr>
        <p:spPr>
          <a:xfrm>
            <a:off x="105511" y="3661883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D5EC9E-1520-6E45-867C-ED5BFFBFD49D}"/>
              </a:ext>
            </a:extLst>
          </p:cNvPr>
          <p:cNvSpPr/>
          <p:nvPr/>
        </p:nvSpPr>
        <p:spPr>
          <a:xfrm>
            <a:off x="3032115" y="3661882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8C941BE-CEF0-5347-ACC1-F12E72C36CE7}"/>
              </a:ext>
            </a:extLst>
          </p:cNvPr>
          <p:cNvGrpSpPr/>
          <p:nvPr/>
        </p:nvGrpSpPr>
        <p:grpSpPr>
          <a:xfrm>
            <a:off x="105511" y="860718"/>
            <a:ext cx="5793189" cy="5559528"/>
            <a:chOff x="105511" y="860718"/>
            <a:chExt cx="5793189" cy="555952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DE292C3-0E8D-4841-994C-D4D73D981305}"/>
                </a:ext>
              </a:extLst>
            </p:cNvPr>
            <p:cNvSpPr/>
            <p:nvPr/>
          </p:nvSpPr>
          <p:spPr>
            <a:xfrm>
              <a:off x="4494700" y="2258949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C60A17F-06E5-0841-AB77-08849D0AD9AA}"/>
                </a:ext>
              </a:extLst>
            </p:cNvPr>
            <p:cNvSpPr/>
            <p:nvPr/>
          </p:nvSpPr>
          <p:spPr>
            <a:xfrm>
              <a:off x="4494700" y="3661881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349BD93-DADD-2343-892D-8537350276B3}"/>
                </a:ext>
              </a:extLst>
            </p:cNvPr>
            <p:cNvSpPr/>
            <p:nvPr/>
          </p:nvSpPr>
          <p:spPr>
            <a:xfrm>
              <a:off x="4494700" y="5064813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27C8E5D-58D8-8D4D-9033-09B3F0C994B3}"/>
                </a:ext>
              </a:extLst>
            </p:cNvPr>
            <p:cNvSpPr/>
            <p:nvPr/>
          </p:nvSpPr>
          <p:spPr>
            <a:xfrm>
              <a:off x="105511" y="860719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6DB7774-A3C6-0A48-A1FF-6D96A3E32FC0}"/>
                </a:ext>
              </a:extLst>
            </p:cNvPr>
            <p:cNvSpPr/>
            <p:nvPr/>
          </p:nvSpPr>
          <p:spPr>
            <a:xfrm>
              <a:off x="1569530" y="860718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91FABE6-2A62-3A47-B478-8C5A923011A6}"/>
                </a:ext>
              </a:extLst>
            </p:cNvPr>
            <p:cNvSpPr/>
            <p:nvPr/>
          </p:nvSpPr>
          <p:spPr>
            <a:xfrm>
              <a:off x="3032115" y="860718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32ABEB-684C-6C4B-85D3-40E280F4E0E2}"/>
                </a:ext>
              </a:extLst>
            </p:cNvPr>
            <p:cNvSpPr/>
            <p:nvPr/>
          </p:nvSpPr>
          <p:spPr>
            <a:xfrm>
              <a:off x="4494700" y="862367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9D2287C-AFB6-EB42-AE6F-44001B366750}"/>
                </a:ext>
              </a:extLst>
            </p:cNvPr>
            <p:cNvSpPr/>
            <p:nvPr/>
          </p:nvSpPr>
          <p:spPr>
            <a:xfrm>
              <a:off x="105511" y="2258951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FBAF824-8AF2-0E41-875E-29F6B78E5EAB}"/>
                </a:ext>
              </a:extLst>
            </p:cNvPr>
            <p:cNvSpPr/>
            <p:nvPr/>
          </p:nvSpPr>
          <p:spPr>
            <a:xfrm>
              <a:off x="3032115" y="2258950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029C13A-F5DC-694E-A30B-A06606C858A2}"/>
                </a:ext>
              </a:extLst>
            </p:cNvPr>
            <p:cNvSpPr/>
            <p:nvPr/>
          </p:nvSpPr>
          <p:spPr>
            <a:xfrm>
              <a:off x="1569530" y="2258948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02B6C66-2481-2341-A893-121E330A28B9}"/>
                </a:ext>
              </a:extLst>
            </p:cNvPr>
            <p:cNvSpPr/>
            <p:nvPr/>
          </p:nvSpPr>
          <p:spPr>
            <a:xfrm>
              <a:off x="105511" y="3661883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C6198D8-D3D2-454A-9E1D-B90E53C30D38}"/>
                </a:ext>
              </a:extLst>
            </p:cNvPr>
            <p:cNvSpPr/>
            <p:nvPr/>
          </p:nvSpPr>
          <p:spPr>
            <a:xfrm>
              <a:off x="3032115" y="3661882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880CA49-C88B-8144-885C-7ED03F445022}"/>
                </a:ext>
              </a:extLst>
            </p:cNvPr>
            <p:cNvSpPr/>
            <p:nvPr/>
          </p:nvSpPr>
          <p:spPr>
            <a:xfrm>
              <a:off x="1569530" y="3661880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95ED3E7-5BE2-FB42-9113-5E3E734A3C0F}"/>
                </a:ext>
              </a:extLst>
            </p:cNvPr>
            <p:cNvSpPr/>
            <p:nvPr/>
          </p:nvSpPr>
          <p:spPr>
            <a:xfrm>
              <a:off x="105511" y="5064815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BAA360E-15B8-AE4D-BF17-7081817D8FDB}"/>
                </a:ext>
              </a:extLst>
            </p:cNvPr>
            <p:cNvSpPr/>
            <p:nvPr/>
          </p:nvSpPr>
          <p:spPr>
            <a:xfrm>
              <a:off x="3032115" y="5064814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7B37973-BF02-F149-B2BA-A338DC79A43B}"/>
                </a:ext>
              </a:extLst>
            </p:cNvPr>
            <p:cNvSpPr/>
            <p:nvPr/>
          </p:nvSpPr>
          <p:spPr>
            <a:xfrm>
              <a:off x="1569530" y="5064812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Scaling: 1 DPU (IV)</a:t>
            </a:r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51115318-81A9-B848-8F52-807D0A621F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4780239"/>
              </p:ext>
            </p:extLst>
          </p:nvPr>
        </p:nvGraphicFramePr>
        <p:xfrm>
          <a:off x="2543184" y="2386868"/>
          <a:ext cx="29308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EA73810-158E-744C-83F4-D03AC08D3967}"/>
              </a:ext>
            </a:extLst>
          </p:cNvPr>
          <p:cNvSpPr/>
          <p:nvPr/>
        </p:nvSpPr>
        <p:spPr>
          <a:xfrm>
            <a:off x="6082145" y="900545"/>
            <a:ext cx="2981467" cy="6788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VA, GEMV,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SpMV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, BS, TS, MLP, HST-S </a:t>
            </a:r>
            <a:r>
              <a:rPr lang="en-US" sz="1400" dirty="0">
                <a:solidFill>
                  <a:srgbClr val="00B050"/>
                </a:solidFill>
                <a:latin typeface="Candara" panose="020E0502030303020204" pitchFamily="34" charset="0"/>
              </a:rPr>
              <a:t>do not use synchronization primitives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92935F7E-2863-3442-BE6F-7AA65319EAAE}"/>
              </a:ext>
            </a:extLst>
          </p:cNvPr>
          <p:cNvSpPr/>
          <p:nvPr/>
        </p:nvSpPr>
        <p:spPr>
          <a:xfrm>
            <a:off x="6082144" y="2390280"/>
            <a:ext cx="2981467" cy="9410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BFS, HST-L, TRNS (Step 3) </a:t>
            </a:r>
            <a:r>
              <a:rPr lang="en-US" sz="1400" dirty="0">
                <a:solidFill>
                  <a:srgbClr val="C00000"/>
                </a:solidFill>
                <a:latin typeface="Candara" panose="020E0502030303020204" pitchFamily="34" charset="0"/>
              </a:rPr>
              <a:t>use mutexes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, which cause contention when accessing shared data structures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4825D60B-5E60-7B4C-86BA-72C5832691C3}"/>
              </a:ext>
            </a:extLst>
          </p:cNvPr>
          <p:cNvSpPr/>
          <p:nvPr/>
        </p:nvSpPr>
        <p:spPr>
          <a:xfrm>
            <a:off x="6071506" y="3408378"/>
            <a:ext cx="2981467" cy="3011866"/>
          </a:xfrm>
          <a:prstGeom prst="roundRect">
            <a:avLst>
              <a:gd name="adj" fmla="val 9070"/>
            </a:avLst>
          </a:prstGeom>
          <a:solidFill>
            <a:srgbClr val="F5F6FB"/>
          </a:solidFill>
          <a:ln w="44450"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6" name="Round Same Side Corner Rectangle 45">
            <a:extLst>
              <a:ext uri="{FF2B5EF4-FFF2-40B4-BE49-F238E27FC236}">
                <a16:creationId xmlns:a16="http://schemas.microsoft.com/office/drawing/2014/main" id="{222A212D-AA50-3E47-A148-18CF3EFD2CFA}"/>
              </a:ext>
            </a:extLst>
          </p:cNvPr>
          <p:cNvSpPr/>
          <p:nvPr/>
        </p:nvSpPr>
        <p:spPr>
          <a:xfrm>
            <a:off x="6071506" y="3408372"/>
            <a:ext cx="2981467" cy="39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D458A"/>
          </a:solidFill>
          <a:ln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latin typeface="Cambria" panose="02040503050406030204" pitchFamily="18" charset="0"/>
              </a:rPr>
              <a:t>KEY OBSERVATION 11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4C773D2-3525-634A-88DD-EE03165A7636}"/>
              </a:ext>
            </a:extLst>
          </p:cNvPr>
          <p:cNvSpPr txBox="1"/>
          <p:nvPr/>
        </p:nvSpPr>
        <p:spPr>
          <a:xfrm>
            <a:off x="6065156" y="3841425"/>
            <a:ext cx="2981467" cy="2585323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Intensive use of </a:t>
            </a:r>
            <a:r>
              <a:rPr lang="en-US" b="1" dirty="0">
                <a:latin typeface="Cambria" panose="02040503050406030204" pitchFamily="18" charset="0"/>
              </a:rPr>
              <a:t>intra-DPU synchronization across </a:t>
            </a:r>
            <a:r>
              <a:rPr lang="en-US" b="1" dirty="0" err="1">
                <a:latin typeface="Cambria" panose="02040503050406030204" pitchFamily="18" charset="0"/>
              </a:rPr>
              <a:t>tasklets</a:t>
            </a:r>
            <a:r>
              <a:rPr lang="en-US" b="1" dirty="0">
                <a:latin typeface="Cambria" panose="02040503050406030204" pitchFamily="18" charset="0"/>
              </a:rPr>
              <a:t> (e.g., mutexes, barriers, handshakes) may limit scalability</a:t>
            </a:r>
            <a:r>
              <a:rPr lang="en-US" dirty="0">
                <a:latin typeface="Cambria" panose="02040503050406030204" pitchFamily="18" charset="0"/>
              </a:rPr>
              <a:t>, sometimes causing the best performing number of </a:t>
            </a:r>
            <a:r>
              <a:rPr lang="en-US" dirty="0" err="1">
                <a:latin typeface="Cambria" panose="02040503050406030204" pitchFamily="18" charset="0"/>
              </a:rPr>
              <a:t>tasklets</a:t>
            </a:r>
            <a:r>
              <a:rPr lang="en-US" dirty="0">
                <a:latin typeface="Cambria" panose="02040503050406030204" pitchFamily="18" charset="0"/>
              </a:rPr>
              <a:t> to be lower than 11.  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9B54D56D-45A0-0E40-9D1D-09792D4C2674}"/>
              </a:ext>
            </a:extLst>
          </p:cNvPr>
          <p:cNvSpPr/>
          <p:nvPr/>
        </p:nvSpPr>
        <p:spPr>
          <a:xfrm>
            <a:off x="6071505" y="1652340"/>
            <a:ext cx="2981467" cy="6788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In SEL, UNI, NW, RED, SCAN-SSA (Scan kernel), SCAN-RSS (both kernels), </a:t>
            </a:r>
            <a:r>
              <a:rPr lang="en-US" sz="1400" dirty="0">
                <a:solidFill>
                  <a:schemeClr val="accent2"/>
                </a:solidFill>
              </a:rPr>
              <a:t>synchronization is lightweight</a:t>
            </a:r>
          </a:p>
        </p:txBody>
      </p:sp>
    </p:spTree>
    <p:extLst>
      <p:ext uri="{BB962C8B-B14F-4D97-AF65-F5344CB8AC3E}">
        <p14:creationId xmlns:p14="http://schemas.microsoft.com/office/powerpoint/2010/main" val="278680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0" uiExpand="1">
        <p:bldSub>
          <a:bldChart bld="series"/>
        </p:bldSub>
      </p:bldGraphic>
      <p:bldP spid="45" grpId="0" animBg="1"/>
      <p:bldP spid="46" grpId="0" animBg="1"/>
      <p:bldP spid="47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791C72-5527-1F49-A094-8964151FB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1" y="860719"/>
            <a:ext cx="5799539" cy="5580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EEC2791-7E42-A540-960B-2932187DE7C6}"/>
              </a:ext>
            </a:extLst>
          </p:cNvPr>
          <p:cNvSpPr/>
          <p:nvPr/>
        </p:nvSpPr>
        <p:spPr>
          <a:xfrm>
            <a:off x="4494700" y="2258949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68B217-45F5-D646-917F-DF9FA011E491}"/>
              </a:ext>
            </a:extLst>
          </p:cNvPr>
          <p:cNvSpPr/>
          <p:nvPr/>
        </p:nvSpPr>
        <p:spPr>
          <a:xfrm>
            <a:off x="4494700" y="3661881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96867D-02D7-154E-86ED-8FF6C8E2ECED}"/>
              </a:ext>
            </a:extLst>
          </p:cNvPr>
          <p:cNvSpPr/>
          <p:nvPr/>
        </p:nvSpPr>
        <p:spPr>
          <a:xfrm>
            <a:off x="4494700" y="5064813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09CEB0-54D8-F648-BDFE-500E590BC1B1}"/>
              </a:ext>
            </a:extLst>
          </p:cNvPr>
          <p:cNvSpPr/>
          <p:nvPr/>
        </p:nvSpPr>
        <p:spPr>
          <a:xfrm>
            <a:off x="4494700" y="862367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CFEFE75-F127-4E43-A0E9-70A5F7C3E515}"/>
              </a:ext>
            </a:extLst>
          </p:cNvPr>
          <p:cNvSpPr/>
          <p:nvPr/>
        </p:nvSpPr>
        <p:spPr>
          <a:xfrm>
            <a:off x="105511" y="2258951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CF3531C-594B-194B-A672-E05098F68784}"/>
              </a:ext>
            </a:extLst>
          </p:cNvPr>
          <p:cNvSpPr/>
          <p:nvPr/>
        </p:nvSpPr>
        <p:spPr>
          <a:xfrm>
            <a:off x="1569530" y="3661880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C69B698-D27B-8849-A721-9E40944395F3}"/>
              </a:ext>
            </a:extLst>
          </p:cNvPr>
          <p:cNvSpPr/>
          <p:nvPr/>
        </p:nvSpPr>
        <p:spPr>
          <a:xfrm>
            <a:off x="105511" y="5064815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C68AEDE-772C-0C46-832B-1BE66674F2FA}"/>
              </a:ext>
            </a:extLst>
          </p:cNvPr>
          <p:cNvSpPr/>
          <p:nvPr/>
        </p:nvSpPr>
        <p:spPr>
          <a:xfrm>
            <a:off x="3032115" y="5064814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B154389-D4C3-6E4E-9770-086653456C6D}"/>
              </a:ext>
            </a:extLst>
          </p:cNvPr>
          <p:cNvSpPr/>
          <p:nvPr/>
        </p:nvSpPr>
        <p:spPr>
          <a:xfrm>
            <a:off x="1569530" y="5064812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E6850D-4DAF-694B-AE6D-7E7962042F51}"/>
              </a:ext>
            </a:extLst>
          </p:cNvPr>
          <p:cNvSpPr/>
          <p:nvPr/>
        </p:nvSpPr>
        <p:spPr>
          <a:xfrm>
            <a:off x="105511" y="860719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AB2552-00BF-6F41-ADE1-B4F777BCBA75}"/>
              </a:ext>
            </a:extLst>
          </p:cNvPr>
          <p:cNvSpPr/>
          <p:nvPr/>
        </p:nvSpPr>
        <p:spPr>
          <a:xfrm>
            <a:off x="1569530" y="86071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05D4FE-3908-E549-93ED-18ABD5E76C7B}"/>
              </a:ext>
            </a:extLst>
          </p:cNvPr>
          <p:cNvSpPr/>
          <p:nvPr/>
        </p:nvSpPr>
        <p:spPr>
          <a:xfrm>
            <a:off x="3032115" y="86071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CDB9763-2E42-8945-B918-EFD48023CDF2}"/>
              </a:ext>
            </a:extLst>
          </p:cNvPr>
          <p:cNvSpPr/>
          <p:nvPr/>
        </p:nvSpPr>
        <p:spPr>
          <a:xfrm>
            <a:off x="3032115" y="2258950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D3F3147-1F9C-D44D-991B-DDA7D474A0D1}"/>
              </a:ext>
            </a:extLst>
          </p:cNvPr>
          <p:cNvSpPr/>
          <p:nvPr/>
        </p:nvSpPr>
        <p:spPr>
          <a:xfrm>
            <a:off x="1569530" y="225894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4059416-1B9F-5E4A-B7B9-9DB77D2627D7}"/>
              </a:ext>
            </a:extLst>
          </p:cNvPr>
          <p:cNvSpPr/>
          <p:nvPr/>
        </p:nvSpPr>
        <p:spPr>
          <a:xfrm>
            <a:off x="105511" y="3661883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D5EC9E-1520-6E45-867C-ED5BFFBFD49D}"/>
              </a:ext>
            </a:extLst>
          </p:cNvPr>
          <p:cNvSpPr/>
          <p:nvPr/>
        </p:nvSpPr>
        <p:spPr>
          <a:xfrm>
            <a:off x="3032115" y="3661882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4CF8C2E-F89E-8144-B346-CD827A83B133}"/>
              </a:ext>
            </a:extLst>
          </p:cNvPr>
          <p:cNvGrpSpPr/>
          <p:nvPr/>
        </p:nvGrpSpPr>
        <p:grpSpPr>
          <a:xfrm>
            <a:off x="105511" y="860718"/>
            <a:ext cx="5793189" cy="5559528"/>
            <a:chOff x="105511" y="860718"/>
            <a:chExt cx="5793189" cy="555952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DE292C3-0E8D-4841-994C-D4D73D981305}"/>
                </a:ext>
              </a:extLst>
            </p:cNvPr>
            <p:cNvSpPr/>
            <p:nvPr/>
          </p:nvSpPr>
          <p:spPr>
            <a:xfrm>
              <a:off x="4494700" y="2258949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C60A17F-06E5-0841-AB77-08849D0AD9AA}"/>
                </a:ext>
              </a:extLst>
            </p:cNvPr>
            <p:cNvSpPr/>
            <p:nvPr/>
          </p:nvSpPr>
          <p:spPr>
            <a:xfrm>
              <a:off x="4494700" y="3661881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349BD93-DADD-2343-892D-8537350276B3}"/>
                </a:ext>
              </a:extLst>
            </p:cNvPr>
            <p:cNvSpPr/>
            <p:nvPr/>
          </p:nvSpPr>
          <p:spPr>
            <a:xfrm>
              <a:off x="4494700" y="5064813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27C8E5D-58D8-8D4D-9033-09B3F0C994B3}"/>
                </a:ext>
              </a:extLst>
            </p:cNvPr>
            <p:cNvSpPr/>
            <p:nvPr/>
          </p:nvSpPr>
          <p:spPr>
            <a:xfrm>
              <a:off x="105511" y="860719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6DB7774-A3C6-0A48-A1FF-6D96A3E32FC0}"/>
                </a:ext>
              </a:extLst>
            </p:cNvPr>
            <p:cNvSpPr/>
            <p:nvPr/>
          </p:nvSpPr>
          <p:spPr>
            <a:xfrm>
              <a:off x="1569530" y="860718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91FABE6-2A62-3A47-B478-8C5A923011A6}"/>
                </a:ext>
              </a:extLst>
            </p:cNvPr>
            <p:cNvSpPr/>
            <p:nvPr/>
          </p:nvSpPr>
          <p:spPr>
            <a:xfrm>
              <a:off x="3032115" y="860718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32ABEB-684C-6C4B-85D3-40E280F4E0E2}"/>
                </a:ext>
              </a:extLst>
            </p:cNvPr>
            <p:cNvSpPr/>
            <p:nvPr/>
          </p:nvSpPr>
          <p:spPr>
            <a:xfrm>
              <a:off x="4494700" y="862367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9D2287C-AFB6-EB42-AE6F-44001B366750}"/>
                </a:ext>
              </a:extLst>
            </p:cNvPr>
            <p:cNvSpPr/>
            <p:nvPr/>
          </p:nvSpPr>
          <p:spPr>
            <a:xfrm>
              <a:off x="105511" y="2258951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FBAF824-8AF2-0E41-875E-29F6B78E5EAB}"/>
                </a:ext>
              </a:extLst>
            </p:cNvPr>
            <p:cNvSpPr/>
            <p:nvPr/>
          </p:nvSpPr>
          <p:spPr>
            <a:xfrm>
              <a:off x="3032115" y="2258950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029C13A-F5DC-694E-A30B-A06606C858A2}"/>
                </a:ext>
              </a:extLst>
            </p:cNvPr>
            <p:cNvSpPr/>
            <p:nvPr/>
          </p:nvSpPr>
          <p:spPr>
            <a:xfrm>
              <a:off x="1569530" y="2258948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02B6C66-2481-2341-A893-121E330A28B9}"/>
                </a:ext>
              </a:extLst>
            </p:cNvPr>
            <p:cNvSpPr/>
            <p:nvPr/>
          </p:nvSpPr>
          <p:spPr>
            <a:xfrm>
              <a:off x="105511" y="3661883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C6198D8-D3D2-454A-9E1D-B90E53C30D38}"/>
                </a:ext>
              </a:extLst>
            </p:cNvPr>
            <p:cNvSpPr/>
            <p:nvPr/>
          </p:nvSpPr>
          <p:spPr>
            <a:xfrm>
              <a:off x="3032115" y="3661882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880CA49-C88B-8144-885C-7ED03F445022}"/>
                </a:ext>
              </a:extLst>
            </p:cNvPr>
            <p:cNvSpPr/>
            <p:nvPr/>
          </p:nvSpPr>
          <p:spPr>
            <a:xfrm>
              <a:off x="1569530" y="3661880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95ED3E7-5BE2-FB42-9113-5E3E734A3C0F}"/>
                </a:ext>
              </a:extLst>
            </p:cNvPr>
            <p:cNvSpPr/>
            <p:nvPr/>
          </p:nvSpPr>
          <p:spPr>
            <a:xfrm>
              <a:off x="105511" y="5064815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BAA360E-15B8-AE4D-BF17-7081817D8FDB}"/>
                </a:ext>
              </a:extLst>
            </p:cNvPr>
            <p:cNvSpPr/>
            <p:nvPr/>
          </p:nvSpPr>
          <p:spPr>
            <a:xfrm>
              <a:off x="3032115" y="5064814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7B37973-BF02-F149-B2BA-A338DC79A43B}"/>
                </a:ext>
              </a:extLst>
            </p:cNvPr>
            <p:cNvSpPr/>
            <p:nvPr/>
          </p:nvSpPr>
          <p:spPr>
            <a:xfrm>
              <a:off x="1569530" y="5064812"/>
              <a:ext cx="1404000" cy="135543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Scaling: 1 DPU (V)</a:t>
            </a:r>
          </a:p>
        </p:txBody>
      </p:sp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C8B830CF-E556-E346-A32F-D0EFCFC0F5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0420367"/>
              </p:ext>
            </p:extLst>
          </p:nvPr>
        </p:nvGraphicFramePr>
        <p:xfrm>
          <a:off x="2268715" y="2339319"/>
          <a:ext cx="29308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8E0115A5-D1A6-304F-84B4-AC7ABB08EE18}"/>
              </a:ext>
            </a:extLst>
          </p:cNvPr>
          <p:cNvSpPr/>
          <p:nvPr/>
        </p:nvSpPr>
        <p:spPr>
          <a:xfrm>
            <a:off x="6082144" y="1288473"/>
            <a:ext cx="2981467" cy="17041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SCAN-SSA (Add kernel) is </a:t>
            </a:r>
            <a:r>
              <a:rPr lang="en-US" sz="1600" dirty="0">
                <a:solidFill>
                  <a:srgbClr val="C00000"/>
                </a:solidFill>
                <a:latin typeface="Candara" panose="020E0502030303020204" pitchFamily="34" charset="0"/>
              </a:rPr>
              <a:t>not compute-intensive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. Thus, </a:t>
            </a:r>
            <a:r>
              <a:rPr lang="en-US" sz="1600" dirty="0">
                <a:solidFill>
                  <a:srgbClr val="0070C0"/>
                </a:solidFill>
                <a:latin typeface="Candara" panose="020E0502030303020204" pitchFamily="34" charset="0"/>
              </a:rPr>
              <a:t>performance saturates with less that 11 </a:t>
            </a:r>
            <a:r>
              <a:rPr lang="en-US" sz="1600" dirty="0" err="1">
                <a:solidFill>
                  <a:srgbClr val="0070C0"/>
                </a:solidFill>
                <a:latin typeface="Candara" panose="020E0502030303020204" pitchFamily="34" charset="0"/>
              </a:rPr>
              <a:t>tasklets</a:t>
            </a:r>
            <a:r>
              <a:rPr lang="en-US" sz="1600" dirty="0">
                <a:solidFill>
                  <a:srgbClr val="0070C0"/>
                </a:solidFill>
                <a:latin typeface="Candara" panose="020E0502030303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(recall STREAM ADD).</a:t>
            </a:r>
          </a:p>
          <a:p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BS shows similar behavior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9AC58130-5BFA-2D45-8CF2-97596990F93F}"/>
              </a:ext>
            </a:extLst>
          </p:cNvPr>
          <p:cNvSpPr/>
          <p:nvPr/>
        </p:nvSpPr>
        <p:spPr>
          <a:xfrm>
            <a:off x="6071506" y="3339103"/>
            <a:ext cx="2981467" cy="2741371"/>
          </a:xfrm>
          <a:prstGeom prst="roundRect">
            <a:avLst>
              <a:gd name="adj" fmla="val 9070"/>
            </a:avLst>
          </a:prstGeom>
          <a:solidFill>
            <a:srgbClr val="F5F6FB"/>
          </a:solidFill>
          <a:ln w="44450"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6" name="Round Same Side Corner Rectangle 45">
            <a:extLst>
              <a:ext uri="{FF2B5EF4-FFF2-40B4-BE49-F238E27FC236}">
                <a16:creationId xmlns:a16="http://schemas.microsoft.com/office/drawing/2014/main" id="{D025D70C-7BE7-6F43-B6F9-B96C7B4ECEF6}"/>
              </a:ext>
            </a:extLst>
          </p:cNvPr>
          <p:cNvSpPr/>
          <p:nvPr/>
        </p:nvSpPr>
        <p:spPr>
          <a:xfrm>
            <a:off x="6071506" y="3339097"/>
            <a:ext cx="2981467" cy="39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D458A"/>
          </a:solidFill>
          <a:ln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latin typeface="Cambria" panose="02040503050406030204" pitchFamily="18" charset="0"/>
              </a:rPr>
              <a:t>KEY OBSERVATION 12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C6DF05A-8755-7A4D-B86F-B7ACB33545F7}"/>
              </a:ext>
            </a:extLst>
          </p:cNvPr>
          <p:cNvSpPr txBox="1"/>
          <p:nvPr/>
        </p:nvSpPr>
        <p:spPr>
          <a:xfrm>
            <a:off x="6065156" y="3772150"/>
            <a:ext cx="2981467" cy="2308324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Most real-world workloads are in the compute-bound region </a:t>
            </a:r>
            <a:r>
              <a:rPr lang="en-US" dirty="0">
                <a:latin typeface="Cambria" panose="02040503050406030204" pitchFamily="18" charset="0"/>
              </a:rPr>
              <a:t>of the DPU (all kernels except SCAN-SSA (Add kernel) and BS), i.e., the pipeline latency dominates the MRAM access latency. </a:t>
            </a:r>
          </a:p>
        </p:txBody>
      </p:sp>
    </p:spTree>
    <p:extLst>
      <p:ext uri="{BB962C8B-B14F-4D97-AF65-F5344CB8AC3E}">
        <p14:creationId xmlns:p14="http://schemas.microsoft.com/office/powerpoint/2010/main" val="320257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3" grpId="0" uiExpand="1">
        <p:bldSub>
          <a:bldChart bld="series"/>
        </p:bldSub>
      </p:bldGraphic>
      <p:bldGraphic spid="43" grpId="1" uiExpand="1">
        <p:bldSub>
          <a:bldChart bld="series"/>
        </p:bldSub>
      </p:bldGraphic>
      <p:bldP spid="44" grpId="0" animBg="1"/>
      <p:bldP spid="45" grpId="0" animBg="1"/>
      <p:bldP spid="46" grpId="0" animBg="1"/>
      <p:bldP spid="47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791C72-5527-1F49-A094-8964151FB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1" y="860719"/>
            <a:ext cx="5799539" cy="5580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E9EBF3-43A0-ED4E-9967-198BCFFABD5B}"/>
              </a:ext>
            </a:extLst>
          </p:cNvPr>
          <p:cNvSpPr/>
          <p:nvPr/>
        </p:nvSpPr>
        <p:spPr>
          <a:xfrm>
            <a:off x="105511" y="860719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4941B9-6159-D948-B20C-9AA8B546C6F9}"/>
              </a:ext>
            </a:extLst>
          </p:cNvPr>
          <p:cNvSpPr/>
          <p:nvPr/>
        </p:nvSpPr>
        <p:spPr>
          <a:xfrm>
            <a:off x="1569530" y="86071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F7A1261-ABAC-D34E-82B1-7801B135C023}"/>
              </a:ext>
            </a:extLst>
          </p:cNvPr>
          <p:cNvSpPr/>
          <p:nvPr/>
        </p:nvSpPr>
        <p:spPr>
          <a:xfrm>
            <a:off x="3032115" y="86071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E3B49C6-79FB-7E44-AC94-6C1A922EDFBA}"/>
              </a:ext>
            </a:extLst>
          </p:cNvPr>
          <p:cNvSpPr/>
          <p:nvPr/>
        </p:nvSpPr>
        <p:spPr>
          <a:xfrm>
            <a:off x="4494700" y="862367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4414FE2-920A-7745-A2BE-092E79DE2DD2}"/>
              </a:ext>
            </a:extLst>
          </p:cNvPr>
          <p:cNvSpPr/>
          <p:nvPr/>
        </p:nvSpPr>
        <p:spPr>
          <a:xfrm>
            <a:off x="105511" y="2258951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D9B41FA-8B5E-1E4F-88CA-119C2BAAC8AB}"/>
              </a:ext>
            </a:extLst>
          </p:cNvPr>
          <p:cNvSpPr/>
          <p:nvPr/>
        </p:nvSpPr>
        <p:spPr>
          <a:xfrm>
            <a:off x="3032115" y="2258950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747C0D4-0770-2A4D-B444-EC5075AC7D15}"/>
              </a:ext>
            </a:extLst>
          </p:cNvPr>
          <p:cNvSpPr/>
          <p:nvPr/>
        </p:nvSpPr>
        <p:spPr>
          <a:xfrm>
            <a:off x="4494700" y="2258949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6046B6-CF97-9E4C-8BCA-BACAF9000D89}"/>
              </a:ext>
            </a:extLst>
          </p:cNvPr>
          <p:cNvSpPr/>
          <p:nvPr/>
        </p:nvSpPr>
        <p:spPr>
          <a:xfrm>
            <a:off x="1569530" y="225894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B1A621-6A06-3D47-9F58-788B564F81B5}"/>
              </a:ext>
            </a:extLst>
          </p:cNvPr>
          <p:cNvSpPr/>
          <p:nvPr/>
        </p:nvSpPr>
        <p:spPr>
          <a:xfrm>
            <a:off x="105511" y="3661883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FDF2606-2A5F-2346-8F5F-D772EAEA1E9E}"/>
              </a:ext>
            </a:extLst>
          </p:cNvPr>
          <p:cNvSpPr/>
          <p:nvPr/>
        </p:nvSpPr>
        <p:spPr>
          <a:xfrm>
            <a:off x="3032115" y="3661882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C0C060E-2C0C-BC40-80A6-A2AFBB3DFBBD}"/>
              </a:ext>
            </a:extLst>
          </p:cNvPr>
          <p:cNvSpPr/>
          <p:nvPr/>
        </p:nvSpPr>
        <p:spPr>
          <a:xfrm>
            <a:off x="4494700" y="3661881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E502930-5AC4-2247-AF1F-3A3191464084}"/>
              </a:ext>
            </a:extLst>
          </p:cNvPr>
          <p:cNvSpPr/>
          <p:nvPr/>
        </p:nvSpPr>
        <p:spPr>
          <a:xfrm>
            <a:off x="1569530" y="3661880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E7840F6-2D93-E042-959C-345ED2270AA4}"/>
              </a:ext>
            </a:extLst>
          </p:cNvPr>
          <p:cNvSpPr/>
          <p:nvPr/>
        </p:nvSpPr>
        <p:spPr>
          <a:xfrm>
            <a:off x="105511" y="5064815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CD7D873-EE3E-6641-9890-E6B4F76996D1}"/>
              </a:ext>
            </a:extLst>
          </p:cNvPr>
          <p:cNvSpPr/>
          <p:nvPr/>
        </p:nvSpPr>
        <p:spPr>
          <a:xfrm>
            <a:off x="3032115" y="5064814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12AB97C-7DA0-6543-A98C-E5C90C32E6EB}"/>
              </a:ext>
            </a:extLst>
          </p:cNvPr>
          <p:cNvSpPr/>
          <p:nvPr/>
        </p:nvSpPr>
        <p:spPr>
          <a:xfrm>
            <a:off x="4494700" y="5064813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D47B08E-631E-194E-B9EA-41ECC3522D3A}"/>
              </a:ext>
            </a:extLst>
          </p:cNvPr>
          <p:cNvSpPr/>
          <p:nvPr/>
        </p:nvSpPr>
        <p:spPr>
          <a:xfrm>
            <a:off x="1569530" y="5064812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Scaling: 1 DPU (VI)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863A9EBB-F1D2-8645-974A-5CA92C6E1E90}"/>
              </a:ext>
            </a:extLst>
          </p:cNvPr>
          <p:cNvSpPr/>
          <p:nvPr/>
        </p:nvSpPr>
        <p:spPr>
          <a:xfrm>
            <a:off x="6082144" y="2279440"/>
            <a:ext cx="2981467" cy="14614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TRNS performs step 1 of the matrix transposition via the CPU-DPU transfer.</a:t>
            </a:r>
          </a:p>
          <a:p>
            <a:r>
              <a:rPr lang="en-US" sz="1400" dirty="0">
                <a:solidFill>
                  <a:srgbClr val="C00000"/>
                </a:solidFill>
                <a:latin typeface="Candara" panose="020E0502030303020204" pitchFamily="34" charset="0"/>
              </a:rPr>
              <a:t>Using small transfers (8 elements) does not exploit full CPU-DPU bandwidth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A08ACEDC-69C1-D04D-AA42-F9484C7C45D4}"/>
              </a:ext>
            </a:extLst>
          </p:cNvPr>
          <p:cNvSpPr/>
          <p:nvPr/>
        </p:nvSpPr>
        <p:spPr>
          <a:xfrm>
            <a:off x="6071506" y="3893303"/>
            <a:ext cx="2981467" cy="2187373"/>
          </a:xfrm>
          <a:prstGeom prst="roundRect">
            <a:avLst>
              <a:gd name="adj" fmla="val 9070"/>
            </a:avLst>
          </a:prstGeom>
          <a:solidFill>
            <a:srgbClr val="F5F6FB"/>
          </a:solidFill>
          <a:ln w="44450"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3" name="Round Same Side Corner Rectangle 42">
            <a:extLst>
              <a:ext uri="{FF2B5EF4-FFF2-40B4-BE49-F238E27FC236}">
                <a16:creationId xmlns:a16="http://schemas.microsoft.com/office/drawing/2014/main" id="{5EE9A380-8AD7-BF44-8F10-DDF70482FA7E}"/>
              </a:ext>
            </a:extLst>
          </p:cNvPr>
          <p:cNvSpPr/>
          <p:nvPr/>
        </p:nvSpPr>
        <p:spPr>
          <a:xfrm>
            <a:off x="6071506" y="3893297"/>
            <a:ext cx="2981467" cy="39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D458A"/>
          </a:solidFill>
          <a:ln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latin typeface="Cambria" panose="02040503050406030204" pitchFamily="18" charset="0"/>
              </a:rPr>
              <a:t>KEY OBSERVATION 13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4A9A1F2-AA3B-594B-9600-1458A86167DB}"/>
              </a:ext>
            </a:extLst>
          </p:cNvPr>
          <p:cNvSpPr txBox="1"/>
          <p:nvPr/>
        </p:nvSpPr>
        <p:spPr>
          <a:xfrm>
            <a:off x="6065156" y="4326350"/>
            <a:ext cx="2981467" cy="1754326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Transferring large data chunks from/to the host CPU is preferred </a:t>
            </a:r>
            <a:r>
              <a:rPr lang="en-US" dirty="0">
                <a:latin typeface="Cambria" panose="02040503050406030204" pitchFamily="18" charset="0"/>
              </a:rPr>
              <a:t>for input data and output results due to higher sustained CPU-DPU/DPU-CPU bandwidths.  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96A1C8A4-C29F-3241-96FB-26DF84481446}"/>
              </a:ext>
            </a:extLst>
          </p:cNvPr>
          <p:cNvSpPr/>
          <p:nvPr/>
        </p:nvSpPr>
        <p:spPr>
          <a:xfrm>
            <a:off x="6071505" y="1149921"/>
            <a:ext cx="2981467" cy="9873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The </a:t>
            </a:r>
            <a:r>
              <a:rPr lang="en-US" sz="1400" dirty="0">
                <a:solidFill>
                  <a:srgbClr val="0070C0"/>
                </a:solidFill>
              </a:rPr>
              <a:t>amount of time spent on CPU-DPU and DPU-CPU transfers is low</a:t>
            </a:r>
            <a:r>
              <a:rPr lang="en-US" sz="1400" dirty="0">
                <a:solidFill>
                  <a:schemeClr val="tx1"/>
                </a:solidFill>
              </a:rPr>
              <a:t> compared to the time spent on DPU execution</a:t>
            </a:r>
            <a:endParaRPr lang="en-US" sz="1400" dirty="0">
              <a:solidFill>
                <a:schemeClr val="accent2"/>
              </a:solidFill>
            </a:endParaRPr>
          </a:p>
        </p:txBody>
      </p:sp>
      <p:graphicFrame>
        <p:nvGraphicFramePr>
          <p:cNvPr id="46" name="Chart 45">
            <a:extLst>
              <a:ext uri="{FF2B5EF4-FFF2-40B4-BE49-F238E27FC236}">
                <a16:creationId xmlns:a16="http://schemas.microsoft.com/office/drawing/2014/main" id="{6C65779D-F6BB-E64D-99AA-CE5F634D861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268715" y="2296679"/>
          <a:ext cx="29308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D73542AF-3A89-7944-A6D2-1E0F83C8994B}"/>
              </a:ext>
            </a:extLst>
          </p:cNvPr>
          <p:cNvSpPr/>
          <p:nvPr/>
        </p:nvSpPr>
        <p:spPr>
          <a:xfrm>
            <a:off x="169011" y="860718"/>
            <a:ext cx="8962289" cy="55800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7C531DE1-7D47-3F4D-A586-9403CAEA53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27942"/>
            <a:ext cx="9131300" cy="1930400"/>
          </a:xfrm>
          <a:prstGeom prst="rect">
            <a:avLst/>
          </a:prstGeom>
        </p:spPr>
      </p:pic>
      <p:sp>
        <p:nvSpPr>
          <p:cNvPr id="49" name="Subtitle 1">
            <a:extLst>
              <a:ext uri="{FF2B5EF4-FFF2-40B4-BE49-F238E27FC236}">
                <a16:creationId xmlns:a16="http://schemas.microsoft.com/office/drawing/2014/main" id="{DA1ECF0D-ACF3-0A41-816F-A91EF0BDD09B}"/>
              </a:ext>
            </a:extLst>
          </p:cNvPr>
          <p:cNvSpPr txBox="1">
            <a:spLocks/>
          </p:cNvSpPr>
          <p:nvPr/>
        </p:nvSpPr>
        <p:spPr>
          <a:xfrm>
            <a:off x="1106731" y="5525569"/>
            <a:ext cx="6858000" cy="803991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u="sng" dirty="0">
                <a:hlinkClick r:id="rId6"/>
              </a:rPr>
              <a:t>https://arxiv.org/pdf/2105.03814.pdf</a:t>
            </a:r>
            <a:endParaRPr lang="en-US" sz="2000" u="sng" dirty="0"/>
          </a:p>
          <a:p>
            <a:pPr>
              <a:spcBef>
                <a:spcPts val="600"/>
              </a:spcBef>
            </a:pPr>
            <a:r>
              <a:rPr lang="en-US" sz="2000" dirty="0">
                <a:hlinkClick r:id="rId7"/>
              </a:rPr>
              <a:t>https://github.com/CMU-SAFARI/prim-benchmarks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523060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6BE3A-8518-6B43-A0A3-3337F1AFC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3031389" cy="529380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Strong scaling experiments on 1 rank</a:t>
            </a:r>
          </a:p>
          <a:p>
            <a:pPr lvl="1"/>
            <a:r>
              <a:rPr lang="en-US" sz="2100" dirty="0"/>
              <a:t>We set the number of </a:t>
            </a:r>
            <a:r>
              <a:rPr lang="en-US" sz="2100" dirty="0" err="1"/>
              <a:t>tasklets</a:t>
            </a:r>
            <a:r>
              <a:rPr lang="en-US" sz="2100" dirty="0"/>
              <a:t> to the best performing one</a:t>
            </a:r>
          </a:p>
          <a:p>
            <a:pPr lvl="1"/>
            <a:r>
              <a:rPr lang="en-US" sz="2100" dirty="0"/>
              <a:t>The </a:t>
            </a:r>
            <a:r>
              <a:rPr lang="en-US" sz="2100" dirty="0">
                <a:solidFill>
                  <a:srgbClr val="C00000"/>
                </a:solidFill>
              </a:rPr>
              <a:t>number of DPUs is 1, 4, 16, 64</a:t>
            </a:r>
          </a:p>
          <a:p>
            <a:pPr lvl="1"/>
            <a:r>
              <a:rPr lang="en-US" sz="2100" dirty="0"/>
              <a:t>We show the breakdown of execution time:</a:t>
            </a:r>
          </a:p>
          <a:p>
            <a:pPr lvl="2"/>
            <a:r>
              <a:rPr lang="en-US" sz="1700" dirty="0">
                <a:solidFill>
                  <a:srgbClr val="00B050"/>
                </a:solidFill>
              </a:rPr>
              <a:t>DPU</a:t>
            </a:r>
            <a:r>
              <a:rPr lang="en-US" sz="1700" dirty="0"/>
              <a:t>: Execution time on the DPU</a:t>
            </a:r>
          </a:p>
          <a:p>
            <a:pPr lvl="2"/>
            <a:r>
              <a:rPr lang="en-US" sz="1700" dirty="0">
                <a:solidFill>
                  <a:srgbClr val="0070C0"/>
                </a:solidFill>
              </a:rPr>
              <a:t>Inter-DPU</a:t>
            </a:r>
            <a:r>
              <a:rPr lang="en-US" sz="1700" dirty="0"/>
              <a:t>: Time for inter-DPU communication via the host CPU</a:t>
            </a:r>
          </a:p>
          <a:p>
            <a:pPr lvl="2"/>
            <a:r>
              <a:rPr lang="en-US" sz="1700" dirty="0">
                <a:solidFill>
                  <a:schemeClr val="accent2"/>
                </a:solidFill>
              </a:rPr>
              <a:t>CPU-DPU</a:t>
            </a:r>
            <a:r>
              <a:rPr lang="en-US" sz="1700" dirty="0"/>
              <a:t>: Time for CPU to DPU transfer of input data</a:t>
            </a:r>
          </a:p>
          <a:p>
            <a:pPr lvl="2"/>
            <a:r>
              <a:rPr lang="en-US" sz="1700" dirty="0">
                <a:solidFill>
                  <a:srgbClr val="7030A0"/>
                </a:solidFill>
              </a:rPr>
              <a:t>DPU-CPU</a:t>
            </a:r>
            <a:r>
              <a:rPr lang="en-US" sz="1700" dirty="0"/>
              <a:t>: Time for DPU to CPU transfer of final results</a:t>
            </a:r>
          </a:p>
          <a:p>
            <a:pPr lvl="1"/>
            <a:r>
              <a:rPr lang="en-US" sz="2100" dirty="0">
                <a:solidFill>
                  <a:srgbClr val="C00000"/>
                </a:solidFill>
              </a:rPr>
              <a:t>Speedup over 1 DPU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614C6C1-8A21-7246-9421-1A9F20EDE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072" y="873419"/>
            <a:ext cx="5799541" cy="558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23FF1D-8675-EE42-8D80-937527AC2441}"/>
              </a:ext>
            </a:extLst>
          </p:cNvPr>
          <p:cNvSpPr/>
          <p:nvPr/>
        </p:nvSpPr>
        <p:spPr>
          <a:xfrm>
            <a:off x="3200400" y="873419"/>
            <a:ext cx="5863213" cy="55440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Scaling: 1 Rank (I)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7A3D328F-00E0-FC48-AA7E-34FB94CF288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104127" y="1559509"/>
          <a:ext cx="29308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4201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34514 -0.0007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7" y="-4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" grpId="1" animBg="1"/>
      <p:bldGraphic spid="26" grpId="0" uiExpand="1">
        <p:bldSub>
          <a:bldChart bld="series"/>
        </p:bldSub>
      </p:bldGraphic>
      <p:bldGraphic spid="26" grpId="1" uiExpand="1">
        <p:bldSub>
          <a:bldChart bld="series"/>
        </p:bldSub>
      </p:bldGraphic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AC910D-2258-C74B-B46F-EF00CEA22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1" y="860719"/>
            <a:ext cx="5799541" cy="5580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EEC2791-7E42-A540-960B-2932187DE7C6}"/>
              </a:ext>
            </a:extLst>
          </p:cNvPr>
          <p:cNvSpPr/>
          <p:nvPr/>
        </p:nvSpPr>
        <p:spPr>
          <a:xfrm>
            <a:off x="4494700" y="2258949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80CA49-C88B-8144-885C-7ED03F445022}"/>
              </a:ext>
            </a:extLst>
          </p:cNvPr>
          <p:cNvSpPr/>
          <p:nvPr/>
        </p:nvSpPr>
        <p:spPr>
          <a:xfrm>
            <a:off x="1569530" y="3661880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7C8E5D-58D8-8D4D-9033-09B3F0C994B3}"/>
              </a:ext>
            </a:extLst>
          </p:cNvPr>
          <p:cNvSpPr/>
          <p:nvPr/>
        </p:nvSpPr>
        <p:spPr>
          <a:xfrm>
            <a:off x="105511" y="860719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DB7774-A3C6-0A48-A1FF-6D96A3E32FC0}"/>
              </a:ext>
            </a:extLst>
          </p:cNvPr>
          <p:cNvSpPr/>
          <p:nvPr/>
        </p:nvSpPr>
        <p:spPr>
          <a:xfrm>
            <a:off x="1569530" y="860718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1FABE6-2A62-3A47-B478-8C5A923011A6}"/>
              </a:ext>
            </a:extLst>
          </p:cNvPr>
          <p:cNvSpPr/>
          <p:nvPr/>
        </p:nvSpPr>
        <p:spPr>
          <a:xfrm>
            <a:off x="3032115" y="860718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32ABEB-684C-6C4B-85D3-40E280F4E0E2}"/>
              </a:ext>
            </a:extLst>
          </p:cNvPr>
          <p:cNvSpPr/>
          <p:nvPr/>
        </p:nvSpPr>
        <p:spPr>
          <a:xfrm>
            <a:off x="4494700" y="862367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D2287C-AFB6-EB42-AE6F-44001B366750}"/>
              </a:ext>
            </a:extLst>
          </p:cNvPr>
          <p:cNvSpPr/>
          <p:nvPr/>
        </p:nvSpPr>
        <p:spPr>
          <a:xfrm>
            <a:off x="105511" y="2258951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AF824-8AF2-0E41-875E-29F6B78E5EAB}"/>
              </a:ext>
            </a:extLst>
          </p:cNvPr>
          <p:cNvSpPr/>
          <p:nvPr/>
        </p:nvSpPr>
        <p:spPr>
          <a:xfrm>
            <a:off x="3032115" y="2258950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29C13A-F5DC-694E-A30B-A06606C858A2}"/>
              </a:ext>
            </a:extLst>
          </p:cNvPr>
          <p:cNvSpPr/>
          <p:nvPr/>
        </p:nvSpPr>
        <p:spPr>
          <a:xfrm>
            <a:off x="1569530" y="2258948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2B6C66-2481-2341-A893-121E330A28B9}"/>
              </a:ext>
            </a:extLst>
          </p:cNvPr>
          <p:cNvSpPr/>
          <p:nvPr/>
        </p:nvSpPr>
        <p:spPr>
          <a:xfrm>
            <a:off x="105511" y="3661883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6198D8-D3D2-454A-9E1D-B90E53C30D38}"/>
              </a:ext>
            </a:extLst>
          </p:cNvPr>
          <p:cNvSpPr/>
          <p:nvPr/>
        </p:nvSpPr>
        <p:spPr>
          <a:xfrm>
            <a:off x="3032115" y="3661882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68B217-45F5-D646-917F-DF9FA011E491}"/>
              </a:ext>
            </a:extLst>
          </p:cNvPr>
          <p:cNvSpPr/>
          <p:nvPr/>
        </p:nvSpPr>
        <p:spPr>
          <a:xfrm>
            <a:off x="4494700" y="3661881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5ED3E7-5BE2-FB42-9113-5E3E734A3C0F}"/>
              </a:ext>
            </a:extLst>
          </p:cNvPr>
          <p:cNvSpPr/>
          <p:nvPr/>
        </p:nvSpPr>
        <p:spPr>
          <a:xfrm>
            <a:off x="105511" y="5064815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AA360E-15B8-AE4D-BF17-7081817D8FDB}"/>
              </a:ext>
            </a:extLst>
          </p:cNvPr>
          <p:cNvSpPr/>
          <p:nvPr/>
        </p:nvSpPr>
        <p:spPr>
          <a:xfrm>
            <a:off x="3032115" y="5064814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96867D-02D7-154E-86ED-8FF6C8E2ECED}"/>
              </a:ext>
            </a:extLst>
          </p:cNvPr>
          <p:cNvSpPr/>
          <p:nvPr/>
        </p:nvSpPr>
        <p:spPr>
          <a:xfrm>
            <a:off x="4494700" y="5064813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7B37973-BF02-F149-B2BA-A338DC79A43B}"/>
              </a:ext>
            </a:extLst>
          </p:cNvPr>
          <p:cNvSpPr/>
          <p:nvPr/>
        </p:nvSpPr>
        <p:spPr>
          <a:xfrm>
            <a:off x="1569530" y="5064812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Scaling: 1 Rank (II)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8CE20153-0E49-0245-ABB2-248795153381}"/>
              </a:ext>
            </a:extLst>
          </p:cNvPr>
          <p:cNvSpPr/>
          <p:nvPr/>
        </p:nvSpPr>
        <p:spPr>
          <a:xfrm>
            <a:off x="6082145" y="1317402"/>
            <a:ext cx="2981467" cy="13306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VA, GEMV,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SpMV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, SEL, UNI, BS, TS, MLP, HST-S, HSTS-L, RED, SCAN-SSA (both kernel), SCAN-RSS (both kernels), and TRNS (both kernels) </a:t>
            </a:r>
            <a:r>
              <a:rPr lang="en-US" sz="1400" dirty="0">
                <a:solidFill>
                  <a:srgbClr val="00B050"/>
                </a:solidFill>
                <a:latin typeface="Candara" panose="020E0502030303020204" pitchFamily="34" charset="0"/>
              </a:rPr>
              <a:t>scale linearly with the number of DPUs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12052FAC-A480-C64B-A016-25D5AC21A6E2}"/>
              </a:ext>
            </a:extLst>
          </p:cNvPr>
          <p:cNvSpPr/>
          <p:nvPr/>
        </p:nvSpPr>
        <p:spPr>
          <a:xfrm>
            <a:off x="6082145" y="3254386"/>
            <a:ext cx="2981467" cy="42818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70C0"/>
                </a:solidFill>
                <a:latin typeface="Candara" panose="020E0502030303020204" pitchFamily="34" charset="0"/>
              </a:rPr>
              <a:t>Scaling is sublinear for BFS and NW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916FDE4A-053F-B048-9AEC-F4714A6A4A21}"/>
              </a:ext>
            </a:extLst>
          </p:cNvPr>
          <p:cNvSpPr/>
          <p:nvPr/>
        </p:nvSpPr>
        <p:spPr>
          <a:xfrm>
            <a:off x="6082144" y="3845108"/>
            <a:ext cx="2981467" cy="6782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BFS suffers </a:t>
            </a:r>
            <a:r>
              <a:rPr lang="en-US" sz="1400" dirty="0">
                <a:solidFill>
                  <a:schemeClr val="accent2"/>
                </a:solidFill>
                <a:latin typeface="Candara" panose="020E0502030303020204" pitchFamily="34" charset="0"/>
              </a:rPr>
              <a:t>load imbalance 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due to irregular graph topology</a:t>
            </a:r>
            <a:endParaRPr lang="en-US" sz="1400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BBF67F04-209E-664B-9A27-FC98A9A09554}"/>
              </a:ext>
            </a:extLst>
          </p:cNvPr>
          <p:cNvSpPr/>
          <p:nvPr/>
        </p:nvSpPr>
        <p:spPr>
          <a:xfrm>
            <a:off x="6082144" y="4685869"/>
            <a:ext cx="2981467" cy="10701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NW computes a diagonal of a 2D matrix in each iteration.</a:t>
            </a:r>
          </a:p>
          <a:p>
            <a:r>
              <a:rPr lang="en-US" sz="1400" dirty="0">
                <a:solidFill>
                  <a:srgbClr val="C00000"/>
                </a:solidFill>
                <a:latin typeface="Candara" panose="020E0502030303020204" pitchFamily="34" charset="0"/>
              </a:rPr>
              <a:t>More DPUs does not mean more parallelization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 in shorter diagonals.</a:t>
            </a:r>
            <a:endParaRPr lang="en-US" sz="1400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74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41" grpId="0" animBg="1"/>
      <p:bldP spid="42" grpId="0" animBg="1"/>
      <p:bldP spid="46" grpId="0" animBg="1"/>
      <p:bldP spid="4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AC910D-2258-C74B-B46F-EF00CEA22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1" y="860719"/>
            <a:ext cx="5799541" cy="5580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EEC2791-7E42-A540-960B-2932187DE7C6}"/>
              </a:ext>
            </a:extLst>
          </p:cNvPr>
          <p:cNvSpPr/>
          <p:nvPr/>
        </p:nvSpPr>
        <p:spPr>
          <a:xfrm>
            <a:off x="4494700" y="2258949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2B6C66-2481-2341-A893-121E330A28B9}"/>
              </a:ext>
            </a:extLst>
          </p:cNvPr>
          <p:cNvSpPr/>
          <p:nvPr/>
        </p:nvSpPr>
        <p:spPr>
          <a:xfrm>
            <a:off x="105511" y="3661883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80CA49-C88B-8144-885C-7ED03F445022}"/>
              </a:ext>
            </a:extLst>
          </p:cNvPr>
          <p:cNvSpPr/>
          <p:nvPr/>
        </p:nvSpPr>
        <p:spPr>
          <a:xfrm>
            <a:off x="1569530" y="3661880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32ABEB-684C-6C4B-85D3-40E280F4E0E2}"/>
              </a:ext>
            </a:extLst>
          </p:cNvPr>
          <p:cNvSpPr/>
          <p:nvPr/>
        </p:nvSpPr>
        <p:spPr>
          <a:xfrm>
            <a:off x="4494700" y="862367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D2287C-AFB6-EB42-AE6F-44001B366750}"/>
              </a:ext>
            </a:extLst>
          </p:cNvPr>
          <p:cNvSpPr/>
          <p:nvPr/>
        </p:nvSpPr>
        <p:spPr>
          <a:xfrm>
            <a:off x="105511" y="2258951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6198D8-D3D2-454A-9E1D-B90E53C30D38}"/>
              </a:ext>
            </a:extLst>
          </p:cNvPr>
          <p:cNvSpPr/>
          <p:nvPr/>
        </p:nvSpPr>
        <p:spPr>
          <a:xfrm>
            <a:off x="3032115" y="3661882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68B217-45F5-D646-917F-DF9FA011E491}"/>
              </a:ext>
            </a:extLst>
          </p:cNvPr>
          <p:cNvSpPr/>
          <p:nvPr/>
        </p:nvSpPr>
        <p:spPr>
          <a:xfrm>
            <a:off x="4494700" y="3661881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5ED3E7-5BE2-FB42-9113-5E3E734A3C0F}"/>
              </a:ext>
            </a:extLst>
          </p:cNvPr>
          <p:cNvSpPr/>
          <p:nvPr/>
        </p:nvSpPr>
        <p:spPr>
          <a:xfrm>
            <a:off x="105511" y="5064815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AA360E-15B8-AE4D-BF17-7081817D8FDB}"/>
              </a:ext>
            </a:extLst>
          </p:cNvPr>
          <p:cNvSpPr/>
          <p:nvPr/>
        </p:nvSpPr>
        <p:spPr>
          <a:xfrm>
            <a:off x="3032115" y="5064814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7B37973-BF02-F149-B2BA-A338DC79A43B}"/>
              </a:ext>
            </a:extLst>
          </p:cNvPr>
          <p:cNvSpPr/>
          <p:nvPr/>
        </p:nvSpPr>
        <p:spPr>
          <a:xfrm>
            <a:off x="1569530" y="5064812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7C8E5D-58D8-8D4D-9033-09B3F0C994B3}"/>
              </a:ext>
            </a:extLst>
          </p:cNvPr>
          <p:cNvSpPr/>
          <p:nvPr/>
        </p:nvSpPr>
        <p:spPr>
          <a:xfrm>
            <a:off x="105511" y="860719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DB7774-A3C6-0A48-A1FF-6D96A3E32FC0}"/>
              </a:ext>
            </a:extLst>
          </p:cNvPr>
          <p:cNvSpPr/>
          <p:nvPr/>
        </p:nvSpPr>
        <p:spPr>
          <a:xfrm>
            <a:off x="1569530" y="860718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1FABE6-2A62-3A47-B478-8C5A923011A6}"/>
              </a:ext>
            </a:extLst>
          </p:cNvPr>
          <p:cNvSpPr/>
          <p:nvPr/>
        </p:nvSpPr>
        <p:spPr>
          <a:xfrm>
            <a:off x="3032115" y="860718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AF824-8AF2-0E41-875E-29F6B78E5EAB}"/>
              </a:ext>
            </a:extLst>
          </p:cNvPr>
          <p:cNvSpPr/>
          <p:nvPr/>
        </p:nvSpPr>
        <p:spPr>
          <a:xfrm>
            <a:off x="3032115" y="2258950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29C13A-F5DC-694E-A30B-A06606C858A2}"/>
              </a:ext>
            </a:extLst>
          </p:cNvPr>
          <p:cNvSpPr/>
          <p:nvPr/>
        </p:nvSpPr>
        <p:spPr>
          <a:xfrm>
            <a:off x="1569530" y="2258948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96867D-02D7-154E-86ED-8FF6C8E2ECED}"/>
              </a:ext>
            </a:extLst>
          </p:cNvPr>
          <p:cNvSpPr/>
          <p:nvPr/>
        </p:nvSpPr>
        <p:spPr>
          <a:xfrm>
            <a:off x="4494700" y="5064813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747C0D4-0770-2A4D-B444-EC5075AC7D15}"/>
              </a:ext>
            </a:extLst>
          </p:cNvPr>
          <p:cNvSpPr/>
          <p:nvPr/>
        </p:nvSpPr>
        <p:spPr>
          <a:xfrm>
            <a:off x="4494700" y="2258949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B1A621-6A06-3D47-9F58-788B564F81B5}"/>
              </a:ext>
            </a:extLst>
          </p:cNvPr>
          <p:cNvSpPr/>
          <p:nvPr/>
        </p:nvSpPr>
        <p:spPr>
          <a:xfrm>
            <a:off x="105511" y="3661883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E502930-5AC4-2247-AF1F-3A3191464084}"/>
              </a:ext>
            </a:extLst>
          </p:cNvPr>
          <p:cNvSpPr/>
          <p:nvPr/>
        </p:nvSpPr>
        <p:spPr>
          <a:xfrm>
            <a:off x="1569530" y="3661880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E3B49C6-79FB-7E44-AC94-6C1A922EDFBA}"/>
              </a:ext>
            </a:extLst>
          </p:cNvPr>
          <p:cNvSpPr/>
          <p:nvPr/>
        </p:nvSpPr>
        <p:spPr>
          <a:xfrm>
            <a:off x="4494700" y="862367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4414FE2-920A-7745-A2BE-092E79DE2DD2}"/>
              </a:ext>
            </a:extLst>
          </p:cNvPr>
          <p:cNvSpPr/>
          <p:nvPr/>
        </p:nvSpPr>
        <p:spPr>
          <a:xfrm>
            <a:off x="105511" y="2258951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C0C060E-2C0C-BC40-80A6-A2AFBB3DFBBD}"/>
              </a:ext>
            </a:extLst>
          </p:cNvPr>
          <p:cNvSpPr/>
          <p:nvPr/>
        </p:nvSpPr>
        <p:spPr>
          <a:xfrm>
            <a:off x="4494700" y="3661881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E7840F6-2D93-E042-959C-345ED2270AA4}"/>
              </a:ext>
            </a:extLst>
          </p:cNvPr>
          <p:cNvSpPr/>
          <p:nvPr/>
        </p:nvSpPr>
        <p:spPr>
          <a:xfrm>
            <a:off x="105511" y="5064815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CD7D873-EE3E-6641-9890-E6B4F76996D1}"/>
              </a:ext>
            </a:extLst>
          </p:cNvPr>
          <p:cNvSpPr/>
          <p:nvPr/>
        </p:nvSpPr>
        <p:spPr>
          <a:xfrm>
            <a:off x="3032115" y="5064814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D47B08E-631E-194E-B9EA-41ECC3522D3A}"/>
              </a:ext>
            </a:extLst>
          </p:cNvPr>
          <p:cNvSpPr/>
          <p:nvPr/>
        </p:nvSpPr>
        <p:spPr>
          <a:xfrm>
            <a:off x="1569530" y="5064812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E9EBF3-43A0-ED4E-9967-198BCFFABD5B}"/>
              </a:ext>
            </a:extLst>
          </p:cNvPr>
          <p:cNvSpPr/>
          <p:nvPr/>
        </p:nvSpPr>
        <p:spPr>
          <a:xfrm>
            <a:off x="105511" y="860719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4941B9-6159-D948-B20C-9AA8B546C6F9}"/>
              </a:ext>
            </a:extLst>
          </p:cNvPr>
          <p:cNvSpPr/>
          <p:nvPr/>
        </p:nvSpPr>
        <p:spPr>
          <a:xfrm>
            <a:off x="1569530" y="86071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F7A1261-ABAC-D34E-82B1-7801B135C023}"/>
              </a:ext>
            </a:extLst>
          </p:cNvPr>
          <p:cNvSpPr/>
          <p:nvPr/>
        </p:nvSpPr>
        <p:spPr>
          <a:xfrm>
            <a:off x="3032115" y="86071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D9B41FA-8B5E-1E4F-88CA-119C2BAAC8AB}"/>
              </a:ext>
            </a:extLst>
          </p:cNvPr>
          <p:cNvSpPr/>
          <p:nvPr/>
        </p:nvSpPr>
        <p:spPr>
          <a:xfrm>
            <a:off x="3032115" y="2258950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6046B6-CF97-9E4C-8BCA-BACAF9000D89}"/>
              </a:ext>
            </a:extLst>
          </p:cNvPr>
          <p:cNvSpPr/>
          <p:nvPr/>
        </p:nvSpPr>
        <p:spPr>
          <a:xfrm>
            <a:off x="1569530" y="225894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12AB97C-7DA0-6543-A98C-E5C90C32E6EB}"/>
              </a:ext>
            </a:extLst>
          </p:cNvPr>
          <p:cNvSpPr/>
          <p:nvPr/>
        </p:nvSpPr>
        <p:spPr>
          <a:xfrm>
            <a:off x="4494700" y="5064813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FDF2606-2A5F-2346-8F5F-D772EAEA1E9E}"/>
              </a:ext>
            </a:extLst>
          </p:cNvPr>
          <p:cNvSpPr/>
          <p:nvPr/>
        </p:nvSpPr>
        <p:spPr>
          <a:xfrm>
            <a:off x="3032115" y="3661882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Scaling: 1 Rank (III)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59203E3D-7771-D445-9766-F1EB3BD3A696}"/>
              </a:ext>
            </a:extLst>
          </p:cNvPr>
          <p:cNvSpPr/>
          <p:nvPr/>
        </p:nvSpPr>
        <p:spPr>
          <a:xfrm>
            <a:off x="6082145" y="1801494"/>
            <a:ext cx="2981467" cy="6593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VA, GEMV, </a:t>
            </a:r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SpMV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, BS, TS, TRNS </a:t>
            </a:r>
            <a:r>
              <a:rPr lang="en-US" sz="1400" dirty="0">
                <a:solidFill>
                  <a:srgbClr val="00B050"/>
                </a:solidFill>
                <a:latin typeface="Candara" panose="020E0502030303020204" pitchFamily="34" charset="0"/>
              </a:rPr>
              <a:t>do not need inter-DPU synchronization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C58E9C51-8355-6B43-BF4C-B3137DEB5D4E}"/>
              </a:ext>
            </a:extLst>
          </p:cNvPr>
          <p:cNvSpPr/>
          <p:nvPr/>
        </p:nvSpPr>
        <p:spPr>
          <a:xfrm>
            <a:off x="6082145" y="2898051"/>
            <a:ext cx="2981467" cy="9939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SEL, UNI, HST-S, HST-L, RED, SCAN-SSA, SCAN-RSS </a:t>
            </a:r>
            <a:r>
              <a:rPr lang="en-US" sz="1400" dirty="0">
                <a:solidFill>
                  <a:schemeClr val="accent2"/>
                </a:solidFill>
                <a:latin typeface="Candara" panose="020E0502030303020204" pitchFamily="34" charset="0"/>
              </a:rPr>
              <a:t>need inter-DPU synchronization but 64 DPUs still obtain the best performance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CE33B74C-7AE1-8D41-832E-F3E0380C9668}"/>
              </a:ext>
            </a:extLst>
          </p:cNvPr>
          <p:cNvSpPr/>
          <p:nvPr/>
        </p:nvSpPr>
        <p:spPr>
          <a:xfrm>
            <a:off x="6082144" y="4329200"/>
            <a:ext cx="2981467" cy="8748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BFS, MLP, NW require</a:t>
            </a:r>
            <a:r>
              <a:rPr lang="en-US" sz="1400" dirty="0">
                <a:solidFill>
                  <a:srgbClr val="C00000"/>
                </a:solidFill>
                <a:latin typeface="Candara" panose="020E0502030303020204" pitchFamily="34" charset="0"/>
              </a:rPr>
              <a:t> heavy inter-DPU synchronization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, involving DPU-CPU and CPU-DPU transfers</a:t>
            </a:r>
          </a:p>
        </p:txBody>
      </p:sp>
    </p:spTree>
    <p:extLst>
      <p:ext uri="{BB962C8B-B14F-4D97-AF65-F5344CB8AC3E}">
        <p14:creationId xmlns:p14="http://schemas.microsoft.com/office/powerpoint/2010/main" val="331559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0" grpId="0" animBg="1"/>
      <p:bldP spid="12" grpId="0" animBg="1"/>
      <p:bldP spid="13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8" grpId="0" animBg="1"/>
      <p:bldP spid="10" grpId="0" animBg="1"/>
      <p:bldP spid="11" grpId="0" animBg="1"/>
      <p:bldP spid="14" grpId="0" animBg="1"/>
      <p:bldP spid="16" grpId="0" animBg="1"/>
      <p:bldP spid="23" grpId="0" animBg="1"/>
      <p:bldP spid="31" grpId="0" animBg="1"/>
      <p:bldP spid="33" grpId="0" animBg="1"/>
      <p:bldP spid="36" grpId="0" animBg="1"/>
      <p:bldP spid="28" grpId="0" animBg="1"/>
      <p:bldP spid="29" grpId="0" animBg="1"/>
      <p:bldP spid="35" grpId="0" animBg="1"/>
      <p:bldP spid="37" grpId="0" animBg="1"/>
      <p:bldP spid="38" grpId="0" animBg="1"/>
      <p:bldP spid="40" grpId="0" animBg="1"/>
      <p:bldP spid="25" grpId="0" animBg="1"/>
      <p:bldP spid="26" grpId="0" animBg="1"/>
      <p:bldP spid="27" grpId="0" animBg="1"/>
      <p:bldP spid="30" grpId="0" animBg="1"/>
      <p:bldP spid="32" grpId="0" animBg="1"/>
      <p:bldP spid="39" grpId="0" animBg="1"/>
      <p:bldP spid="34" grpId="0" animBg="1"/>
      <p:bldP spid="41" grpId="0" animBg="1"/>
      <p:bldP spid="42" grpId="0" animBg="1"/>
      <p:bldP spid="43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AC910D-2258-C74B-B46F-EF00CEA22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1" y="860719"/>
            <a:ext cx="5799541" cy="5580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EEC2791-7E42-A540-960B-2932187DE7C6}"/>
              </a:ext>
            </a:extLst>
          </p:cNvPr>
          <p:cNvSpPr/>
          <p:nvPr/>
        </p:nvSpPr>
        <p:spPr>
          <a:xfrm>
            <a:off x="4494700" y="2258949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32ABEB-684C-6C4B-85D3-40E280F4E0E2}"/>
              </a:ext>
            </a:extLst>
          </p:cNvPr>
          <p:cNvSpPr/>
          <p:nvPr/>
        </p:nvSpPr>
        <p:spPr>
          <a:xfrm>
            <a:off x="4494700" y="862367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D2287C-AFB6-EB42-AE6F-44001B366750}"/>
              </a:ext>
            </a:extLst>
          </p:cNvPr>
          <p:cNvSpPr/>
          <p:nvPr/>
        </p:nvSpPr>
        <p:spPr>
          <a:xfrm>
            <a:off x="105511" y="2258951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1FABE6-2A62-3A47-B478-8C5A923011A6}"/>
              </a:ext>
            </a:extLst>
          </p:cNvPr>
          <p:cNvSpPr/>
          <p:nvPr/>
        </p:nvSpPr>
        <p:spPr>
          <a:xfrm>
            <a:off x="3032115" y="860718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747C0D4-0770-2A4D-B444-EC5075AC7D15}"/>
              </a:ext>
            </a:extLst>
          </p:cNvPr>
          <p:cNvSpPr/>
          <p:nvPr/>
        </p:nvSpPr>
        <p:spPr>
          <a:xfrm>
            <a:off x="4494700" y="2258949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E3B49C6-79FB-7E44-AC94-6C1A922EDFBA}"/>
              </a:ext>
            </a:extLst>
          </p:cNvPr>
          <p:cNvSpPr/>
          <p:nvPr/>
        </p:nvSpPr>
        <p:spPr>
          <a:xfrm>
            <a:off x="4494700" y="862367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4414FE2-920A-7745-A2BE-092E79DE2DD2}"/>
              </a:ext>
            </a:extLst>
          </p:cNvPr>
          <p:cNvSpPr/>
          <p:nvPr/>
        </p:nvSpPr>
        <p:spPr>
          <a:xfrm>
            <a:off x="105511" y="2258951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F7A1261-ABAC-D34E-82B1-7801B135C023}"/>
              </a:ext>
            </a:extLst>
          </p:cNvPr>
          <p:cNvSpPr/>
          <p:nvPr/>
        </p:nvSpPr>
        <p:spPr>
          <a:xfrm>
            <a:off x="3032115" y="86071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29C13A-F5DC-694E-A30B-A06606C858A2}"/>
              </a:ext>
            </a:extLst>
          </p:cNvPr>
          <p:cNvSpPr/>
          <p:nvPr/>
        </p:nvSpPr>
        <p:spPr>
          <a:xfrm>
            <a:off x="1569530" y="2258948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80CA49-C88B-8144-885C-7ED03F445022}"/>
              </a:ext>
            </a:extLst>
          </p:cNvPr>
          <p:cNvSpPr/>
          <p:nvPr/>
        </p:nvSpPr>
        <p:spPr>
          <a:xfrm>
            <a:off x="1569530" y="3661880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6046B6-CF97-9E4C-8BCA-BACAF9000D89}"/>
              </a:ext>
            </a:extLst>
          </p:cNvPr>
          <p:cNvSpPr/>
          <p:nvPr/>
        </p:nvSpPr>
        <p:spPr>
          <a:xfrm>
            <a:off x="1569530" y="225894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E502930-5AC4-2247-AF1F-3A3191464084}"/>
              </a:ext>
            </a:extLst>
          </p:cNvPr>
          <p:cNvSpPr/>
          <p:nvPr/>
        </p:nvSpPr>
        <p:spPr>
          <a:xfrm>
            <a:off x="1569530" y="3661880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2B6C66-2481-2341-A893-121E330A28B9}"/>
              </a:ext>
            </a:extLst>
          </p:cNvPr>
          <p:cNvSpPr/>
          <p:nvPr/>
        </p:nvSpPr>
        <p:spPr>
          <a:xfrm>
            <a:off x="105511" y="3661883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6198D8-D3D2-454A-9E1D-B90E53C30D38}"/>
              </a:ext>
            </a:extLst>
          </p:cNvPr>
          <p:cNvSpPr/>
          <p:nvPr/>
        </p:nvSpPr>
        <p:spPr>
          <a:xfrm>
            <a:off x="3032115" y="3661882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68B217-45F5-D646-917F-DF9FA011E491}"/>
              </a:ext>
            </a:extLst>
          </p:cNvPr>
          <p:cNvSpPr/>
          <p:nvPr/>
        </p:nvSpPr>
        <p:spPr>
          <a:xfrm>
            <a:off x="4494700" y="3661881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5ED3E7-5BE2-FB42-9113-5E3E734A3C0F}"/>
              </a:ext>
            </a:extLst>
          </p:cNvPr>
          <p:cNvSpPr/>
          <p:nvPr/>
        </p:nvSpPr>
        <p:spPr>
          <a:xfrm>
            <a:off x="105511" y="5064815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AA360E-15B8-AE4D-BF17-7081817D8FDB}"/>
              </a:ext>
            </a:extLst>
          </p:cNvPr>
          <p:cNvSpPr/>
          <p:nvPr/>
        </p:nvSpPr>
        <p:spPr>
          <a:xfrm>
            <a:off x="3032115" y="5064814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7B37973-BF02-F149-B2BA-A338DC79A43B}"/>
              </a:ext>
            </a:extLst>
          </p:cNvPr>
          <p:cNvSpPr/>
          <p:nvPr/>
        </p:nvSpPr>
        <p:spPr>
          <a:xfrm>
            <a:off x="1569530" y="5064812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7C8E5D-58D8-8D4D-9033-09B3F0C994B3}"/>
              </a:ext>
            </a:extLst>
          </p:cNvPr>
          <p:cNvSpPr/>
          <p:nvPr/>
        </p:nvSpPr>
        <p:spPr>
          <a:xfrm>
            <a:off x="105511" y="860719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DB7774-A3C6-0A48-A1FF-6D96A3E32FC0}"/>
              </a:ext>
            </a:extLst>
          </p:cNvPr>
          <p:cNvSpPr/>
          <p:nvPr/>
        </p:nvSpPr>
        <p:spPr>
          <a:xfrm>
            <a:off x="1569530" y="860718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96867D-02D7-154E-86ED-8FF6C8E2ECED}"/>
              </a:ext>
            </a:extLst>
          </p:cNvPr>
          <p:cNvSpPr/>
          <p:nvPr/>
        </p:nvSpPr>
        <p:spPr>
          <a:xfrm>
            <a:off x="4494700" y="5064813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AF824-8AF2-0E41-875E-29F6B78E5EAB}"/>
              </a:ext>
            </a:extLst>
          </p:cNvPr>
          <p:cNvSpPr/>
          <p:nvPr/>
        </p:nvSpPr>
        <p:spPr>
          <a:xfrm>
            <a:off x="3032115" y="2258950"/>
            <a:ext cx="1404000" cy="135543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B1A621-6A06-3D47-9F58-788B564F81B5}"/>
              </a:ext>
            </a:extLst>
          </p:cNvPr>
          <p:cNvSpPr/>
          <p:nvPr/>
        </p:nvSpPr>
        <p:spPr>
          <a:xfrm>
            <a:off x="105511" y="3661883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C0C060E-2C0C-BC40-80A6-A2AFBB3DFBBD}"/>
              </a:ext>
            </a:extLst>
          </p:cNvPr>
          <p:cNvSpPr/>
          <p:nvPr/>
        </p:nvSpPr>
        <p:spPr>
          <a:xfrm>
            <a:off x="4494700" y="3661881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E7840F6-2D93-E042-959C-345ED2270AA4}"/>
              </a:ext>
            </a:extLst>
          </p:cNvPr>
          <p:cNvSpPr/>
          <p:nvPr/>
        </p:nvSpPr>
        <p:spPr>
          <a:xfrm>
            <a:off x="105511" y="5064815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CD7D873-EE3E-6641-9890-E6B4F76996D1}"/>
              </a:ext>
            </a:extLst>
          </p:cNvPr>
          <p:cNvSpPr/>
          <p:nvPr/>
        </p:nvSpPr>
        <p:spPr>
          <a:xfrm>
            <a:off x="3032115" y="5064814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D47B08E-631E-194E-B9EA-41ECC3522D3A}"/>
              </a:ext>
            </a:extLst>
          </p:cNvPr>
          <p:cNvSpPr/>
          <p:nvPr/>
        </p:nvSpPr>
        <p:spPr>
          <a:xfrm>
            <a:off x="1569530" y="5064812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E9EBF3-43A0-ED4E-9967-198BCFFABD5B}"/>
              </a:ext>
            </a:extLst>
          </p:cNvPr>
          <p:cNvSpPr/>
          <p:nvPr/>
        </p:nvSpPr>
        <p:spPr>
          <a:xfrm>
            <a:off x="105511" y="860719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4941B9-6159-D948-B20C-9AA8B546C6F9}"/>
              </a:ext>
            </a:extLst>
          </p:cNvPr>
          <p:cNvSpPr/>
          <p:nvPr/>
        </p:nvSpPr>
        <p:spPr>
          <a:xfrm>
            <a:off x="1569530" y="860718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12AB97C-7DA0-6543-A98C-E5C90C32E6EB}"/>
              </a:ext>
            </a:extLst>
          </p:cNvPr>
          <p:cNvSpPr/>
          <p:nvPr/>
        </p:nvSpPr>
        <p:spPr>
          <a:xfrm>
            <a:off x="4494700" y="5064813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FDF2606-2A5F-2346-8F5F-D772EAEA1E9E}"/>
              </a:ext>
            </a:extLst>
          </p:cNvPr>
          <p:cNvSpPr/>
          <p:nvPr/>
        </p:nvSpPr>
        <p:spPr>
          <a:xfrm>
            <a:off x="3032115" y="3661882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D9B41FA-8B5E-1E4F-88CA-119C2BAAC8AB}"/>
              </a:ext>
            </a:extLst>
          </p:cNvPr>
          <p:cNvSpPr/>
          <p:nvPr/>
        </p:nvSpPr>
        <p:spPr>
          <a:xfrm>
            <a:off x="3032115" y="2258950"/>
            <a:ext cx="1404000" cy="135543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Scaling: 1 Rank (IV)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59203E3D-7771-D445-9766-F1EB3BD3A696}"/>
              </a:ext>
            </a:extLst>
          </p:cNvPr>
          <p:cNvSpPr/>
          <p:nvPr/>
        </p:nvSpPr>
        <p:spPr>
          <a:xfrm>
            <a:off x="6082145" y="927848"/>
            <a:ext cx="2981467" cy="13850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VA, GEMV, TS, MLP, HST-S, HST-L, RED, SCAN-SSA, SCAN-RSS, TRNS </a:t>
            </a:r>
            <a:r>
              <a:rPr lang="en-US" sz="1400" dirty="0">
                <a:solidFill>
                  <a:srgbClr val="00B050"/>
                </a:solidFill>
                <a:latin typeface="Candara" panose="020E0502030303020204" pitchFamily="34" charset="0"/>
              </a:rPr>
              <a:t>use parallel transfers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.</a:t>
            </a:r>
          </a:p>
          <a:p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CPU-DPU and DPU-CPU transfer times decrease as we increase the number of DPUs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C58E9C51-8355-6B43-BF4C-B3137DEB5D4E}"/>
              </a:ext>
            </a:extLst>
          </p:cNvPr>
          <p:cNvSpPr/>
          <p:nvPr/>
        </p:nvSpPr>
        <p:spPr>
          <a:xfrm>
            <a:off x="6082145" y="2391101"/>
            <a:ext cx="2981467" cy="14184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BS, NW </a:t>
            </a:r>
            <a:r>
              <a:rPr lang="en-US" sz="1400" dirty="0">
                <a:solidFill>
                  <a:schemeClr val="accent2"/>
                </a:solidFill>
                <a:latin typeface="Candara" panose="020E0502030303020204" pitchFamily="34" charset="0"/>
              </a:rPr>
              <a:t>use parallel transfers but do not reduce transfer times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BS transfers a complete array to all DPUs.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NW does not use all DPUs in all iterations</a:t>
            </a:r>
            <a:endParaRPr lang="en-US" sz="1400" dirty="0">
              <a:solidFill>
                <a:schemeClr val="accent2"/>
              </a:solidFill>
              <a:latin typeface="Candara" panose="020E0502030303020204" pitchFamily="34" charset="0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CE33B74C-7AE1-8D41-832E-F3E0380C9668}"/>
              </a:ext>
            </a:extLst>
          </p:cNvPr>
          <p:cNvSpPr/>
          <p:nvPr/>
        </p:nvSpPr>
        <p:spPr>
          <a:xfrm>
            <a:off x="6082144" y="3887764"/>
            <a:ext cx="2981467" cy="7514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chemeClr val="tx1"/>
                </a:solidFill>
                <a:latin typeface="Candara" panose="020E0502030303020204" pitchFamily="34" charset="0"/>
              </a:rPr>
              <a:t>SpMV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, SEL, UNI, BFS </a:t>
            </a:r>
            <a:r>
              <a:rPr lang="en-US" sz="1400" dirty="0">
                <a:solidFill>
                  <a:srgbClr val="C00000"/>
                </a:solidFill>
                <a:latin typeface="Candara" panose="020E0502030303020204" pitchFamily="34" charset="0"/>
              </a:rPr>
              <a:t>cannot use parallel transfers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</a:rPr>
              <a:t>, as the transfer size per DPU is not fixed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AA074351-7E1D-A04A-9F2A-14899F42FF86}"/>
              </a:ext>
            </a:extLst>
          </p:cNvPr>
          <p:cNvSpPr/>
          <p:nvPr/>
        </p:nvSpPr>
        <p:spPr>
          <a:xfrm>
            <a:off x="6082143" y="4717451"/>
            <a:ext cx="2917726" cy="1702792"/>
          </a:xfrm>
          <a:prstGeom prst="roundRect">
            <a:avLst>
              <a:gd name="adj" fmla="val 9070"/>
            </a:avLst>
          </a:prstGeom>
          <a:solidFill>
            <a:srgbClr val="F2F9F3"/>
          </a:solidFill>
          <a:ln w="444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6" name="Round Same Side Corner Rectangle 45">
            <a:extLst>
              <a:ext uri="{FF2B5EF4-FFF2-40B4-BE49-F238E27FC236}">
                <a16:creationId xmlns:a16="http://schemas.microsoft.com/office/drawing/2014/main" id="{D2F7B0F6-80B2-EB49-BA79-74AD5DD80A83}"/>
              </a:ext>
            </a:extLst>
          </p:cNvPr>
          <p:cNvSpPr/>
          <p:nvPr/>
        </p:nvSpPr>
        <p:spPr>
          <a:xfrm>
            <a:off x="6082143" y="4717448"/>
            <a:ext cx="2917725" cy="432000"/>
          </a:xfrm>
          <a:prstGeom prst="round2SameRect">
            <a:avLst>
              <a:gd name="adj1" fmla="val 30308"/>
              <a:gd name="adj2" fmla="val 0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1400" b="1" i="1" dirty="0">
                <a:solidFill>
                  <a:schemeClr val="bg1"/>
                </a:solidFill>
                <a:latin typeface="Cambria" panose="02040503050406030204" pitchFamily="18" charset="0"/>
              </a:rPr>
              <a:t>PROGRAMMING RECOMMENDATION 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D873C1C-5359-0543-87C7-0C942DABEB8C}"/>
              </a:ext>
            </a:extLst>
          </p:cNvPr>
          <p:cNvSpPr txBox="1"/>
          <p:nvPr/>
        </p:nvSpPr>
        <p:spPr>
          <a:xfrm>
            <a:off x="6082143" y="5089999"/>
            <a:ext cx="2917726" cy="1384995"/>
          </a:xfrm>
          <a:prstGeom prst="rect">
            <a:avLst/>
          </a:prstGeom>
          <a:noFill/>
          <a:ln>
            <a:noFill/>
          </a:ln>
        </p:spPr>
        <p:txBody>
          <a:bodyPr wrap="square" lIns="180000" rtlCol="0">
            <a:spAutoFit/>
          </a:bodyPr>
          <a:lstStyle/>
          <a:p>
            <a:r>
              <a:rPr lang="en-US" sz="1400" b="1" dirty="0">
                <a:latin typeface="Cambria" panose="02040503050406030204" pitchFamily="18" charset="0"/>
              </a:rPr>
              <a:t>Parallel CPU-DPU/DPU-CPU transfers inside a rank of DPUs are recommended for real-world workloads</a:t>
            </a:r>
            <a:r>
              <a:rPr lang="en-US" sz="1400" dirty="0">
                <a:latin typeface="Cambria" panose="02040503050406030204" pitchFamily="18" charset="0"/>
              </a:rPr>
              <a:t> when all transferred buffers are of the same size.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D51AF2A-32D3-564A-ACB4-28464FADF612}"/>
              </a:ext>
            </a:extLst>
          </p:cNvPr>
          <p:cNvSpPr/>
          <p:nvPr/>
        </p:nvSpPr>
        <p:spPr>
          <a:xfrm>
            <a:off x="169011" y="860718"/>
            <a:ext cx="8962289" cy="55800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40FA34C7-E693-4549-8F18-B1B938D1E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7942"/>
            <a:ext cx="9131300" cy="1930400"/>
          </a:xfrm>
          <a:prstGeom prst="rect">
            <a:avLst/>
          </a:prstGeom>
        </p:spPr>
      </p:pic>
      <p:sp>
        <p:nvSpPr>
          <p:cNvPr id="49" name="Subtitle 1">
            <a:extLst>
              <a:ext uri="{FF2B5EF4-FFF2-40B4-BE49-F238E27FC236}">
                <a16:creationId xmlns:a16="http://schemas.microsoft.com/office/drawing/2014/main" id="{E04E9A31-2B7F-FB48-9E73-7ED06EBA6D5F}"/>
              </a:ext>
            </a:extLst>
          </p:cNvPr>
          <p:cNvSpPr txBox="1">
            <a:spLocks/>
          </p:cNvSpPr>
          <p:nvPr/>
        </p:nvSpPr>
        <p:spPr>
          <a:xfrm>
            <a:off x="1106731" y="5525569"/>
            <a:ext cx="6858000" cy="803991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u="sng" dirty="0">
                <a:hlinkClick r:id="rId4"/>
              </a:rPr>
              <a:t>https://arxiv.org/pdf/2105.03814.pdf</a:t>
            </a:r>
            <a:endParaRPr lang="en-US" sz="2000" u="sng" dirty="0"/>
          </a:p>
          <a:p>
            <a:pPr>
              <a:spcBef>
                <a:spcPts val="600"/>
              </a:spcBef>
            </a:pPr>
            <a:r>
              <a:rPr lang="en-US" sz="2000" dirty="0">
                <a:hlinkClick r:id="rId5"/>
              </a:rPr>
              <a:t>https://github.com/CMU-SAFARI/prim-benchmarks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183300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6BE3A-8518-6B43-A0A3-3337F1AFC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3031389" cy="529380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Strong scaling experiments on 32 rank</a:t>
            </a:r>
          </a:p>
          <a:p>
            <a:pPr lvl="1"/>
            <a:r>
              <a:rPr lang="en-US" sz="2100" dirty="0"/>
              <a:t>We set the number of </a:t>
            </a:r>
            <a:r>
              <a:rPr lang="en-US" sz="2100" dirty="0" err="1"/>
              <a:t>tasklets</a:t>
            </a:r>
            <a:r>
              <a:rPr lang="en-US" sz="2100" dirty="0"/>
              <a:t> to the best performing one</a:t>
            </a:r>
          </a:p>
          <a:p>
            <a:pPr lvl="1"/>
            <a:r>
              <a:rPr lang="en-US" sz="2100" dirty="0"/>
              <a:t>The </a:t>
            </a:r>
            <a:r>
              <a:rPr lang="en-US" sz="2100" dirty="0">
                <a:solidFill>
                  <a:srgbClr val="C00000"/>
                </a:solidFill>
              </a:rPr>
              <a:t>number of DPUs is 256, 512, 1024, 2048</a:t>
            </a:r>
          </a:p>
          <a:p>
            <a:pPr lvl="1"/>
            <a:r>
              <a:rPr lang="en-US" sz="2100" dirty="0"/>
              <a:t>We show the breakdown of execution time:</a:t>
            </a:r>
          </a:p>
          <a:p>
            <a:pPr lvl="2"/>
            <a:r>
              <a:rPr lang="en-US" sz="1700" dirty="0">
                <a:solidFill>
                  <a:srgbClr val="00B050"/>
                </a:solidFill>
              </a:rPr>
              <a:t>DPU</a:t>
            </a:r>
            <a:r>
              <a:rPr lang="en-US" sz="1700" dirty="0"/>
              <a:t>: Execution time on the DPU</a:t>
            </a:r>
          </a:p>
          <a:p>
            <a:pPr lvl="2"/>
            <a:r>
              <a:rPr lang="en-US" sz="1700" dirty="0">
                <a:solidFill>
                  <a:srgbClr val="0070C0"/>
                </a:solidFill>
              </a:rPr>
              <a:t>Inter-DPU</a:t>
            </a:r>
            <a:r>
              <a:rPr lang="en-US" sz="1700" dirty="0"/>
              <a:t>: Time for inter-DPU communication via the host CPU</a:t>
            </a:r>
          </a:p>
          <a:p>
            <a:pPr lvl="2"/>
            <a:r>
              <a:rPr lang="en-US" sz="1700" dirty="0"/>
              <a:t>We do not show CPU-DPU/DPU-CPU transfer times</a:t>
            </a:r>
          </a:p>
          <a:p>
            <a:pPr lvl="1"/>
            <a:r>
              <a:rPr lang="en-US" sz="2100" dirty="0">
                <a:solidFill>
                  <a:srgbClr val="C00000"/>
                </a:solidFill>
              </a:rPr>
              <a:t>Speedup over 256 DPUs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68C7CA-02F7-AC4B-B2DF-D55EAA69E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613" y="873419"/>
            <a:ext cx="5580000" cy="558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Strong Scaling: 32 Ranks</a:t>
            </a:r>
          </a:p>
        </p:txBody>
      </p:sp>
    </p:spTree>
    <p:extLst>
      <p:ext uri="{BB962C8B-B14F-4D97-AF65-F5344CB8AC3E}">
        <p14:creationId xmlns:p14="http://schemas.microsoft.com/office/powerpoint/2010/main" val="119452549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Weak Scaling: 1 Rank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BF018FF-A725-3C49-A265-1BD6BA0F3D69}"/>
              </a:ext>
            </a:extLst>
          </p:cNvPr>
          <p:cNvSpPr/>
          <p:nvPr/>
        </p:nvSpPr>
        <p:spPr>
          <a:xfrm>
            <a:off x="6071505" y="1195541"/>
            <a:ext cx="2981467" cy="2980034"/>
          </a:xfrm>
          <a:prstGeom prst="roundRect">
            <a:avLst>
              <a:gd name="adj" fmla="val 9070"/>
            </a:avLst>
          </a:prstGeom>
          <a:solidFill>
            <a:srgbClr val="F5F6FB"/>
          </a:solidFill>
          <a:ln w="44450"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7" name="Round Same Side Corner Rectangle 56">
            <a:extLst>
              <a:ext uri="{FF2B5EF4-FFF2-40B4-BE49-F238E27FC236}">
                <a16:creationId xmlns:a16="http://schemas.microsoft.com/office/drawing/2014/main" id="{47FB5699-D8F7-C34F-83E0-D7DD4FE77FC9}"/>
              </a:ext>
            </a:extLst>
          </p:cNvPr>
          <p:cNvSpPr/>
          <p:nvPr/>
        </p:nvSpPr>
        <p:spPr>
          <a:xfrm>
            <a:off x="6071505" y="1195534"/>
            <a:ext cx="2981467" cy="39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D458A"/>
          </a:solidFill>
          <a:ln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latin typeface="Cambria" panose="02040503050406030204" pitchFamily="18" charset="0"/>
              </a:rPr>
              <a:t>KEY OBSERVATION 17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C6E9EE0-83F9-EE43-8CE0-2B148EC1A655}"/>
              </a:ext>
            </a:extLst>
          </p:cNvPr>
          <p:cNvSpPr txBox="1"/>
          <p:nvPr/>
        </p:nvSpPr>
        <p:spPr>
          <a:xfrm>
            <a:off x="6062291" y="1621030"/>
            <a:ext cx="2981467" cy="2554545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</a:rPr>
              <a:t>Equally-sized problems assigned to different DPUs and little/no inter-DPU synchronization lead to linear weak scaling </a:t>
            </a:r>
            <a:r>
              <a:rPr lang="en-US" sz="1600" dirty="0">
                <a:latin typeface="Cambria" panose="02040503050406030204" pitchFamily="18" charset="0"/>
              </a:rPr>
              <a:t>of the execution time spent on the DPUs (i.e., constant execution time when we increase the number of DPUs and the dataset size accordingly). 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6E4CA248-79CF-0641-88D3-50FBC4F6804C}"/>
              </a:ext>
            </a:extLst>
          </p:cNvPr>
          <p:cNvSpPr/>
          <p:nvPr/>
        </p:nvSpPr>
        <p:spPr>
          <a:xfrm>
            <a:off x="6091359" y="4374036"/>
            <a:ext cx="2981467" cy="1748929"/>
          </a:xfrm>
          <a:prstGeom prst="roundRect">
            <a:avLst>
              <a:gd name="adj" fmla="val 9070"/>
            </a:avLst>
          </a:prstGeom>
          <a:solidFill>
            <a:srgbClr val="F5F6FB"/>
          </a:solidFill>
          <a:ln w="44450"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1" name="Round Same Side Corner Rectangle 60">
            <a:extLst>
              <a:ext uri="{FF2B5EF4-FFF2-40B4-BE49-F238E27FC236}">
                <a16:creationId xmlns:a16="http://schemas.microsoft.com/office/drawing/2014/main" id="{D6060AC6-1DD7-004B-A5B3-5EE6C8BE57DF}"/>
              </a:ext>
            </a:extLst>
          </p:cNvPr>
          <p:cNvSpPr/>
          <p:nvPr/>
        </p:nvSpPr>
        <p:spPr>
          <a:xfrm>
            <a:off x="6091359" y="4391282"/>
            <a:ext cx="2981467" cy="39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D458A"/>
          </a:solidFill>
          <a:ln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latin typeface="Cambria" panose="02040503050406030204" pitchFamily="18" charset="0"/>
              </a:rPr>
              <a:t>KEY OBSERVATION 18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62DD269-106D-ED45-9D35-5B6F85BEFDB2}"/>
              </a:ext>
            </a:extLst>
          </p:cNvPr>
          <p:cNvSpPr txBox="1"/>
          <p:nvPr/>
        </p:nvSpPr>
        <p:spPr>
          <a:xfrm>
            <a:off x="6082145" y="4799526"/>
            <a:ext cx="2981467" cy="1323439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</a:rPr>
              <a:t>Sustained bandwidth of parallel CPU-DPU/DPU-CPU transfers inside a rank of DPUs increases </a:t>
            </a:r>
            <a:r>
              <a:rPr lang="en-US" sz="1600" b="1" dirty="0" err="1">
                <a:latin typeface="Cambria" panose="02040503050406030204" pitchFamily="18" charset="0"/>
              </a:rPr>
              <a:t>sublinearly</a:t>
            </a:r>
            <a:r>
              <a:rPr lang="en-US" sz="1600" dirty="0">
                <a:latin typeface="Cambria" panose="02040503050406030204" pitchFamily="18" charset="0"/>
              </a:rPr>
              <a:t> with the number of DPUs.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DDD0A8-74EB-5548-933D-8257C29C4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58" y="873992"/>
            <a:ext cx="5799541" cy="5580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CB28C06-581D-6548-A7B3-AB910D6422F8}"/>
              </a:ext>
            </a:extLst>
          </p:cNvPr>
          <p:cNvSpPr/>
          <p:nvPr/>
        </p:nvSpPr>
        <p:spPr>
          <a:xfrm>
            <a:off x="169011" y="936172"/>
            <a:ext cx="8962289" cy="551782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EE234C-535E-F546-915D-2FC39BF69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27942"/>
            <a:ext cx="9131300" cy="1930400"/>
          </a:xfrm>
          <a:prstGeom prst="rect">
            <a:avLst/>
          </a:prstGeom>
        </p:spPr>
      </p:pic>
      <p:sp>
        <p:nvSpPr>
          <p:cNvPr id="14" name="Subtitle 1">
            <a:extLst>
              <a:ext uri="{FF2B5EF4-FFF2-40B4-BE49-F238E27FC236}">
                <a16:creationId xmlns:a16="http://schemas.microsoft.com/office/drawing/2014/main" id="{169A0447-95C7-BA4D-B883-F27C7EB3BE1A}"/>
              </a:ext>
            </a:extLst>
          </p:cNvPr>
          <p:cNvSpPr txBox="1">
            <a:spLocks/>
          </p:cNvSpPr>
          <p:nvPr/>
        </p:nvSpPr>
        <p:spPr>
          <a:xfrm>
            <a:off x="1106731" y="5525569"/>
            <a:ext cx="6858000" cy="803991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u="sng" dirty="0">
                <a:hlinkClick r:id="rId5"/>
              </a:rPr>
              <a:t>https://arxiv.org/pdf/2105.03814.pdf</a:t>
            </a:r>
            <a:endParaRPr lang="en-US" sz="2000" u="sng" dirty="0"/>
          </a:p>
          <a:p>
            <a:pPr>
              <a:spcBef>
                <a:spcPts val="600"/>
              </a:spcBef>
            </a:pPr>
            <a:r>
              <a:rPr lang="en-US" sz="2000" dirty="0">
                <a:hlinkClick r:id="rId6"/>
              </a:rPr>
              <a:t>https://github.com/CMU-SAFARI/prim-benchmarks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510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4C52-7F57-D04B-AE19-26711BA2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CPU/GPU: Evaluation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6BE3A-8518-6B43-A0A3-3337F1AFC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Comparison of both UPMEM-based PIM systems </a:t>
            </a:r>
            <a:r>
              <a:rPr lang="en-US" dirty="0">
                <a:solidFill>
                  <a:srgbClr val="00B050"/>
                </a:solidFill>
              </a:rPr>
              <a:t>to state-of-the-art CPU and GPU</a:t>
            </a:r>
          </a:p>
          <a:p>
            <a:pPr lvl="1"/>
            <a:r>
              <a:rPr lang="en-US" dirty="0"/>
              <a:t>Intel Xeon E3-1240 CPU</a:t>
            </a:r>
          </a:p>
          <a:p>
            <a:pPr lvl="1"/>
            <a:r>
              <a:rPr lang="en-US" dirty="0"/>
              <a:t>NVIDIA Titan V GPU</a:t>
            </a:r>
          </a:p>
          <a:p>
            <a:r>
              <a:rPr lang="en-US" dirty="0"/>
              <a:t>We use </a:t>
            </a:r>
            <a:r>
              <a:rPr lang="en-US" dirty="0">
                <a:solidFill>
                  <a:srgbClr val="C00000"/>
                </a:solidFill>
              </a:rPr>
              <a:t>state-of-the-art CPU and GPU counterparts</a:t>
            </a:r>
            <a:r>
              <a:rPr lang="en-US" dirty="0"/>
              <a:t> of </a:t>
            </a:r>
            <a:r>
              <a:rPr lang="en-US" dirty="0" err="1"/>
              <a:t>PrIM</a:t>
            </a:r>
            <a:r>
              <a:rPr lang="en-US" dirty="0"/>
              <a:t> benchmarks</a:t>
            </a:r>
          </a:p>
          <a:p>
            <a:pPr lvl="1"/>
            <a:r>
              <a:rPr lang="en-US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https://github.com/CMU-SAFARI/prim-benchmarks</a:t>
            </a:r>
            <a:endParaRPr lang="en-US" dirty="0"/>
          </a:p>
          <a:p>
            <a:r>
              <a:rPr lang="en-US" dirty="0"/>
              <a:t>We use the </a:t>
            </a:r>
            <a:r>
              <a:rPr lang="en-US" dirty="0">
                <a:solidFill>
                  <a:srgbClr val="0070C0"/>
                </a:solidFill>
              </a:rPr>
              <a:t>largest dataset that we can fit in the GPU</a:t>
            </a:r>
            <a:r>
              <a:rPr lang="en-US" dirty="0"/>
              <a:t> memory</a:t>
            </a:r>
          </a:p>
          <a:p>
            <a:r>
              <a:rPr lang="en-US" dirty="0"/>
              <a:t>We show overall execution time, including DPU kernel time and inter DPU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12926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0FC8F8C-F225-FE40-929B-6BE810F50236}"/>
              </a:ext>
            </a:extLst>
          </p:cNvPr>
          <p:cNvSpPr/>
          <p:nvPr/>
        </p:nvSpPr>
        <p:spPr>
          <a:xfrm>
            <a:off x="178200" y="962993"/>
            <a:ext cx="8787600" cy="87989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AD3230B-7F39-9340-9A98-02535843F9D1}"/>
              </a:ext>
            </a:extLst>
          </p:cNvPr>
          <p:cNvSpPr/>
          <p:nvPr/>
        </p:nvSpPr>
        <p:spPr>
          <a:xfrm>
            <a:off x="178200" y="962395"/>
            <a:ext cx="8787600" cy="880497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C37658-4131-E946-8974-08804F7EB72D}"/>
              </a:ext>
            </a:extLst>
          </p:cNvPr>
          <p:cNvSpPr/>
          <p:nvPr/>
        </p:nvSpPr>
        <p:spPr>
          <a:xfrm>
            <a:off x="169011" y="5110170"/>
            <a:ext cx="8787600" cy="833431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C5DF2A-A3FA-4545-BAC8-AD5AC1F2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CCE1C4D-C9D5-1D4C-8363-9BBEDA24D389}"/>
              </a:ext>
            </a:extLst>
          </p:cNvPr>
          <p:cNvSpPr/>
          <p:nvPr/>
        </p:nvSpPr>
        <p:spPr>
          <a:xfrm>
            <a:off x="178200" y="1892890"/>
            <a:ext cx="8787600" cy="1386667"/>
          </a:xfrm>
          <a:prstGeom prst="roundRect">
            <a:avLst>
              <a:gd name="adj" fmla="val 8371"/>
            </a:avLst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21F8A93-C07C-1240-AED5-10923C44BCFE}"/>
              </a:ext>
            </a:extLst>
          </p:cNvPr>
          <p:cNvSpPr/>
          <p:nvPr/>
        </p:nvSpPr>
        <p:spPr>
          <a:xfrm>
            <a:off x="169011" y="3329570"/>
            <a:ext cx="8787600" cy="85352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E22266B-AA24-2448-BB56-26D05F18BC4C}"/>
              </a:ext>
            </a:extLst>
          </p:cNvPr>
          <p:cNvSpPr/>
          <p:nvPr/>
        </p:nvSpPr>
        <p:spPr>
          <a:xfrm>
            <a:off x="178200" y="4235006"/>
            <a:ext cx="8787600" cy="830054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E4621E-DA1E-D141-A039-8C7109996C07}"/>
              </a:ext>
            </a:extLst>
          </p:cNvPr>
          <p:cNvSpPr/>
          <p:nvPr/>
        </p:nvSpPr>
        <p:spPr>
          <a:xfrm>
            <a:off x="169011" y="5988712"/>
            <a:ext cx="8787600" cy="360000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C2468A4-AD3D-9E4B-BF86-87D7754FA1EC}"/>
              </a:ext>
            </a:extLst>
          </p:cNvPr>
          <p:cNvSpPr/>
          <p:nvPr/>
        </p:nvSpPr>
        <p:spPr>
          <a:xfrm>
            <a:off x="169011" y="1888002"/>
            <a:ext cx="8787600" cy="1396457"/>
          </a:xfrm>
          <a:prstGeom prst="roundRect">
            <a:avLst>
              <a:gd name="adj" fmla="val 9605"/>
            </a:avLst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6092E59-AC16-6F4B-A65D-CBD183F3F254}"/>
              </a:ext>
            </a:extLst>
          </p:cNvPr>
          <p:cNvSpPr/>
          <p:nvPr/>
        </p:nvSpPr>
        <p:spPr>
          <a:xfrm>
            <a:off x="169011" y="3328556"/>
            <a:ext cx="8787600" cy="854544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6C0B9E9-FA02-B54D-BCAA-80A0D841BBC7}"/>
              </a:ext>
            </a:extLst>
          </p:cNvPr>
          <p:cNvSpPr/>
          <p:nvPr/>
        </p:nvSpPr>
        <p:spPr>
          <a:xfrm>
            <a:off x="169010" y="4235006"/>
            <a:ext cx="8796789" cy="830053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1F7BF48-9CA3-844E-9033-227911BFE414}"/>
              </a:ext>
            </a:extLst>
          </p:cNvPr>
          <p:cNvSpPr/>
          <p:nvPr/>
        </p:nvSpPr>
        <p:spPr>
          <a:xfrm>
            <a:off x="178200" y="5116966"/>
            <a:ext cx="8787600" cy="82663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86D1183-62FC-FD49-BA7D-A11F3326BB26}"/>
              </a:ext>
            </a:extLst>
          </p:cNvPr>
          <p:cNvSpPr/>
          <p:nvPr/>
        </p:nvSpPr>
        <p:spPr>
          <a:xfrm>
            <a:off x="169010" y="5988711"/>
            <a:ext cx="8787600" cy="360001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8BF89-EC1C-A447-B581-92D8E4742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1004040"/>
            <a:ext cx="8894602" cy="5369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Accelerator Model</a:t>
            </a:r>
          </a:p>
          <a:p>
            <a:pPr lvl="1"/>
            <a:r>
              <a:rPr lang="en-US" dirty="0"/>
              <a:t>UPMEM-based PIM System Overview</a:t>
            </a:r>
          </a:p>
          <a:p>
            <a:r>
              <a:rPr lang="en-US" dirty="0"/>
              <a:t>UPMEM PIM Programming</a:t>
            </a:r>
          </a:p>
          <a:p>
            <a:pPr lvl="1"/>
            <a:r>
              <a:rPr lang="en-US" dirty="0"/>
              <a:t>Vector Addition</a:t>
            </a:r>
          </a:p>
          <a:p>
            <a:pPr lvl="1"/>
            <a:r>
              <a:rPr lang="en-US" dirty="0"/>
              <a:t>CPU-DPU Data Transfers</a:t>
            </a:r>
          </a:p>
          <a:p>
            <a:pPr lvl="1"/>
            <a:r>
              <a:rPr lang="en-US" dirty="0"/>
              <a:t>Inter-DPU Communication</a:t>
            </a:r>
          </a:p>
          <a:p>
            <a:pPr lvl="1"/>
            <a:r>
              <a:rPr lang="en-US" dirty="0"/>
              <a:t>CPU-DPU/DPU-CPU Transfer Bandwidth</a:t>
            </a:r>
          </a:p>
          <a:p>
            <a:r>
              <a:rPr lang="en-US" dirty="0"/>
              <a:t>DRAM Processing Unit</a:t>
            </a:r>
          </a:p>
          <a:p>
            <a:pPr lvl="1"/>
            <a:r>
              <a:rPr lang="en-US" dirty="0"/>
              <a:t>Arithmetic Throughput</a:t>
            </a:r>
          </a:p>
          <a:p>
            <a:pPr lvl="1"/>
            <a:r>
              <a:rPr lang="en-US" dirty="0"/>
              <a:t>WRAM and MRAM Bandwidth</a:t>
            </a:r>
          </a:p>
          <a:p>
            <a:r>
              <a:rPr lang="en-US" dirty="0"/>
              <a:t>PrIM Benchmarks</a:t>
            </a:r>
          </a:p>
          <a:p>
            <a:pPr lvl="1"/>
            <a:r>
              <a:rPr lang="en-US" dirty="0"/>
              <a:t>Roofline Model</a:t>
            </a:r>
          </a:p>
          <a:p>
            <a:pPr lvl="1"/>
            <a:r>
              <a:rPr lang="en-US" dirty="0"/>
              <a:t>Benchmark Diversity</a:t>
            </a:r>
          </a:p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Strong and Weak Scaling</a:t>
            </a:r>
          </a:p>
          <a:p>
            <a:pPr lvl="1"/>
            <a:r>
              <a:rPr lang="en-US" dirty="0"/>
              <a:t>Comparison to CPU and GPU</a:t>
            </a:r>
          </a:p>
          <a:p>
            <a:r>
              <a:rPr lang="en-US" dirty="0"/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287422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D415-242A-5346-BA91-3DFC4D92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CPU/GPU: Performance Comparison (I)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66632C0-F0A1-3A48-A999-5A93D469E4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000" y="913302"/>
          <a:ext cx="9000000" cy="3807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1A97F01-7391-1F4F-866C-1945B0944185}"/>
              </a:ext>
            </a:extLst>
          </p:cNvPr>
          <p:cNvSpPr/>
          <p:nvPr/>
        </p:nvSpPr>
        <p:spPr>
          <a:xfrm>
            <a:off x="464214" y="4808624"/>
            <a:ext cx="8215572" cy="7837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The 2,556-DPU and the 640-DPU systems outperform the CPU for </a:t>
            </a:r>
            <a:r>
              <a:rPr lang="en-US" sz="2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all benchmarks except </a:t>
            </a:r>
            <a:r>
              <a:rPr lang="en-US" sz="2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SpMV</a:t>
            </a:r>
            <a:r>
              <a:rPr lang="en-US" sz="2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, BFS, and NW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0417DB-CE0F-BF4A-94A8-271FA4EC1E26}"/>
              </a:ext>
            </a:extLst>
          </p:cNvPr>
          <p:cNvSpPr/>
          <p:nvPr/>
        </p:nvSpPr>
        <p:spPr>
          <a:xfrm>
            <a:off x="5605670" y="1378226"/>
            <a:ext cx="357808" cy="26636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2A0405-D778-6E49-BE7E-0F485EBA57C2}"/>
              </a:ext>
            </a:extLst>
          </p:cNvPr>
          <p:cNvSpPr/>
          <p:nvPr/>
        </p:nvSpPr>
        <p:spPr>
          <a:xfrm>
            <a:off x="6327914" y="1378225"/>
            <a:ext cx="357808" cy="26636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10BD69-F7BB-A54E-96B5-49A2A6DC44F9}"/>
              </a:ext>
            </a:extLst>
          </p:cNvPr>
          <p:cNvSpPr/>
          <p:nvPr/>
        </p:nvSpPr>
        <p:spPr>
          <a:xfrm>
            <a:off x="7050158" y="1378224"/>
            <a:ext cx="357808" cy="26636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160FFD9-D775-0B4F-86C2-16FD03CB8961}"/>
              </a:ext>
            </a:extLst>
          </p:cNvPr>
          <p:cNvSpPr/>
          <p:nvPr/>
        </p:nvSpPr>
        <p:spPr>
          <a:xfrm>
            <a:off x="464214" y="5640298"/>
            <a:ext cx="8215572" cy="7837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The 2,556-DPU and the 640-DPU are, respectively, </a:t>
            </a:r>
            <a:r>
              <a:rPr lang="en-US" sz="2200" dirty="0">
                <a:solidFill>
                  <a:srgbClr val="FFC000"/>
                </a:solidFill>
                <a:latin typeface="Candara" panose="020E0502030303020204" pitchFamily="34" charset="0"/>
              </a:rPr>
              <a:t>93.0x and 27.9x faster than the CPU for 13 of the </a:t>
            </a:r>
            <a:r>
              <a:rPr lang="en-US" sz="2200" dirty="0" err="1">
                <a:solidFill>
                  <a:srgbClr val="FFC000"/>
                </a:solidFill>
                <a:latin typeface="Candara" panose="020E0502030303020204" pitchFamily="34" charset="0"/>
              </a:rPr>
              <a:t>PrIM</a:t>
            </a:r>
            <a:r>
              <a:rPr lang="en-US" sz="2200" dirty="0">
                <a:solidFill>
                  <a:srgbClr val="FFC000"/>
                </a:solidFill>
                <a:latin typeface="Candara" panose="020E0502030303020204" pitchFamily="34" charset="0"/>
              </a:rPr>
              <a:t> benchmarks</a:t>
            </a:r>
            <a:endParaRPr lang="en-US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76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category"/>
        </p:bldSub>
      </p:bldGraphic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D415-242A-5346-BA91-3DFC4D92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CPU/GPU: Performance Comparison (II)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66632C0-F0A1-3A48-A999-5A93D469E4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000" y="913302"/>
          <a:ext cx="9000000" cy="3807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1A97F01-7391-1F4F-866C-1945B0944185}"/>
              </a:ext>
            </a:extLst>
          </p:cNvPr>
          <p:cNvSpPr/>
          <p:nvPr/>
        </p:nvSpPr>
        <p:spPr>
          <a:xfrm>
            <a:off x="464214" y="4808624"/>
            <a:ext cx="8215572" cy="7837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The 2,556-DPU outperforms the GPU 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for </a:t>
            </a:r>
            <a:r>
              <a:rPr lang="en-US" sz="2200" dirty="0">
                <a:solidFill>
                  <a:srgbClr val="FFC000"/>
                </a:solidFill>
                <a:latin typeface="Candara" panose="020E0502030303020204" pitchFamily="34" charset="0"/>
              </a:rPr>
              <a:t>10 </a:t>
            </a:r>
            <a:r>
              <a:rPr lang="en-US" sz="2200" dirty="0" err="1">
                <a:solidFill>
                  <a:srgbClr val="FFC000"/>
                </a:solidFill>
                <a:latin typeface="Candara" panose="020E0502030303020204" pitchFamily="34" charset="0"/>
              </a:rPr>
              <a:t>PrIM</a:t>
            </a:r>
            <a:r>
              <a:rPr lang="en-US" sz="2200" dirty="0">
                <a:solidFill>
                  <a:srgbClr val="FFC000"/>
                </a:solidFill>
                <a:latin typeface="Candara" panose="020E0502030303020204" pitchFamily="34" charset="0"/>
              </a:rPr>
              <a:t> benchmarks with an average of 2.54x</a:t>
            </a:r>
            <a:endParaRPr lang="en-US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160FFD9-D775-0B4F-86C2-16FD03CB8961}"/>
              </a:ext>
            </a:extLst>
          </p:cNvPr>
          <p:cNvSpPr/>
          <p:nvPr/>
        </p:nvSpPr>
        <p:spPr>
          <a:xfrm>
            <a:off x="464214" y="5640298"/>
            <a:ext cx="8215572" cy="7837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The performance of </a:t>
            </a:r>
            <a:r>
              <a:rPr lang="en-US" sz="2200" dirty="0">
                <a:solidFill>
                  <a:srgbClr val="FFC000"/>
                </a:solidFill>
                <a:latin typeface="Candara" panose="020E0502030303020204" pitchFamily="34" charset="0"/>
              </a:rPr>
              <a:t>the 640-DPU is within 65% </a:t>
            </a:r>
          </a:p>
          <a:p>
            <a:pPr algn="ctr"/>
            <a:r>
              <a:rPr lang="en-US" sz="2200" dirty="0">
                <a:solidFill>
                  <a:srgbClr val="FFC000"/>
                </a:solidFill>
                <a:latin typeface="Candara" panose="020E0502030303020204" pitchFamily="34" charset="0"/>
              </a:rPr>
              <a:t>the performance of the GPU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 for the same 10 </a:t>
            </a:r>
            <a:r>
              <a:rPr lang="en-US" sz="2200" dirty="0" err="1">
                <a:solidFill>
                  <a:schemeClr val="bg1"/>
                </a:solidFill>
                <a:latin typeface="Candara" panose="020E0502030303020204" pitchFamily="34" charset="0"/>
              </a:rPr>
              <a:t>PrIM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 benchmarks</a:t>
            </a:r>
            <a:endParaRPr lang="en-US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A41674-C562-A346-8D0B-95C18468A69A}"/>
              </a:ext>
            </a:extLst>
          </p:cNvPr>
          <p:cNvSpPr/>
          <p:nvPr/>
        </p:nvSpPr>
        <p:spPr>
          <a:xfrm>
            <a:off x="1232452" y="1298713"/>
            <a:ext cx="3631095" cy="303474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0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D415-242A-5346-BA91-3DFC4D92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CPU/GPU: Performance Comparison (III)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66632C0-F0A1-3A48-A999-5A93D469E4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000" y="913302"/>
          <a:ext cx="9000000" cy="3807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6AFBF55-5425-1D49-B337-C7653377291F}"/>
              </a:ext>
            </a:extLst>
          </p:cNvPr>
          <p:cNvSpPr/>
          <p:nvPr/>
        </p:nvSpPr>
        <p:spPr>
          <a:xfrm>
            <a:off x="1232452" y="1298713"/>
            <a:ext cx="3631095" cy="303474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D7FE97D-2960-BC45-9EA4-C13EEE6396CB}"/>
              </a:ext>
            </a:extLst>
          </p:cNvPr>
          <p:cNvSpPr/>
          <p:nvPr/>
        </p:nvSpPr>
        <p:spPr>
          <a:xfrm>
            <a:off x="701177" y="3711348"/>
            <a:ext cx="7741646" cy="2703443"/>
          </a:xfrm>
          <a:prstGeom prst="roundRect">
            <a:avLst>
              <a:gd name="adj" fmla="val 7357"/>
            </a:avLst>
          </a:prstGeom>
          <a:solidFill>
            <a:srgbClr val="F5F6FB"/>
          </a:solidFill>
          <a:ln w="44450"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ound Same Side Corner Rectangle 10">
            <a:extLst>
              <a:ext uri="{FF2B5EF4-FFF2-40B4-BE49-F238E27FC236}">
                <a16:creationId xmlns:a16="http://schemas.microsoft.com/office/drawing/2014/main" id="{95D8526F-C3DC-4648-82BE-C22B75E8A537}"/>
              </a:ext>
            </a:extLst>
          </p:cNvPr>
          <p:cNvSpPr/>
          <p:nvPr/>
        </p:nvSpPr>
        <p:spPr>
          <a:xfrm>
            <a:off x="701177" y="3711347"/>
            <a:ext cx="7741646" cy="396000"/>
          </a:xfrm>
          <a:prstGeom prst="round2SameRect">
            <a:avLst>
              <a:gd name="adj1" fmla="val 33688"/>
              <a:gd name="adj2" fmla="val 0"/>
            </a:avLst>
          </a:prstGeom>
          <a:solidFill>
            <a:srgbClr val="2D458A"/>
          </a:solidFill>
          <a:ln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latin typeface="Cambria" panose="02040503050406030204" pitchFamily="18" charset="0"/>
              </a:rPr>
              <a:t>KEY OBSERVATION 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D2CECB-52B0-4D46-AFF5-3E91BC237804}"/>
              </a:ext>
            </a:extLst>
          </p:cNvPr>
          <p:cNvSpPr txBox="1"/>
          <p:nvPr/>
        </p:nvSpPr>
        <p:spPr>
          <a:xfrm>
            <a:off x="701177" y="4106467"/>
            <a:ext cx="7741646" cy="2308324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The UPMEM-based PIM system can outperform a state-of-the-art GPU</a:t>
            </a:r>
            <a:r>
              <a:rPr lang="en-US" dirty="0">
                <a:latin typeface="Cambria" panose="02040503050406030204" pitchFamily="18" charset="0"/>
              </a:rPr>
              <a:t> on workloads </a:t>
            </a:r>
            <a:r>
              <a:rPr lang="en-US" b="1" dirty="0">
                <a:latin typeface="Cambria" panose="02040503050406030204" pitchFamily="18" charset="0"/>
              </a:rPr>
              <a:t>with three key characteristics</a:t>
            </a:r>
            <a:r>
              <a:rPr lang="en-US" dirty="0">
                <a:latin typeface="Cambria" panose="02040503050406030204" pitchFamily="18" charset="0"/>
              </a:rPr>
              <a:t>: </a:t>
            </a:r>
            <a:endParaRPr lang="en-US" sz="2000" dirty="0">
              <a:latin typeface="Cambria" panose="02040503050406030204" pitchFamily="18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Cambria" panose="02040503050406030204" pitchFamily="18" charset="0"/>
              </a:rPr>
              <a:t>Streaming memory accesses</a:t>
            </a:r>
          </a:p>
          <a:p>
            <a:pPr marL="342900" indent="-342900">
              <a:buAutoNum type="arabicPeriod"/>
            </a:pPr>
            <a:r>
              <a:rPr lang="en-US" dirty="0">
                <a:latin typeface="Cambria" panose="02040503050406030204" pitchFamily="18" charset="0"/>
              </a:rPr>
              <a:t>No or little inter-DPU synchronization</a:t>
            </a:r>
          </a:p>
          <a:p>
            <a:pPr marL="342900" indent="-342900">
              <a:buAutoNum type="arabicPeriod"/>
            </a:pPr>
            <a:r>
              <a:rPr lang="en-US" dirty="0">
                <a:latin typeface="Cambria" panose="02040503050406030204" pitchFamily="18" charset="0"/>
              </a:rPr>
              <a:t>No or little use of integer multiplication, integer division, or floating point operations</a:t>
            </a:r>
          </a:p>
          <a:p>
            <a:r>
              <a:rPr lang="en-US" dirty="0">
                <a:latin typeface="Cambria" panose="02040503050406030204" pitchFamily="18" charset="0"/>
              </a:rPr>
              <a:t>These three key characteristics make a </a:t>
            </a:r>
            <a:r>
              <a:rPr lang="en-US" b="1" dirty="0">
                <a:latin typeface="Cambria" panose="02040503050406030204" pitchFamily="18" charset="0"/>
              </a:rPr>
              <a:t>workload potentially suitable to the UPMEM PIM architecture</a:t>
            </a:r>
            <a:r>
              <a:rPr lang="en-US" dirty="0">
                <a:latin typeface="Cambria" panose="02040503050406030204" pitchFamily="18" charset="0"/>
              </a:rPr>
              <a:t>.</a:t>
            </a:r>
            <a:endParaRPr lang="en-US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7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D415-242A-5346-BA91-3DFC4D92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CPU/GPU: Energy Comparison (I)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1A97F01-7391-1F4F-866C-1945B0944185}"/>
              </a:ext>
            </a:extLst>
          </p:cNvPr>
          <p:cNvSpPr/>
          <p:nvPr/>
        </p:nvSpPr>
        <p:spPr>
          <a:xfrm>
            <a:off x="464214" y="4808624"/>
            <a:ext cx="8215572" cy="7837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The 640-DPU system consumes </a:t>
            </a:r>
            <a:r>
              <a:rPr lang="en-US" sz="2200" dirty="0">
                <a:solidFill>
                  <a:srgbClr val="FFC000"/>
                </a:solidFill>
                <a:latin typeface="Candara" panose="020E0502030303020204" pitchFamily="34" charset="0"/>
              </a:rPr>
              <a:t>on average 1.64x less energy than the CPU for all 16 </a:t>
            </a:r>
            <a:r>
              <a:rPr lang="en-US" sz="2200" dirty="0" err="1">
                <a:solidFill>
                  <a:srgbClr val="FFC000"/>
                </a:solidFill>
                <a:latin typeface="Candara" panose="020E0502030303020204" pitchFamily="34" charset="0"/>
              </a:rPr>
              <a:t>PrIM</a:t>
            </a:r>
            <a:r>
              <a:rPr lang="en-US" sz="2200" dirty="0">
                <a:solidFill>
                  <a:srgbClr val="FFC000"/>
                </a:solidFill>
                <a:latin typeface="Candara" panose="020E0502030303020204" pitchFamily="34" charset="0"/>
              </a:rPr>
              <a:t> benchmarks</a:t>
            </a:r>
            <a:endParaRPr lang="en-US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160FFD9-D775-0B4F-86C2-16FD03CB8961}"/>
              </a:ext>
            </a:extLst>
          </p:cNvPr>
          <p:cNvSpPr/>
          <p:nvPr/>
        </p:nvSpPr>
        <p:spPr>
          <a:xfrm>
            <a:off x="464214" y="5640298"/>
            <a:ext cx="8215572" cy="7837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C000"/>
                </a:solidFill>
                <a:latin typeface="Candara" panose="020E0502030303020204" pitchFamily="34" charset="0"/>
              </a:rPr>
              <a:t>For 12 benchmarks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, the 640-DPU system provides energy savings 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of </a:t>
            </a:r>
            <a:r>
              <a:rPr lang="en-US" sz="2200" dirty="0">
                <a:solidFill>
                  <a:srgbClr val="FFC000"/>
                </a:solidFill>
                <a:latin typeface="Candara" panose="020E0502030303020204" pitchFamily="34" charset="0"/>
              </a:rPr>
              <a:t>5.23x over the CPU</a:t>
            </a:r>
            <a:endParaRPr lang="en-US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D108889F-D916-454D-9391-E23D5F5D6A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000" y="879156"/>
          <a:ext cx="9000000" cy="3807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C286A357-218A-E84D-AC0C-807C6A1D662A}"/>
              </a:ext>
            </a:extLst>
          </p:cNvPr>
          <p:cNvSpPr/>
          <p:nvPr/>
        </p:nvSpPr>
        <p:spPr>
          <a:xfrm>
            <a:off x="1099930" y="1205948"/>
            <a:ext cx="3710609" cy="312751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C2E23B-6947-3245-BDAD-1CD2B23A5DC7}"/>
              </a:ext>
            </a:extLst>
          </p:cNvPr>
          <p:cNvSpPr/>
          <p:nvPr/>
        </p:nvSpPr>
        <p:spPr>
          <a:xfrm>
            <a:off x="5188226" y="1205948"/>
            <a:ext cx="351183" cy="312751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31AADF-C020-4445-82CC-73A110C3C261}"/>
              </a:ext>
            </a:extLst>
          </p:cNvPr>
          <p:cNvSpPr/>
          <p:nvPr/>
        </p:nvSpPr>
        <p:spPr>
          <a:xfrm>
            <a:off x="5917096" y="1205948"/>
            <a:ext cx="351183" cy="312751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6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4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Graphic spid="14" grpId="0" uiExpand="1">
        <p:bldSub>
          <a:bldChart bld="category"/>
        </p:bldSub>
      </p:bldGraphic>
      <p:bldP spid="15" grpId="0" animBg="1"/>
      <p:bldP spid="16" grpId="0" animBg="1"/>
      <p:bldP spid="17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D415-242A-5346-BA91-3DFC4D92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CPU/GPU: Energy Comparison (II)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D108889F-D916-454D-9391-E23D5F5D6A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000" y="879156"/>
          <a:ext cx="9000000" cy="3807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2DEBD98-FA37-F840-B866-6FCC79CD3AD4}"/>
              </a:ext>
            </a:extLst>
          </p:cNvPr>
          <p:cNvSpPr/>
          <p:nvPr/>
        </p:nvSpPr>
        <p:spPr>
          <a:xfrm>
            <a:off x="701177" y="3419804"/>
            <a:ext cx="7741646" cy="2980442"/>
          </a:xfrm>
          <a:prstGeom prst="roundRect">
            <a:avLst>
              <a:gd name="adj" fmla="val 7357"/>
            </a:avLst>
          </a:prstGeom>
          <a:solidFill>
            <a:srgbClr val="F5F6FB"/>
          </a:solidFill>
          <a:ln w="44450"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ound Same Side Corner Rectangle 10">
            <a:extLst>
              <a:ext uri="{FF2B5EF4-FFF2-40B4-BE49-F238E27FC236}">
                <a16:creationId xmlns:a16="http://schemas.microsoft.com/office/drawing/2014/main" id="{AC56BE9C-D53E-8541-9801-74905310F9C3}"/>
              </a:ext>
            </a:extLst>
          </p:cNvPr>
          <p:cNvSpPr/>
          <p:nvPr/>
        </p:nvSpPr>
        <p:spPr>
          <a:xfrm>
            <a:off x="701177" y="3419803"/>
            <a:ext cx="7741646" cy="39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D458A"/>
          </a:solidFill>
          <a:ln>
            <a:solidFill>
              <a:srgbClr val="2D45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latin typeface="Cambria" panose="02040503050406030204" pitchFamily="18" charset="0"/>
              </a:rPr>
              <a:t>KEY OBSERVATION 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8DE82E-BA1F-F042-A082-561AF4A0DB10}"/>
              </a:ext>
            </a:extLst>
          </p:cNvPr>
          <p:cNvSpPr txBox="1"/>
          <p:nvPr/>
        </p:nvSpPr>
        <p:spPr>
          <a:xfrm>
            <a:off x="701177" y="3814923"/>
            <a:ext cx="7741646" cy="2585323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The UPMEM-based PIM system provides large energy savings over a state-of-the-art CPU</a:t>
            </a:r>
            <a:r>
              <a:rPr lang="en-US" dirty="0">
                <a:latin typeface="Cambria" panose="02040503050406030204" pitchFamily="18" charset="0"/>
              </a:rPr>
              <a:t> due to higher performance (thus, lower static energy) and less data movement between memory and processors. </a:t>
            </a:r>
          </a:p>
          <a:p>
            <a:r>
              <a:rPr lang="en-US" b="1" dirty="0">
                <a:latin typeface="Cambria" panose="02040503050406030204" pitchFamily="18" charset="0"/>
              </a:rPr>
              <a:t>The UPMEM-based PIM system provides energy savings over a state-of-the-art CPU/GPU on workloads where it outperforms the CPU/GPU</a:t>
            </a:r>
            <a:r>
              <a:rPr lang="en-US" dirty="0">
                <a:latin typeface="Cambria" panose="02040503050406030204" pitchFamily="18" charset="0"/>
              </a:rPr>
              <a:t>. </a:t>
            </a:r>
          </a:p>
          <a:p>
            <a:r>
              <a:rPr lang="en-US" dirty="0">
                <a:latin typeface="Cambria" panose="02040503050406030204" pitchFamily="18" charset="0"/>
              </a:rPr>
              <a:t>This is because the source of both performance improvement and energy savings is the same: </a:t>
            </a:r>
            <a:r>
              <a:rPr lang="en-US" b="1" dirty="0">
                <a:latin typeface="Cambria" panose="02040503050406030204" pitchFamily="18" charset="0"/>
              </a:rPr>
              <a:t>the significant reduction in data movement between the memory and the processor cores</a:t>
            </a:r>
            <a:r>
              <a:rPr lang="en-US" dirty="0">
                <a:latin typeface="Cambria" panose="02040503050406030204" pitchFamily="18" charset="0"/>
              </a:rPr>
              <a:t>, which the UPMEM-based PIM system can provide for PIM-suitable workloads.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8E0245-77BD-7B41-996A-374396B3DD29}"/>
              </a:ext>
            </a:extLst>
          </p:cNvPr>
          <p:cNvSpPr/>
          <p:nvPr/>
        </p:nvSpPr>
        <p:spPr>
          <a:xfrm>
            <a:off x="169011" y="936171"/>
            <a:ext cx="8894602" cy="5527381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97CE43-6F2A-054E-B9C9-6768F23BD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27942"/>
            <a:ext cx="9131300" cy="1930400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0B0ACCC4-0887-6E47-A58F-F848AEFEFED3}"/>
              </a:ext>
            </a:extLst>
          </p:cNvPr>
          <p:cNvSpPr txBox="1">
            <a:spLocks/>
          </p:cNvSpPr>
          <p:nvPr/>
        </p:nvSpPr>
        <p:spPr>
          <a:xfrm>
            <a:off x="1106731" y="5525569"/>
            <a:ext cx="6858000" cy="803991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u="sng" dirty="0">
                <a:hlinkClick r:id="rId5"/>
              </a:rPr>
              <a:t>https://arxiv.org/pdf/2105.03814.pdf</a:t>
            </a:r>
            <a:endParaRPr lang="en-US" sz="2000" u="sng" dirty="0"/>
          </a:p>
          <a:p>
            <a:pPr>
              <a:spcBef>
                <a:spcPts val="600"/>
              </a:spcBef>
            </a:pPr>
            <a:r>
              <a:rPr lang="en-US" sz="2000" dirty="0">
                <a:hlinkClick r:id="rId6"/>
              </a:rPr>
              <a:t>https://github.com/CMU-SAFARI/prim-benchmarks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216219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0FC8F8C-F225-FE40-929B-6BE810F50236}"/>
              </a:ext>
            </a:extLst>
          </p:cNvPr>
          <p:cNvSpPr/>
          <p:nvPr/>
        </p:nvSpPr>
        <p:spPr>
          <a:xfrm>
            <a:off x="178200" y="962993"/>
            <a:ext cx="8787600" cy="87989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C37658-4131-E946-8974-08804F7EB72D}"/>
              </a:ext>
            </a:extLst>
          </p:cNvPr>
          <p:cNvSpPr/>
          <p:nvPr/>
        </p:nvSpPr>
        <p:spPr>
          <a:xfrm>
            <a:off x="169011" y="5110170"/>
            <a:ext cx="8787600" cy="833431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C5DF2A-A3FA-4545-BAC8-AD5AC1F2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CCE1C4D-C9D5-1D4C-8363-9BBEDA24D389}"/>
              </a:ext>
            </a:extLst>
          </p:cNvPr>
          <p:cNvSpPr/>
          <p:nvPr/>
        </p:nvSpPr>
        <p:spPr>
          <a:xfrm>
            <a:off x="178200" y="1892890"/>
            <a:ext cx="8787600" cy="1386667"/>
          </a:xfrm>
          <a:prstGeom prst="roundRect">
            <a:avLst>
              <a:gd name="adj" fmla="val 8371"/>
            </a:avLst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21F8A93-C07C-1240-AED5-10923C44BCFE}"/>
              </a:ext>
            </a:extLst>
          </p:cNvPr>
          <p:cNvSpPr/>
          <p:nvPr/>
        </p:nvSpPr>
        <p:spPr>
          <a:xfrm>
            <a:off x="169011" y="3329570"/>
            <a:ext cx="8787600" cy="853529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E22266B-AA24-2448-BB56-26D05F18BC4C}"/>
              </a:ext>
            </a:extLst>
          </p:cNvPr>
          <p:cNvSpPr/>
          <p:nvPr/>
        </p:nvSpPr>
        <p:spPr>
          <a:xfrm>
            <a:off x="178200" y="4235006"/>
            <a:ext cx="8787600" cy="830054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E4621E-DA1E-D141-A039-8C7109996C07}"/>
              </a:ext>
            </a:extLst>
          </p:cNvPr>
          <p:cNvSpPr/>
          <p:nvPr/>
        </p:nvSpPr>
        <p:spPr>
          <a:xfrm>
            <a:off x="169011" y="5988712"/>
            <a:ext cx="8787600" cy="360000"/>
          </a:xfrm>
          <a:prstGeom prst="roundRect">
            <a:avLst/>
          </a:prstGeom>
          <a:solidFill>
            <a:schemeClr val="bg1">
              <a:lumMod val="75000"/>
              <a:alpha val="25098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AD3230B-7F39-9340-9A98-02535843F9D1}"/>
              </a:ext>
            </a:extLst>
          </p:cNvPr>
          <p:cNvSpPr/>
          <p:nvPr/>
        </p:nvSpPr>
        <p:spPr>
          <a:xfrm>
            <a:off x="169011" y="5990175"/>
            <a:ext cx="8787600" cy="358537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E52B8E0-367F-B447-B19F-0CD1C9857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1004040"/>
            <a:ext cx="8894602" cy="5369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Accelerator Model</a:t>
            </a:r>
          </a:p>
          <a:p>
            <a:pPr lvl="1"/>
            <a:r>
              <a:rPr lang="en-US" dirty="0"/>
              <a:t>UPMEM-based PIM System Overview</a:t>
            </a:r>
          </a:p>
          <a:p>
            <a:r>
              <a:rPr lang="en-US" dirty="0"/>
              <a:t>UPMEM PIM Programming</a:t>
            </a:r>
          </a:p>
          <a:p>
            <a:pPr lvl="1"/>
            <a:r>
              <a:rPr lang="en-US" dirty="0"/>
              <a:t>Vector Addition</a:t>
            </a:r>
          </a:p>
          <a:p>
            <a:pPr lvl="1"/>
            <a:r>
              <a:rPr lang="en-US" dirty="0"/>
              <a:t>CPU-DPU Data Transfers</a:t>
            </a:r>
          </a:p>
          <a:p>
            <a:pPr lvl="1"/>
            <a:r>
              <a:rPr lang="en-US" dirty="0"/>
              <a:t>Inter-DPU Communication</a:t>
            </a:r>
          </a:p>
          <a:p>
            <a:pPr lvl="1"/>
            <a:r>
              <a:rPr lang="en-US" dirty="0"/>
              <a:t>CPU-DPU/DPU-CPU Transfer Bandwidth</a:t>
            </a:r>
          </a:p>
          <a:p>
            <a:r>
              <a:rPr lang="en-US" dirty="0"/>
              <a:t>DRAM Processing Unit</a:t>
            </a:r>
          </a:p>
          <a:p>
            <a:pPr lvl="1"/>
            <a:r>
              <a:rPr lang="en-US" dirty="0"/>
              <a:t>Arithmetic Throughput</a:t>
            </a:r>
          </a:p>
          <a:p>
            <a:pPr lvl="1"/>
            <a:r>
              <a:rPr lang="en-US" dirty="0"/>
              <a:t>WRAM and MRAM Bandwidth</a:t>
            </a:r>
          </a:p>
          <a:p>
            <a:r>
              <a:rPr lang="en-US" dirty="0"/>
              <a:t>PrIM Benchmarks</a:t>
            </a:r>
          </a:p>
          <a:p>
            <a:pPr lvl="1"/>
            <a:r>
              <a:rPr lang="en-US" dirty="0"/>
              <a:t>Roofline Model</a:t>
            </a:r>
          </a:p>
          <a:p>
            <a:pPr lvl="1"/>
            <a:r>
              <a:rPr lang="en-US" dirty="0"/>
              <a:t>Benchmark Diversity</a:t>
            </a:r>
          </a:p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Strong and Weak Scaling</a:t>
            </a:r>
          </a:p>
          <a:p>
            <a:pPr lvl="1"/>
            <a:r>
              <a:rPr lang="en-US" dirty="0"/>
              <a:t>Comparison to CPU and GPU</a:t>
            </a:r>
          </a:p>
          <a:p>
            <a:r>
              <a:rPr lang="en-US" dirty="0"/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8713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D415-242A-5346-BA91-3DFC4D92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Takeaway 1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59BB4B7-D308-A343-86BB-DEF6AAC2424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52136" y="1172483"/>
          <a:ext cx="4680000" cy="2794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EED77566-CAFF-0D40-9517-F4F799C2325B}"/>
              </a:ext>
            </a:extLst>
          </p:cNvPr>
          <p:cNvGrpSpPr/>
          <p:nvPr/>
        </p:nvGrpSpPr>
        <p:grpSpPr>
          <a:xfrm>
            <a:off x="925804" y="1172483"/>
            <a:ext cx="2484000" cy="1999152"/>
            <a:chOff x="842679" y="887483"/>
            <a:chExt cx="2484000" cy="1999152"/>
          </a:xfrm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39F54316-3400-BE47-91D0-5BF8A2AF3573}"/>
                </a:ext>
              </a:extLst>
            </p:cNvPr>
            <p:cNvSpPr/>
            <p:nvPr/>
          </p:nvSpPr>
          <p:spPr>
            <a:xfrm flipH="1">
              <a:off x="842679" y="887483"/>
              <a:ext cx="2484000" cy="1999152"/>
            </a:xfrm>
            <a:prstGeom prst="rtTriangle">
              <a:avLst/>
            </a:prstGeom>
            <a:solidFill>
              <a:srgbClr val="FF2600">
                <a:alpha val="25098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7FDA02-7327-B546-9210-4967490D3EDA}"/>
                </a:ext>
              </a:extLst>
            </p:cNvPr>
            <p:cNvSpPr txBox="1"/>
            <p:nvPr/>
          </p:nvSpPr>
          <p:spPr>
            <a:xfrm>
              <a:off x="1691936" y="2160494"/>
              <a:ext cx="1441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rgbClr val="FF0000"/>
                  </a:solidFill>
                </a:rPr>
                <a:t>Memory-bound region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D4D2BF-C849-4E45-9193-07B0974758A9}"/>
              </a:ext>
            </a:extLst>
          </p:cNvPr>
          <p:cNvGrpSpPr/>
          <p:nvPr/>
        </p:nvGrpSpPr>
        <p:grpSpPr>
          <a:xfrm>
            <a:off x="3155624" y="1172483"/>
            <a:ext cx="1819835" cy="1999152"/>
            <a:chOff x="3072499" y="887483"/>
            <a:chExt cx="1819835" cy="199915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2CB3CFB-184D-CA49-B103-8255F9C8EFE1}"/>
                </a:ext>
              </a:extLst>
            </p:cNvPr>
            <p:cNvSpPr/>
            <p:nvPr/>
          </p:nvSpPr>
          <p:spPr>
            <a:xfrm>
              <a:off x="3371849" y="887483"/>
              <a:ext cx="1224000" cy="1999152"/>
            </a:xfrm>
            <a:prstGeom prst="rect">
              <a:avLst/>
            </a:prstGeom>
            <a:solidFill>
              <a:srgbClr val="00B0F0">
                <a:alpha val="25098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9AC1BB2-D09D-D043-9330-2E346F10189A}"/>
                </a:ext>
              </a:extLst>
            </p:cNvPr>
            <p:cNvSpPr txBox="1"/>
            <p:nvPr/>
          </p:nvSpPr>
          <p:spPr>
            <a:xfrm>
              <a:off x="3072499" y="2160494"/>
              <a:ext cx="18198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rgbClr val="002060"/>
                  </a:solidFill>
                </a:rPr>
                <a:t>Compute-bound region</a:t>
              </a:r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162ED09-6690-754B-9E64-C17091975622}"/>
              </a:ext>
            </a:extLst>
          </p:cNvPr>
          <p:cNvSpPr/>
          <p:nvPr/>
        </p:nvSpPr>
        <p:spPr>
          <a:xfrm>
            <a:off x="5247860" y="1172483"/>
            <a:ext cx="3392169" cy="236560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The throughput saturation point is as low as ¼ OP/B, 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i.e., </a:t>
            </a:r>
            <a:r>
              <a:rPr lang="en-US" sz="2200" dirty="0">
                <a:solidFill>
                  <a:schemeClr val="accent4"/>
                </a:solidFill>
                <a:latin typeface="Candara" panose="020E0502030303020204" pitchFamily="34" charset="0"/>
              </a:rPr>
              <a:t>1 integer addition per every 32-bit element 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</a:rPr>
              <a:t>fetched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0EB9356-6B63-CE48-9614-A37E15880C50}"/>
              </a:ext>
            </a:extLst>
          </p:cNvPr>
          <p:cNvSpPr/>
          <p:nvPr/>
        </p:nvSpPr>
        <p:spPr>
          <a:xfrm>
            <a:off x="700200" y="4590270"/>
            <a:ext cx="7733584" cy="1130415"/>
          </a:xfrm>
          <a:prstGeom prst="roundRect">
            <a:avLst>
              <a:gd name="adj" fmla="val 9070"/>
            </a:avLst>
          </a:prstGeom>
          <a:solidFill>
            <a:srgbClr val="F9F2F2"/>
          </a:solidFill>
          <a:ln w="44450">
            <a:solidFill>
              <a:srgbClr val="6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Round Same Side Corner Rectangle 23">
            <a:extLst>
              <a:ext uri="{FF2B5EF4-FFF2-40B4-BE49-F238E27FC236}">
                <a16:creationId xmlns:a16="http://schemas.microsoft.com/office/drawing/2014/main" id="{9BA37741-816E-554A-BC80-B489AA341C30}"/>
              </a:ext>
            </a:extLst>
          </p:cNvPr>
          <p:cNvSpPr/>
          <p:nvPr/>
        </p:nvSpPr>
        <p:spPr>
          <a:xfrm>
            <a:off x="700200" y="4590267"/>
            <a:ext cx="7733584" cy="396000"/>
          </a:xfrm>
          <a:prstGeom prst="round2SameRect">
            <a:avLst>
              <a:gd name="adj1" fmla="val 30308"/>
              <a:gd name="adj2" fmla="val 0"/>
            </a:avLst>
          </a:prstGeom>
          <a:solidFill>
            <a:srgbClr val="660000"/>
          </a:solidFill>
          <a:ln>
            <a:solidFill>
              <a:srgbClr val="6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solidFill>
                  <a:schemeClr val="bg1"/>
                </a:solidFill>
                <a:latin typeface="Cambria" panose="02040503050406030204" pitchFamily="18" charset="0"/>
              </a:rPr>
              <a:t>KEY TAKEAWAY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746EAB-FF17-3E42-8BF7-565BF59B1C19}"/>
              </a:ext>
            </a:extLst>
          </p:cNvPr>
          <p:cNvSpPr txBox="1"/>
          <p:nvPr/>
        </p:nvSpPr>
        <p:spPr>
          <a:xfrm>
            <a:off x="710216" y="5012799"/>
            <a:ext cx="7733584" cy="707886"/>
          </a:xfrm>
          <a:prstGeom prst="rect">
            <a:avLst/>
          </a:prstGeom>
          <a:noFill/>
          <a:ln>
            <a:noFill/>
          </a:ln>
        </p:spPr>
        <p:txBody>
          <a:bodyPr wrap="square" lIns="180000" rtlCol="0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</a:rPr>
              <a:t>The UPMEM PIM architecture is fundamentally compute bound. </a:t>
            </a:r>
          </a:p>
          <a:p>
            <a:r>
              <a:rPr lang="en-US" sz="2000" dirty="0">
                <a:latin typeface="Cambria" panose="02040503050406030204" pitchFamily="18" charset="0"/>
              </a:rPr>
              <a:t>As a result, </a:t>
            </a:r>
            <a:r>
              <a:rPr lang="en-US" sz="2000" b="1" dirty="0">
                <a:latin typeface="Cambria" panose="02040503050406030204" pitchFamily="18" charset="0"/>
              </a:rPr>
              <a:t>the most suitable workloads are memory-bound.</a:t>
            </a:r>
          </a:p>
        </p:txBody>
      </p:sp>
    </p:spTree>
    <p:extLst>
      <p:ext uri="{BB962C8B-B14F-4D97-AF65-F5344CB8AC3E}">
        <p14:creationId xmlns:p14="http://schemas.microsoft.com/office/powerpoint/2010/main" val="359177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D415-242A-5346-BA91-3DFC4D92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Takeaway 2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29964FF-8838-AA42-9258-BD8354F304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000" y="913302"/>
          <a:ext cx="9000000" cy="3807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A0466AB-D48B-B946-9216-CA80DEDD9699}"/>
              </a:ext>
            </a:extLst>
          </p:cNvPr>
          <p:cNvSpPr/>
          <p:nvPr/>
        </p:nvSpPr>
        <p:spPr>
          <a:xfrm>
            <a:off x="700200" y="4815559"/>
            <a:ext cx="7733584" cy="1438192"/>
          </a:xfrm>
          <a:prstGeom prst="roundRect">
            <a:avLst>
              <a:gd name="adj" fmla="val 9070"/>
            </a:avLst>
          </a:prstGeom>
          <a:solidFill>
            <a:srgbClr val="F9F2F2"/>
          </a:solidFill>
          <a:ln w="44450">
            <a:solidFill>
              <a:srgbClr val="6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Round Same Side Corner Rectangle 12">
            <a:extLst>
              <a:ext uri="{FF2B5EF4-FFF2-40B4-BE49-F238E27FC236}">
                <a16:creationId xmlns:a16="http://schemas.microsoft.com/office/drawing/2014/main" id="{C54532F2-4500-5440-9AB6-1DCBD691C46C}"/>
              </a:ext>
            </a:extLst>
          </p:cNvPr>
          <p:cNvSpPr/>
          <p:nvPr/>
        </p:nvSpPr>
        <p:spPr>
          <a:xfrm>
            <a:off x="700200" y="4815556"/>
            <a:ext cx="7733584" cy="396000"/>
          </a:xfrm>
          <a:prstGeom prst="round2SameRect">
            <a:avLst>
              <a:gd name="adj1" fmla="val 30308"/>
              <a:gd name="adj2" fmla="val 0"/>
            </a:avLst>
          </a:prstGeom>
          <a:solidFill>
            <a:srgbClr val="660000"/>
          </a:solidFill>
          <a:ln>
            <a:solidFill>
              <a:srgbClr val="6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solidFill>
                  <a:schemeClr val="bg1"/>
                </a:solidFill>
                <a:latin typeface="Cambria" panose="02040503050406030204" pitchFamily="18" charset="0"/>
              </a:rPr>
              <a:t>KEY TAKEAWAY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0E3122-1510-E540-8497-0CFCEB1E25D7}"/>
              </a:ext>
            </a:extLst>
          </p:cNvPr>
          <p:cNvSpPr txBox="1"/>
          <p:nvPr/>
        </p:nvSpPr>
        <p:spPr>
          <a:xfrm>
            <a:off x="630703" y="5224836"/>
            <a:ext cx="7930201" cy="1015663"/>
          </a:xfrm>
          <a:prstGeom prst="rect">
            <a:avLst/>
          </a:prstGeom>
          <a:noFill/>
          <a:ln>
            <a:noFill/>
          </a:ln>
        </p:spPr>
        <p:txBody>
          <a:bodyPr wrap="square" lIns="180000" rtlCol="0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</a:rPr>
              <a:t>The most well-suited workloads for the UPMEM PIM architecture use no arithmetic operations or use only simple operations</a:t>
            </a:r>
            <a:r>
              <a:rPr lang="en-US" sz="2000" dirty="0">
                <a:latin typeface="Cambria" panose="02040503050406030204" pitchFamily="18" charset="0"/>
              </a:rPr>
              <a:t> (e.g., bitwise operations and integer addition/subtraction).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BF7BF4-E564-CC47-8F9A-21CA64555889}"/>
              </a:ext>
            </a:extLst>
          </p:cNvPr>
          <p:cNvSpPr/>
          <p:nvPr/>
        </p:nvSpPr>
        <p:spPr>
          <a:xfrm>
            <a:off x="1232452" y="1298713"/>
            <a:ext cx="3631095" cy="303474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1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D415-242A-5346-BA91-3DFC4D92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Takeaway 3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29964FF-8838-AA42-9258-BD8354F304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000" y="913302"/>
          <a:ext cx="9000000" cy="3807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A0466AB-D48B-B946-9216-CA80DEDD9699}"/>
              </a:ext>
            </a:extLst>
          </p:cNvPr>
          <p:cNvSpPr/>
          <p:nvPr/>
        </p:nvSpPr>
        <p:spPr>
          <a:xfrm>
            <a:off x="700200" y="4815559"/>
            <a:ext cx="7733584" cy="1438192"/>
          </a:xfrm>
          <a:prstGeom prst="roundRect">
            <a:avLst>
              <a:gd name="adj" fmla="val 9070"/>
            </a:avLst>
          </a:prstGeom>
          <a:solidFill>
            <a:srgbClr val="F9F2F2"/>
          </a:solidFill>
          <a:ln w="44450">
            <a:solidFill>
              <a:srgbClr val="6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Round Same Side Corner Rectangle 12">
            <a:extLst>
              <a:ext uri="{FF2B5EF4-FFF2-40B4-BE49-F238E27FC236}">
                <a16:creationId xmlns:a16="http://schemas.microsoft.com/office/drawing/2014/main" id="{C54532F2-4500-5440-9AB6-1DCBD691C46C}"/>
              </a:ext>
            </a:extLst>
          </p:cNvPr>
          <p:cNvSpPr/>
          <p:nvPr/>
        </p:nvSpPr>
        <p:spPr>
          <a:xfrm>
            <a:off x="700200" y="4815556"/>
            <a:ext cx="7733584" cy="396000"/>
          </a:xfrm>
          <a:prstGeom prst="round2SameRect">
            <a:avLst>
              <a:gd name="adj1" fmla="val 30308"/>
              <a:gd name="adj2" fmla="val 0"/>
            </a:avLst>
          </a:prstGeom>
          <a:solidFill>
            <a:srgbClr val="660000"/>
          </a:solidFill>
          <a:ln>
            <a:solidFill>
              <a:srgbClr val="6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solidFill>
                  <a:schemeClr val="bg1"/>
                </a:solidFill>
                <a:latin typeface="Cambria" panose="02040503050406030204" pitchFamily="18" charset="0"/>
              </a:rPr>
              <a:t>KEY TAKEAWAY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0E3122-1510-E540-8497-0CFCEB1E25D7}"/>
              </a:ext>
            </a:extLst>
          </p:cNvPr>
          <p:cNvSpPr txBox="1"/>
          <p:nvPr/>
        </p:nvSpPr>
        <p:spPr>
          <a:xfrm>
            <a:off x="700200" y="5224836"/>
            <a:ext cx="7733584" cy="1015663"/>
          </a:xfrm>
          <a:prstGeom prst="rect">
            <a:avLst/>
          </a:prstGeom>
          <a:noFill/>
          <a:ln>
            <a:noFill/>
          </a:ln>
        </p:spPr>
        <p:txBody>
          <a:bodyPr wrap="square" lIns="180000" rtlCol="0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</a:rPr>
              <a:t>The most well-suited workloads for the UPMEM PIM architecture require little or no communication across DPUs (inter-DPU communication).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BF7BF4-E564-CC47-8F9A-21CA64555889}"/>
              </a:ext>
            </a:extLst>
          </p:cNvPr>
          <p:cNvSpPr/>
          <p:nvPr/>
        </p:nvSpPr>
        <p:spPr>
          <a:xfrm>
            <a:off x="1232452" y="1298713"/>
            <a:ext cx="3631095" cy="303474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4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D415-242A-5346-BA91-3DFC4D92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Takeaway 4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B3C4AA8-C8CD-064D-9979-C3650E7F070B}"/>
              </a:ext>
            </a:extLst>
          </p:cNvPr>
          <p:cNvSpPr/>
          <p:nvPr/>
        </p:nvSpPr>
        <p:spPr>
          <a:xfrm>
            <a:off x="766461" y="1648286"/>
            <a:ext cx="7733584" cy="3887152"/>
          </a:xfrm>
          <a:prstGeom prst="roundRect">
            <a:avLst>
              <a:gd name="adj" fmla="val 2252"/>
            </a:avLst>
          </a:prstGeom>
          <a:solidFill>
            <a:srgbClr val="F9F2F2"/>
          </a:solidFill>
          <a:ln w="44450">
            <a:solidFill>
              <a:srgbClr val="6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B93526BC-9435-E84F-B68B-2C60EEB365A4}"/>
              </a:ext>
            </a:extLst>
          </p:cNvPr>
          <p:cNvSpPr/>
          <p:nvPr/>
        </p:nvSpPr>
        <p:spPr>
          <a:xfrm>
            <a:off x="766461" y="1648283"/>
            <a:ext cx="7733584" cy="396000"/>
          </a:xfrm>
          <a:prstGeom prst="round2SameRect">
            <a:avLst>
              <a:gd name="adj1" fmla="val 30308"/>
              <a:gd name="adj2" fmla="val 0"/>
            </a:avLst>
          </a:prstGeom>
          <a:solidFill>
            <a:srgbClr val="660000"/>
          </a:solidFill>
          <a:ln>
            <a:solidFill>
              <a:srgbClr val="6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r>
              <a:rPr lang="en-US" sz="2000" b="1" i="1" dirty="0">
                <a:solidFill>
                  <a:schemeClr val="bg1"/>
                </a:solidFill>
                <a:latin typeface="Cambria" panose="02040503050406030204" pitchFamily="18" charset="0"/>
              </a:rPr>
              <a:t>KEY TAKEAWAY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96DD57-61CF-F14F-A41B-75B4CACDC863}"/>
              </a:ext>
            </a:extLst>
          </p:cNvPr>
          <p:cNvSpPr txBox="1"/>
          <p:nvPr/>
        </p:nvSpPr>
        <p:spPr>
          <a:xfrm>
            <a:off x="766461" y="2057563"/>
            <a:ext cx="7733584" cy="3477875"/>
          </a:xfrm>
          <a:prstGeom prst="rect">
            <a:avLst/>
          </a:prstGeom>
          <a:noFill/>
          <a:ln>
            <a:noFill/>
          </a:ln>
        </p:spPr>
        <p:txBody>
          <a:bodyPr wrap="square" lIns="180000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</a:rPr>
              <a:t>• UPMEM-based PIM systems </a:t>
            </a:r>
            <a:r>
              <a:rPr lang="en-US" sz="2000" b="1" dirty="0">
                <a:latin typeface="Cambria" panose="02040503050406030204" pitchFamily="18" charset="0"/>
              </a:rPr>
              <a:t>outperform state-of-the-art CPUs in terms of performance and energy efficiency on most of </a:t>
            </a:r>
            <a:r>
              <a:rPr lang="en-US" sz="2000" b="1" dirty="0" err="1">
                <a:latin typeface="Cambria" panose="02040503050406030204" pitchFamily="18" charset="0"/>
              </a:rPr>
              <a:t>PrIM</a:t>
            </a:r>
            <a:r>
              <a:rPr lang="en-US" sz="2000" b="1" dirty="0">
                <a:latin typeface="Cambria" panose="02040503050406030204" pitchFamily="18" charset="0"/>
              </a:rPr>
              <a:t> benchmarks.</a:t>
            </a:r>
          </a:p>
          <a:p>
            <a:r>
              <a:rPr lang="en-US" sz="2000" dirty="0">
                <a:latin typeface="Cambria" panose="02040503050406030204" pitchFamily="18" charset="0"/>
              </a:rPr>
              <a:t/>
            </a:r>
            <a:br>
              <a:rPr lang="en-US" sz="2000" dirty="0">
                <a:latin typeface="Cambria" panose="02040503050406030204" pitchFamily="18" charset="0"/>
              </a:rPr>
            </a:br>
            <a:r>
              <a:rPr lang="en-US" sz="2000" dirty="0">
                <a:latin typeface="Cambria" panose="02040503050406030204" pitchFamily="18" charset="0"/>
              </a:rPr>
              <a:t>• UPMEM-based PIM systems </a:t>
            </a:r>
            <a:r>
              <a:rPr lang="en-US" sz="2000" b="1" dirty="0">
                <a:latin typeface="Cambria" panose="02040503050406030204" pitchFamily="18" charset="0"/>
              </a:rPr>
              <a:t>outperform state-of-the-art GPUs on a majority of </a:t>
            </a:r>
            <a:r>
              <a:rPr lang="en-US" sz="2000" b="1" dirty="0" err="1">
                <a:latin typeface="Cambria" panose="02040503050406030204" pitchFamily="18" charset="0"/>
              </a:rPr>
              <a:t>PrIM</a:t>
            </a:r>
            <a:r>
              <a:rPr lang="en-US" sz="2000" b="1" dirty="0">
                <a:latin typeface="Cambria" panose="02040503050406030204" pitchFamily="18" charset="0"/>
              </a:rPr>
              <a:t> benchmarks</a:t>
            </a:r>
            <a:r>
              <a:rPr lang="en-US" sz="2000" dirty="0">
                <a:latin typeface="Cambria" panose="02040503050406030204" pitchFamily="18" charset="0"/>
              </a:rPr>
              <a:t>, and the outlook is even more positive for future PIM systems. </a:t>
            </a:r>
          </a:p>
          <a:p>
            <a:endParaRPr lang="en-US" sz="2000" dirty="0">
              <a:latin typeface="Cambria" panose="02040503050406030204" pitchFamily="18" charset="0"/>
            </a:endParaRPr>
          </a:p>
          <a:p>
            <a:r>
              <a:rPr lang="en-US" sz="2000" dirty="0">
                <a:latin typeface="Cambria" panose="02040503050406030204" pitchFamily="18" charset="0"/>
              </a:rPr>
              <a:t>• UPMEM-based PIM systems are </a:t>
            </a:r>
            <a:r>
              <a:rPr lang="en-US" sz="2000" b="1" dirty="0">
                <a:latin typeface="Cambria" panose="02040503050406030204" pitchFamily="18" charset="0"/>
              </a:rPr>
              <a:t>more energy-efficient than state-of-the-art CPUs and GPUs on workloads that they provide performance improvements </a:t>
            </a:r>
            <a:r>
              <a:rPr lang="en-US" sz="2000" dirty="0">
                <a:latin typeface="Cambria" panose="02040503050406030204" pitchFamily="18" charset="0"/>
              </a:rPr>
              <a:t>over the CPUs and the GPUs. </a:t>
            </a:r>
          </a:p>
        </p:txBody>
      </p:sp>
    </p:spTree>
    <p:extLst>
      <p:ext uri="{BB962C8B-B14F-4D97-AF65-F5344CB8AC3E}">
        <p14:creationId xmlns:p14="http://schemas.microsoft.com/office/powerpoint/2010/main" val="130590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12224</TotalTime>
  <Words>8198</Words>
  <Application>Microsoft Office PowerPoint</Application>
  <PresentationFormat>On-screen Show (4:3)</PresentationFormat>
  <Paragraphs>1323</Paragraphs>
  <Slides>102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102</vt:i4>
      </vt:variant>
    </vt:vector>
  </HeadingPairs>
  <TitlesOfParts>
    <vt:vector size="127" baseType="lpstr">
      <vt:lpstr>ＭＳ Ｐゴシック</vt:lpstr>
      <vt:lpstr>Adobe Garamond Pro</vt:lpstr>
      <vt:lpstr>Arial</vt:lpstr>
      <vt:lpstr>Beirut</vt:lpstr>
      <vt:lpstr>Calibri</vt:lpstr>
      <vt:lpstr>Calibri Light</vt:lpstr>
      <vt:lpstr>Cambria</vt:lpstr>
      <vt:lpstr>Cambria Math</vt:lpstr>
      <vt:lpstr>Candara</vt:lpstr>
      <vt:lpstr>Courier</vt:lpstr>
      <vt:lpstr>Futura Medium</vt:lpstr>
      <vt:lpstr>Garamond</vt:lpstr>
      <vt:lpstr>Geneva</vt:lpstr>
      <vt:lpstr>Segoe UI</vt:lpstr>
      <vt:lpstr>Segoe UI Historic</vt:lpstr>
      <vt:lpstr>Segoe UI Symbol</vt:lpstr>
      <vt:lpstr>Tahoma</vt:lpstr>
      <vt:lpstr>Times</vt:lpstr>
      <vt:lpstr>Wingdings</vt:lpstr>
      <vt:lpstr>Office Theme</vt:lpstr>
      <vt:lpstr>1_Edge</vt:lpstr>
      <vt:lpstr>Edge</vt:lpstr>
      <vt:lpstr>3_Edge</vt:lpstr>
      <vt:lpstr>4_Edge</vt:lpstr>
      <vt:lpstr>2_Edge</vt:lpstr>
      <vt:lpstr>PowerPoint Presentation</vt:lpstr>
      <vt:lpstr>Executive Summary</vt:lpstr>
      <vt:lpstr>Data Movement in Computing Systems</vt:lpstr>
      <vt:lpstr>Data Movement in Computing Systems</vt:lpstr>
      <vt:lpstr>UPMEM Processing-in-DRAM Engine (2019)</vt:lpstr>
      <vt:lpstr>Understanding a Modern PIM Architecture</vt:lpstr>
      <vt:lpstr>Observations, Recommendations, Takeaways</vt:lpstr>
      <vt:lpstr>PrIM Repository</vt:lpstr>
      <vt:lpstr>Outline</vt:lpstr>
      <vt:lpstr>Outline</vt:lpstr>
      <vt:lpstr>Accelerator Model</vt:lpstr>
      <vt:lpstr>System Organization (I)</vt:lpstr>
      <vt:lpstr>System Organization (II)</vt:lpstr>
      <vt:lpstr>2,560-DPU System (I)</vt:lpstr>
      <vt:lpstr>2,560-DPU System (II)</vt:lpstr>
      <vt:lpstr>640-DPU System</vt:lpstr>
      <vt:lpstr>Outline</vt:lpstr>
      <vt:lpstr>Vector Addition (VA)</vt:lpstr>
      <vt:lpstr>General Programming Recommendations</vt:lpstr>
      <vt:lpstr>CPU-DPU/DPU-CPU Data Transfers</vt:lpstr>
      <vt:lpstr>Different Types of Transfers in a Program</vt:lpstr>
      <vt:lpstr>Inter-DPU Communication</vt:lpstr>
      <vt:lpstr>How Fast are these Data Transfers? </vt:lpstr>
      <vt:lpstr>CPU-DPU/DPU-CPU Transfers: 1 DPU</vt:lpstr>
      <vt:lpstr>CPU-DPU/DPU-CPU Transfers: 1 Rank</vt:lpstr>
      <vt:lpstr>CPU-DPU/DPU-CPU Transfers: 1 Rank</vt:lpstr>
      <vt:lpstr>Outline</vt:lpstr>
      <vt:lpstr>DRAM Processing Unit</vt:lpstr>
      <vt:lpstr>DPU Pipeline</vt:lpstr>
      <vt:lpstr>Arithmetic Throughput: Microbenchmark </vt:lpstr>
      <vt:lpstr>Microbenchmark for INT32 ADD Throughput</vt:lpstr>
      <vt:lpstr>Arithmetic Throughput: 11 Tasklets</vt:lpstr>
      <vt:lpstr>Arithmetic Throughput: ADD/SUB</vt:lpstr>
      <vt:lpstr>Arithmetic Throughput: #Instructions</vt:lpstr>
      <vt:lpstr>Arithmetic Throughput: ADD/SUB</vt:lpstr>
      <vt:lpstr>Arithmetic Throughput: MUL/DIV</vt:lpstr>
      <vt:lpstr>Arithmetic Throughput: Native Support</vt:lpstr>
      <vt:lpstr>DPU: WRAM Bandwidth</vt:lpstr>
      <vt:lpstr>WRAM Bandwidth: Microbenchmark</vt:lpstr>
      <vt:lpstr>STREAM Benchmark in WRAM</vt:lpstr>
      <vt:lpstr>WRAM Bandwidth: STREAM</vt:lpstr>
      <vt:lpstr>WRAM Bandwidth: COPY</vt:lpstr>
      <vt:lpstr>WRAM Bandwidth: Access Patterns</vt:lpstr>
      <vt:lpstr>DPU: MRAM Latency and Bandwidth</vt:lpstr>
      <vt:lpstr>MRAM Bandwidth</vt:lpstr>
      <vt:lpstr>MRAM Read and Write Latency (I)</vt:lpstr>
      <vt:lpstr>MRAM Read and Write Latency (II)</vt:lpstr>
      <vt:lpstr>MRAM Read and Write Latency (III)</vt:lpstr>
      <vt:lpstr>MRAM Read and Write Latency (IV)</vt:lpstr>
      <vt:lpstr>MRAM Bandwidth</vt:lpstr>
      <vt:lpstr>STREAM Benchmark in MRAM</vt:lpstr>
      <vt:lpstr>STREAM Benchmark: COPY-DMA</vt:lpstr>
      <vt:lpstr>STREAM Benchmark: Bandwidth Saturation (I)</vt:lpstr>
      <vt:lpstr>STREAM Benchmark: Bandwidth Saturation (II)</vt:lpstr>
      <vt:lpstr>MRAM Bandwidth</vt:lpstr>
      <vt:lpstr>Strided and Random Access to MRAM</vt:lpstr>
      <vt:lpstr>Strided and Random Accesses (I)</vt:lpstr>
      <vt:lpstr>Strided and Random Accesses (II)</vt:lpstr>
      <vt:lpstr>Strided and Random Accesses (III)</vt:lpstr>
      <vt:lpstr>Strided and Random Accesses (IV)</vt:lpstr>
      <vt:lpstr>DPU: Arithmetic Throughput vs. Operational Intensity</vt:lpstr>
      <vt:lpstr>Arithmetic Throughput vs. Operational Intensity (I)</vt:lpstr>
      <vt:lpstr>Arithmetic Throughput vs. Operational Intensity (II)</vt:lpstr>
      <vt:lpstr>Arithmetic Throughput vs. Operational Intensity (III)</vt:lpstr>
      <vt:lpstr>Arithmetic Throughput vs. Operational Intensity (IV)</vt:lpstr>
      <vt:lpstr>Arithmetic Throughput vs. Operational Intensity (V)</vt:lpstr>
      <vt:lpstr>Outline</vt:lpstr>
      <vt:lpstr>PrIM Benchmarks</vt:lpstr>
      <vt:lpstr>PrIM Benchmarks: Application Domains</vt:lpstr>
      <vt:lpstr>Roofline Model</vt:lpstr>
      <vt:lpstr>PrIM Benchmarks: Diversity</vt:lpstr>
      <vt:lpstr>PrIM Benchmarks: Inter-DPU Communication</vt:lpstr>
      <vt:lpstr>Outline</vt:lpstr>
      <vt:lpstr>Evaluation Methodology</vt:lpstr>
      <vt:lpstr>Evaluation Methodology</vt:lpstr>
      <vt:lpstr>Datasets</vt:lpstr>
      <vt:lpstr>Strong Scaling: 1 DPU (I)</vt:lpstr>
      <vt:lpstr>Strong Scaling: 1 DPU (II)</vt:lpstr>
      <vt:lpstr>Strong Scaling: 1 DPU (III)</vt:lpstr>
      <vt:lpstr>Strong Scaling: 1 DPU (IV)</vt:lpstr>
      <vt:lpstr>Strong Scaling: 1 DPU (V)</vt:lpstr>
      <vt:lpstr>Strong Scaling: 1 DPU (VI)</vt:lpstr>
      <vt:lpstr>Strong Scaling: 1 Rank (I)</vt:lpstr>
      <vt:lpstr>Strong Scaling: 1 Rank (II)</vt:lpstr>
      <vt:lpstr>Strong Scaling: 1 Rank (III)</vt:lpstr>
      <vt:lpstr>Strong Scaling: 1 Rank (IV)</vt:lpstr>
      <vt:lpstr>Strong Scaling: 32 Ranks</vt:lpstr>
      <vt:lpstr>Weak Scaling: 1 Rank</vt:lpstr>
      <vt:lpstr>CPU/GPU: Evaluation Methodology</vt:lpstr>
      <vt:lpstr>CPU/GPU: Performance Comparison (I)</vt:lpstr>
      <vt:lpstr>CPU/GPU: Performance Comparison (II)</vt:lpstr>
      <vt:lpstr>CPU/GPU: Performance Comparison (III)</vt:lpstr>
      <vt:lpstr>CPU/GPU: Energy Comparison (I)</vt:lpstr>
      <vt:lpstr>CPU/GPU: Energy Comparison (II)</vt:lpstr>
      <vt:lpstr>Outline</vt:lpstr>
      <vt:lpstr>Key Takeaway 1</vt:lpstr>
      <vt:lpstr>Key Takeaway 2</vt:lpstr>
      <vt:lpstr>Key Takeaway 3</vt:lpstr>
      <vt:lpstr>Key Takeaway 4</vt:lpstr>
      <vt:lpstr>Executive Summary</vt:lpstr>
      <vt:lpstr>PrIM Repository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</dc:title>
  <dc:creator>Microsoft Office User</dc:creator>
  <cp:lastModifiedBy>Izzat El Hajj</cp:lastModifiedBy>
  <cp:revision>717</cp:revision>
  <dcterms:created xsi:type="dcterms:W3CDTF">2020-09-04T14:15:51Z</dcterms:created>
  <dcterms:modified xsi:type="dcterms:W3CDTF">2022-05-23T10:18:07Z</dcterms:modified>
</cp:coreProperties>
</file>