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9"/>
  </p:notesMasterIdLst>
  <p:sldIdLst>
    <p:sldId id="256" r:id="rId5"/>
    <p:sldId id="301" r:id="rId6"/>
    <p:sldId id="302" r:id="rId7"/>
    <p:sldId id="303" r:id="rId8"/>
    <p:sldId id="304" r:id="rId9"/>
    <p:sldId id="305" r:id="rId10"/>
    <p:sldId id="310" r:id="rId11"/>
    <p:sldId id="311" r:id="rId12"/>
    <p:sldId id="306" r:id="rId13"/>
    <p:sldId id="309" r:id="rId14"/>
    <p:sldId id="312" r:id="rId15"/>
    <p:sldId id="313" r:id="rId16"/>
    <p:sldId id="314" r:id="rId17"/>
    <p:sldId id="295" r:id="rId18"/>
  </p:sldIdLst>
  <p:sldSz cx="9144000" cy="5143500" type="screen16x9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07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A18EEB83-C7DC-1831-2627-1142B6625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E4C96AB7-EDF6-CAFD-59E4-A52FBAC1B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5EBDBF92-1430-54B1-84CD-2CA384E691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011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3E220C7C-2F1E-0A15-0547-B0BE1093C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35D70872-82BE-FC03-2E8F-B27FFA109E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BC8F2123-C0EE-3B00-E13F-236DA7B4A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86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950A720-8C16-F141-8252-8309141B2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CB8B34AE-D191-AD3F-8ACA-BBC274DA51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D2D49DDE-58DE-017A-2EBE-ACE59AD7B6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513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995B444D-8D08-E17B-5C77-E8ED0761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E107FEF6-86AF-6996-C632-51B501E4A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6A19A187-210D-39EC-C458-D9370D715D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922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554EC7D-B2E4-1C2C-CA39-49CDB8108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4C969AF7-CED3-BF0B-8874-2BEA17C7A4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78D19EB2-9137-A784-B0D5-0C93158787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9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99741C2B-BA7C-A231-F238-43942EFB0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6f73a04f_0_5:notes">
            <a:extLst>
              <a:ext uri="{FF2B5EF4-FFF2-40B4-BE49-F238E27FC236}">
                <a16:creationId xmlns:a16="http://schemas.microsoft.com/office/drawing/2014/main" id="{A73D41B2-B056-0EDA-82C3-D08ECA43CB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6f73a04f_0_5:notes">
            <a:extLst>
              <a:ext uri="{FF2B5EF4-FFF2-40B4-BE49-F238E27FC236}">
                <a16:creationId xmlns:a16="http://schemas.microsoft.com/office/drawing/2014/main" id="{3DEB35A9-1A46-8DB9-F9C8-F63A8C464E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58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204D2E3-40F0-AFD1-ADF4-C6AC92615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0BADA3F1-3834-C0CC-CC4C-BC7E8BC178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C2CF7BF3-CADF-8473-89F9-215AE3C8CF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70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B27E665-7189-E4CB-2035-FCCB14DCF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0558AA5E-BBF3-6B88-25E6-62BAB48F3D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E8609D39-4553-A392-FEE6-92D7133012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725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4C25655C-7D5B-798B-BF5F-38FEE1CEC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CB5DD8F9-EB90-6BB3-111A-0E260B1A16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36B18F9C-4905-E9FF-5A3E-C5CFADF54E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220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D12E781-11C4-7F6D-4B8D-2ACC2C3CB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7EDE3BAB-BC84-07DE-40F3-F3F662836A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D6E41C35-7906-B842-EB9C-DBBAABF8B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95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60A7BED-8E90-31F9-D774-EC00ACEF2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446B8181-2F6B-CB9E-AD19-B464904240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0542B275-AE79-6B3D-025A-5D8EA4E7E6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60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2072AA3D-4FF9-9518-B399-0AB3D7272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3221fa0a_0_226:notes">
            <a:extLst>
              <a:ext uri="{FF2B5EF4-FFF2-40B4-BE49-F238E27FC236}">
                <a16:creationId xmlns:a16="http://schemas.microsoft.com/office/drawing/2014/main" id="{73A91DD1-C660-A301-98A0-8FE3322033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3221fa0a_0_226:notes">
            <a:extLst>
              <a:ext uri="{FF2B5EF4-FFF2-40B4-BE49-F238E27FC236}">
                <a16:creationId xmlns:a16="http://schemas.microsoft.com/office/drawing/2014/main" id="{9CE339D7-E34E-5BF9-32BB-58C18E21F0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559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itan.frachtenberg@hpe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com/premium-vector/arabian-oasis-with-small-pond-desert-cartoon-vector-illustration_344387283.htm" TargetMode="Externa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mpsonswiki.com/wiki/The_Simpsons:_Tapped_Out_decorations/Ancient_Egypt_decoratio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175900" y="1819275"/>
            <a:ext cx="88065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b="1" dirty="0"/>
              <a:t>OASIS: Optimal Allocation Strategy for Inference Services in Cloud Environments</a:t>
            </a:r>
            <a:endParaRPr sz="3600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u="sng" dirty="0"/>
              <a:t>Viyom Mittal</a:t>
            </a:r>
            <a:r>
              <a:rPr lang="en-US" sz="1400" dirty="0"/>
              <a:t>, Mohammed Baydoun, Alok Mishra, Pavana Prakash, Gourav Rattihalli, Aditya Dhakal, Eitan Frachtenberg, Izzat El Hajj, Michalis Faloutsos, Dejan Milojicic</a:t>
            </a:r>
            <a:endParaRPr sz="1400" dirty="0"/>
          </a:p>
        </p:txBody>
      </p:sp>
      <p:pic>
        <p:nvPicPr>
          <p:cNvPr id="1030" name="Picture 6" descr="UCR Logo | Websites">
            <a:extLst>
              <a:ext uri="{FF2B5EF4-FFF2-40B4-BE49-F238E27FC236}">
                <a16:creationId xmlns:a16="http://schemas.microsoft.com/office/drawing/2014/main" id="{9841AD82-D38A-8AD3-B3A4-5A98E222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12" y="3554822"/>
            <a:ext cx="1923250" cy="658923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D029DB-7B99-1F40-F7CA-F1F136E85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589" y="3554822"/>
            <a:ext cx="1754529" cy="6602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82C1E8A-3BE7-91B0-4DBD-F2F6D70824C5}"/>
              </a:ext>
            </a:extLst>
          </p:cNvPr>
          <p:cNvGrpSpPr/>
          <p:nvPr/>
        </p:nvGrpSpPr>
        <p:grpSpPr>
          <a:xfrm>
            <a:off x="1368573" y="3530841"/>
            <a:ext cx="1065791" cy="743870"/>
            <a:chOff x="1211126" y="3469875"/>
            <a:chExt cx="1247459" cy="8720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E9F12F-5214-3C67-90CE-31E4DB3905C5}"/>
                </a:ext>
              </a:extLst>
            </p:cNvPr>
            <p:cNvSpPr/>
            <p:nvPr/>
          </p:nvSpPr>
          <p:spPr>
            <a:xfrm>
              <a:off x="1211126" y="3469875"/>
              <a:ext cx="1247459" cy="8720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endParaRPr>
            </a:p>
          </p:txBody>
        </p:sp>
        <p:pic>
          <p:nvPicPr>
            <p:cNvPr id="5" name="Picture 2" descr="HPE Labs – Next-Generation Productions and Solutions | HPE LAMERICA">
              <a:extLst>
                <a:ext uri="{FF2B5EF4-FFF2-40B4-BE49-F238E27FC236}">
                  <a16:creationId xmlns:a16="http://schemas.microsoft.com/office/drawing/2014/main" id="{CFA1D984-1B0A-6A00-ED21-2E37AECE0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273" y="3554822"/>
              <a:ext cx="1041311" cy="6664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6B9D568-8163-F7C1-5DE6-AE11E152A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ED53D3-586D-64D5-52B1-A09433E8C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83385"/>
              </p:ext>
            </p:extLst>
          </p:nvPr>
        </p:nvGraphicFramePr>
        <p:xfrm>
          <a:off x="89807" y="234137"/>
          <a:ext cx="8223250" cy="3683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Phase 2: Runtime Adaptation Algorithm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7D679C2-B119-CA32-1761-B0C6AB6D1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2" y="645732"/>
            <a:ext cx="8415348" cy="41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3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529459D-6EC4-DEFD-45D9-3FB946828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682FE4-7F1B-C74C-CE2D-8CDB6861C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48232"/>
              </p:ext>
            </p:extLst>
          </p:nvPr>
        </p:nvGraphicFramePr>
        <p:xfrm>
          <a:off x="89807" y="234137"/>
          <a:ext cx="8223250" cy="3683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Phase 2: Real campus workload evaluation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sp>
        <p:nvSpPr>
          <p:cNvPr id="2" name="Google Shape;103;p19">
            <a:extLst>
              <a:ext uri="{FF2B5EF4-FFF2-40B4-BE49-F238E27FC236}">
                <a16:creationId xmlns:a16="http://schemas.microsoft.com/office/drawing/2014/main" id="{8A3896EC-528A-D67A-D49D-72CD2B373305}"/>
              </a:ext>
            </a:extLst>
          </p:cNvPr>
          <p:cNvSpPr txBox="1"/>
          <p:nvPr/>
        </p:nvSpPr>
        <p:spPr>
          <a:xfrm>
            <a:off x="190829" y="820436"/>
            <a:ext cx="5607298" cy="165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buSzPts val="1300"/>
            </a:pPr>
            <a:r>
              <a:rPr lang="en-US" b="1" dirty="0"/>
              <a:t>Setup:</a:t>
            </a:r>
          </a:p>
          <a:p>
            <a:pPr marL="431800" indent="-285750">
              <a:buSzPts val="1300"/>
              <a:buFontTx/>
              <a:buChar char="-"/>
            </a:pPr>
            <a:r>
              <a:rPr lang="en-US" dirty="0"/>
              <a:t>A100-80GB: Full GPU vs. MIG (half GPU)</a:t>
            </a:r>
          </a:p>
          <a:p>
            <a:pPr marL="431800" indent="-285750">
              <a:buSzPts val="1300"/>
              <a:buFontTx/>
              <a:buChar char="-"/>
            </a:pPr>
            <a:r>
              <a:rPr lang="en-US" dirty="0" err="1"/>
              <a:t>vLLM</a:t>
            </a:r>
            <a:r>
              <a:rPr lang="en-US" dirty="0"/>
              <a:t> v0.6.3 + Meta-Llama-3-8B-Instruct</a:t>
            </a:r>
          </a:p>
          <a:p>
            <a:pPr marL="431800" indent="-285750">
              <a:buSzPts val="1300"/>
              <a:buFontTx/>
              <a:buChar char="-"/>
            </a:pPr>
            <a:r>
              <a:rPr lang="en-US" dirty="0" err="1"/>
              <a:t>BurstGPT</a:t>
            </a:r>
            <a:r>
              <a:rPr lang="en-US" dirty="0"/>
              <a:t> dataset: 4-hour daytime trace, 153 requests</a:t>
            </a:r>
          </a:p>
          <a:p>
            <a:pPr marL="431800" indent="-285750">
              <a:buSzPts val="1300"/>
              <a:buFontTx/>
              <a:buChar char="-"/>
            </a:pPr>
            <a:r>
              <a:rPr lang="en-US" dirty="0"/>
              <a:t>Bursty traffic: CV = 1.70</a:t>
            </a:r>
          </a:p>
          <a:p>
            <a:pPr marL="146050">
              <a:buSzPts val="1300"/>
            </a:pPr>
            <a:endParaRPr lang="en-US" b="1" dirty="0"/>
          </a:p>
          <a:p>
            <a:pPr marL="146050">
              <a:buSzPts val="1300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F7354-7197-BB33-A5E6-E0B85E8F9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6" y="2538073"/>
            <a:ext cx="7467600" cy="2371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201EAE-D54A-D592-B231-929C2CC2386B}"/>
              </a:ext>
            </a:extLst>
          </p:cNvPr>
          <p:cNvSpPr txBox="1"/>
          <p:nvPr/>
        </p:nvSpPr>
        <p:spPr>
          <a:xfrm>
            <a:off x="5708073" y="879526"/>
            <a:ext cx="457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>
              <a:buSzPts val="1300"/>
            </a:pPr>
            <a:r>
              <a:rPr lang="en-US" b="1" dirty="0"/>
              <a:t>Query distribution:</a:t>
            </a:r>
          </a:p>
          <a:p>
            <a:pPr marL="431800" indent="-285750">
              <a:buSzPts val="1300"/>
              <a:buFontTx/>
              <a:buChar char="-"/>
            </a:pPr>
            <a:r>
              <a:rPr lang="en-US" dirty="0"/>
              <a:t>SISO: 64.7%</a:t>
            </a:r>
          </a:p>
          <a:p>
            <a:pPr marL="431800" indent="-285750">
              <a:buSzPts val="1300"/>
              <a:buFontTx/>
              <a:buChar char="-"/>
            </a:pPr>
            <a:r>
              <a:rPr lang="en-US" dirty="0"/>
              <a:t>SILO: 5.9%</a:t>
            </a:r>
          </a:p>
          <a:p>
            <a:pPr marL="431800" indent="-285750">
              <a:buSzPts val="1300"/>
              <a:buFontTx/>
              <a:buChar char="-"/>
            </a:pPr>
            <a:r>
              <a:rPr lang="en-US" dirty="0"/>
              <a:t>LISO: 29.4%</a:t>
            </a:r>
          </a:p>
          <a:p>
            <a:pPr marL="431800" indent="-285750">
              <a:buSzPts val="1300"/>
              <a:buFontTx/>
              <a:buChar char="-"/>
            </a:pPr>
            <a:r>
              <a:rPr lang="en-US" dirty="0"/>
              <a:t>LILO: 0%</a:t>
            </a:r>
          </a:p>
          <a:p>
            <a:pPr marL="146050">
              <a:buSzPts val="1300"/>
            </a:pPr>
            <a:r>
              <a:rPr lang="en-US" u="sng" dirty="0"/>
              <a:t>94.1%</a:t>
            </a:r>
            <a:r>
              <a:rPr lang="en-US" dirty="0"/>
              <a:t> queries have small output.</a:t>
            </a:r>
          </a:p>
          <a:p>
            <a:pPr marL="146050">
              <a:buSzPts val="1300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285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99F96B3-30E5-EA43-509F-D89793358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868E9D-608A-AC74-B45F-6DA723CE4CDD}"/>
              </a:ext>
            </a:extLst>
          </p:cNvPr>
          <p:cNvGraphicFramePr>
            <a:graphicFrameLocks noGrp="1"/>
          </p:cNvGraphicFramePr>
          <p:nvPr/>
        </p:nvGraphicFramePr>
        <p:xfrm>
          <a:off x="89807" y="234137"/>
          <a:ext cx="8223250" cy="3683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Phase 2: Real campus workload evaluation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sp>
        <p:nvSpPr>
          <p:cNvPr id="2" name="Google Shape;103;p19">
            <a:extLst>
              <a:ext uri="{FF2B5EF4-FFF2-40B4-BE49-F238E27FC236}">
                <a16:creationId xmlns:a16="http://schemas.microsoft.com/office/drawing/2014/main" id="{ED7B5E8E-7A34-6F52-F8B9-EE22A56047AD}"/>
              </a:ext>
            </a:extLst>
          </p:cNvPr>
          <p:cNvSpPr txBox="1"/>
          <p:nvPr/>
        </p:nvSpPr>
        <p:spPr>
          <a:xfrm>
            <a:off x="190829" y="820436"/>
            <a:ext cx="5607298" cy="165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buSzPts val="1300"/>
            </a:pPr>
            <a:r>
              <a:rPr lang="en-US" b="1" dirty="0"/>
              <a:t>Observations: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MIG configuration maintains identical throughput</a:t>
            </a:r>
          </a:p>
          <a:p>
            <a:pPr marL="285750" indent="-285750">
              <a:buFontTx/>
              <a:buChar char="-"/>
            </a:pPr>
            <a:r>
              <a:rPr lang="en-US" dirty="0"/>
              <a:t>TTFT and E2E latency increase but remain within acceptable bounds</a:t>
            </a:r>
          </a:p>
          <a:p>
            <a:pPr marL="285750" indent="-285750">
              <a:buFontTx/>
              <a:buChar char="-"/>
            </a:pPr>
            <a:r>
              <a:rPr lang="en-US" dirty="0"/>
              <a:t>Mean power consumption reduces by 12.4%.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146050">
              <a:buSzPts val="1300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B2F7F-3EB6-A67E-EB26-B9A22BE27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45" y="1049259"/>
            <a:ext cx="3179620" cy="2443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62BEB5-30D5-3F74-B55D-9032F3ABD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9" y="2224524"/>
            <a:ext cx="5058751" cy="15237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CC75F4-42F1-6B96-078A-8DE66D1E513C}"/>
              </a:ext>
            </a:extLst>
          </p:cNvPr>
          <p:cNvSpPr/>
          <p:nvPr/>
        </p:nvSpPr>
        <p:spPr>
          <a:xfrm>
            <a:off x="54501" y="3986020"/>
            <a:ext cx="9004721" cy="50120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Takeaway:</a:t>
            </a:r>
            <a:r>
              <a:rPr lang="en-US" sz="1800" dirty="0"/>
              <a:t> Significant power savings can be achieved while remaining SLO compliant.</a:t>
            </a:r>
          </a:p>
        </p:txBody>
      </p:sp>
    </p:spTree>
    <p:extLst>
      <p:ext uri="{BB962C8B-B14F-4D97-AF65-F5344CB8AC3E}">
        <p14:creationId xmlns:p14="http://schemas.microsoft.com/office/powerpoint/2010/main" val="194061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A209E73-4D50-76E0-9795-347BCA349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88FEF8-4A5A-8A2F-5FF0-C3510FF1E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68005"/>
              </p:ext>
            </p:extLst>
          </p:nvPr>
        </p:nvGraphicFramePr>
        <p:xfrm>
          <a:off x="89807" y="234137"/>
          <a:ext cx="8223250" cy="3683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Conclusion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sp>
        <p:nvSpPr>
          <p:cNvPr id="2" name="Google Shape;103;p19">
            <a:extLst>
              <a:ext uri="{FF2B5EF4-FFF2-40B4-BE49-F238E27FC236}">
                <a16:creationId xmlns:a16="http://schemas.microsoft.com/office/drawing/2014/main" id="{E3553633-9E56-16D3-0BE1-46B9E351268A}"/>
              </a:ext>
            </a:extLst>
          </p:cNvPr>
          <p:cNvSpPr txBox="1"/>
          <p:nvPr/>
        </p:nvSpPr>
        <p:spPr>
          <a:xfrm>
            <a:off x="190828" y="820436"/>
            <a:ext cx="8606807" cy="369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Each parameter reveals actionable optimization opportunities: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GPU Frequency: </a:t>
            </a:r>
            <a:r>
              <a:rPr lang="en-US" dirty="0"/>
              <a:t>Most impactful knob: −39% power, −7% throughput, +34% energy efficiency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Query Type: </a:t>
            </a:r>
            <a:r>
              <a:rPr lang="en-US" dirty="0"/>
              <a:t>LISO sustains 2.1× higher throughput than SILO; uniform provisioning wastes resources or violates SLOs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Model Architecture: </a:t>
            </a:r>
            <a:r>
              <a:rPr lang="en-US" dirty="0"/>
              <a:t>1.4× energy variation (86.1–118.4 </a:t>
            </a:r>
            <a:r>
              <a:rPr lang="en-US" dirty="0" err="1"/>
              <a:t>mJ</a:t>
            </a:r>
            <a:r>
              <a:rPr lang="en-US" dirty="0"/>
              <a:t>/</a:t>
            </a:r>
            <a:r>
              <a:rPr lang="en-US" dirty="0" err="1"/>
              <a:t>tok</a:t>
            </a:r>
            <a:r>
              <a:rPr lang="en-US" dirty="0"/>
              <a:t>) across 7B-15B models at identical hardware settings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Hardware Platform: </a:t>
            </a:r>
            <a:r>
              <a:rPr lang="en-US" dirty="0"/>
              <a:t>Not always "bigger is better": H100 gives +12% throughput but costs +89% power vs A100 - Highly traffic dependent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Deployment Strategy (MIG vs Full GPU): </a:t>
            </a:r>
            <a:r>
              <a:rPr lang="en-US" dirty="0"/>
              <a:t>12.4% power reduction on real campus trace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Future work:</a:t>
            </a:r>
          </a:p>
          <a:p>
            <a:pPr marL="285750" indent="-285750">
              <a:buFontTx/>
              <a:buChar char="-"/>
            </a:pPr>
            <a:r>
              <a:rPr lang="en-US" dirty="0"/>
              <a:t>Multi-parameter joint optimization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Workload prediction &amp; proactive adaptation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Cross-GPU architecture support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146050">
              <a:buSzPts val="13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1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3"/>
          <p:cNvSpPr txBox="1">
            <a:spLocks noGrp="1"/>
          </p:cNvSpPr>
          <p:nvPr>
            <p:ph type="title"/>
          </p:nvPr>
        </p:nvSpPr>
        <p:spPr>
          <a:xfrm>
            <a:off x="67165" y="656279"/>
            <a:ext cx="8222100" cy="767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</a:t>
            </a:r>
          </a:p>
        </p:txBody>
      </p:sp>
      <p:sp>
        <p:nvSpPr>
          <p:cNvPr id="311" name="Google Shape;311;p53"/>
          <p:cNvSpPr txBox="1">
            <a:spLocks noGrp="1"/>
          </p:cNvSpPr>
          <p:nvPr>
            <p:ph type="body" idx="4294967295"/>
          </p:nvPr>
        </p:nvSpPr>
        <p:spPr>
          <a:xfrm>
            <a:off x="67165" y="1734401"/>
            <a:ext cx="3920550" cy="326440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br>
              <a:rPr lang="en-US" b="0" i="0" u="none" strike="noStrike" cap="none" dirty="0">
                <a:solidFill>
                  <a:schemeClr val="lt1"/>
                </a:solidFill>
              </a:rPr>
            </a:br>
            <a:r>
              <a:rPr lang="en-US" b="0" i="0" u="none" strike="noStrike" cap="none" dirty="0">
                <a:solidFill>
                  <a:schemeClr val="lt1"/>
                </a:solidFill>
              </a:rPr>
              <a:t>For follow-up questions:</a:t>
            </a:r>
          </a:p>
          <a:p>
            <a:pPr marL="0" lvl="0" indent="0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viyom.mittal@hpe.com</a:t>
            </a:r>
            <a:br>
              <a:rPr lang="en-US" b="0" i="0" u="none" strike="noStrike" cap="none" dirty="0">
                <a:solidFill>
                  <a:schemeClr val="lt1"/>
                </a:solidFill>
              </a:rPr>
            </a:br>
            <a:br>
              <a:rPr lang="en-US" b="0" i="0" u="none" strike="noStrike" cap="none" dirty="0">
                <a:solidFill>
                  <a:schemeClr val="lt1"/>
                </a:solidFill>
              </a:rPr>
            </a:br>
            <a:endParaRPr lang="en-US" b="0" i="0" u="none" strike="noStrike" cap="none" dirty="0">
              <a:solidFill>
                <a:schemeClr val="lt1"/>
              </a:solidFill>
            </a:endParaRPr>
          </a:p>
          <a:p>
            <a:pPr marL="0" lvl="0" indent="0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en-US" b="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6B6F60-E707-E14A-A78C-0AFB09CFF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500" r="-4" b="2233"/>
          <a:stretch>
            <a:fillRect/>
          </a:stretch>
        </p:blipFill>
        <p:spPr>
          <a:xfrm>
            <a:off x="2966663" y="0"/>
            <a:ext cx="61773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33A7F66-4CE2-4580-B3B0-457FDD96A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56D4E5-0250-82AF-18A6-4ECC37D49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19382"/>
              </p:ext>
            </p:extLst>
          </p:nvPr>
        </p:nvGraphicFramePr>
        <p:xfrm>
          <a:off x="193926" y="224890"/>
          <a:ext cx="8223250" cy="6731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effectLst/>
                        </a:rPr>
                        <a:t>How can a cloud provider optimize resource use in providing </a:t>
                      </a:r>
                      <a:r>
                        <a:rPr lang="en-US" sz="2000" b="1">
                          <a:effectLst/>
                        </a:rPr>
                        <a:t>language model as </a:t>
                      </a:r>
                      <a:r>
                        <a:rPr lang="en-US" sz="2000" b="1" dirty="0">
                          <a:effectLst/>
                        </a:rPr>
                        <a:t>services?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sp>
        <p:nvSpPr>
          <p:cNvPr id="10" name="Google Shape;103;p19">
            <a:extLst>
              <a:ext uri="{FF2B5EF4-FFF2-40B4-BE49-F238E27FC236}">
                <a16:creationId xmlns:a16="http://schemas.microsoft.com/office/drawing/2014/main" id="{BBF65D14-79E3-4E6A-DD17-47C9B1E907B6}"/>
              </a:ext>
            </a:extLst>
          </p:cNvPr>
          <p:cNvSpPr txBox="1"/>
          <p:nvPr/>
        </p:nvSpPr>
        <p:spPr>
          <a:xfrm>
            <a:off x="839324" y="1377139"/>
            <a:ext cx="3466227" cy="144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lnSpc>
                <a:spcPct val="115000"/>
              </a:lnSpc>
              <a:spcBef>
                <a:spcPts val="1200"/>
              </a:spcBef>
              <a:buSzPts val="1300"/>
            </a:pPr>
            <a:r>
              <a:rPr lang="en-US" b="1" dirty="0"/>
              <a:t>High Energy Consumption:</a:t>
            </a:r>
            <a:br>
              <a:rPr lang="en-US" b="1" dirty="0"/>
            </a:br>
            <a:r>
              <a:rPr lang="en-US" dirty="0"/>
              <a:t>GPUs draw high power even when idle</a:t>
            </a:r>
          </a:p>
        </p:txBody>
      </p:sp>
      <p:sp>
        <p:nvSpPr>
          <p:cNvPr id="2" name="Google Shape;103;p19">
            <a:extLst>
              <a:ext uri="{FF2B5EF4-FFF2-40B4-BE49-F238E27FC236}">
                <a16:creationId xmlns:a16="http://schemas.microsoft.com/office/drawing/2014/main" id="{D145E502-532E-E3A0-2ED0-81D4D70167B0}"/>
              </a:ext>
            </a:extLst>
          </p:cNvPr>
          <p:cNvSpPr txBox="1"/>
          <p:nvPr/>
        </p:nvSpPr>
        <p:spPr>
          <a:xfrm>
            <a:off x="4572000" y="1532260"/>
            <a:ext cx="3324460" cy="103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buSzPts val="1300"/>
            </a:pPr>
            <a:r>
              <a:rPr lang="en-US" b="1" dirty="0"/>
              <a:t>Variable Query Traffic:</a:t>
            </a:r>
            <a:br>
              <a:rPr lang="en-US" b="1" dirty="0"/>
            </a:br>
            <a:r>
              <a:rPr lang="en-US" dirty="0"/>
              <a:t>GPUs draw high power even when idle; millions of daily requests compound costs</a:t>
            </a:r>
          </a:p>
        </p:txBody>
      </p:sp>
      <p:sp>
        <p:nvSpPr>
          <p:cNvPr id="3" name="Google Shape;103;p19">
            <a:extLst>
              <a:ext uri="{FF2B5EF4-FFF2-40B4-BE49-F238E27FC236}">
                <a16:creationId xmlns:a16="http://schemas.microsoft.com/office/drawing/2014/main" id="{DF0B5C98-27B6-D467-E35C-1CC717951305}"/>
              </a:ext>
            </a:extLst>
          </p:cNvPr>
          <p:cNvSpPr txBox="1"/>
          <p:nvPr/>
        </p:nvSpPr>
        <p:spPr>
          <a:xfrm>
            <a:off x="839325" y="2958289"/>
            <a:ext cx="3324460" cy="144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lnSpc>
                <a:spcPct val="115000"/>
              </a:lnSpc>
              <a:spcBef>
                <a:spcPts val="1200"/>
              </a:spcBef>
              <a:buSzPts val="1300"/>
            </a:pPr>
            <a:r>
              <a:rPr lang="en-US" b="1" dirty="0"/>
              <a:t>Query Heterogeneity:</a:t>
            </a:r>
            <a:br>
              <a:rPr lang="en-US" b="1" dirty="0"/>
            </a:br>
            <a:r>
              <a:rPr lang="en-US" dirty="0"/>
              <a:t>Different queries have vastly different resource needs</a:t>
            </a:r>
          </a:p>
        </p:txBody>
      </p:sp>
      <p:sp>
        <p:nvSpPr>
          <p:cNvPr id="5" name="Google Shape;103;p19">
            <a:extLst>
              <a:ext uri="{FF2B5EF4-FFF2-40B4-BE49-F238E27FC236}">
                <a16:creationId xmlns:a16="http://schemas.microsoft.com/office/drawing/2014/main" id="{C8F1E9ED-EB0F-8B6B-0BE0-B6F5BED60BD6}"/>
              </a:ext>
            </a:extLst>
          </p:cNvPr>
          <p:cNvSpPr txBox="1"/>
          <p:nvPr/>
        </p:nvSpPr>
        <p:spPr>
          <a:xfrm>
            <a:off x="4572000" y="2958289"/>
            <a:ext cx="3324460" cy="144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lnSpc>
                <a:spcPct val="115000"/>
              </a:lnSpc>
              <a:spcBef>
                <a:spcPts val="1200"/>
              </a:spcBef>
              <a:buSzPts val="1300"/>
            </a:pPr>
            <a:r>
              <a:rPr lang="en-US" b="1" dirty="0"/>
              <a:t>Multi-Tenancy:</a:t>
            </a:r>
            <a:br>
              <a:rPr lang="en-US" b="1" dirty="0"/>
            </a:br>
            <a:r>
              <a:rPr lang="en-US" dirty="0"/>
              <a:t>Must share GPUs efficiently; time-slicing vs MIG vs Software Batching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CC47A09B-1C09-D377-37C1-7875420C9256}"/>
              </a:ext>
            </a:extLst>
          </p:cNvPr>
          <p:cNvSpPr/>
          <p:nvPr/>
        </p:nvSpPr>
        <p:spPr>
          <a:xfrm flipH="1">
            <a:off x="1812471" y="1134836"/>
            <a:ext cx="424543" cy="368300"/>
          </a:xfrm>
          <a:prstGeom prst="lightningBol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Upward trend with solid fill">
            <a:extLst>
              <a:ext uri="{FF2B5EF4-FFF2-40B4-BE49-F238E27FC236}">
                <a16:creationId xmlns:a16="http://schemas.microsoft.com/office/drawing/2014/main" id="{FF553143-8A41-2659-E87F-0EFBD0063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1667" y="988976"/>
            <a:ext cx="659712" cy="659712"/>
          </a:xfrm>
          <a:prstGeom prst="rect">
            <a:avLst/>
          </a:prstGeom>
        </p:spPr>
      </p:pic>
      <p:pic>
        <p:nvPicPr>
          <p:cNvPr id="9" name="Graphic 8" descr="Help with solid fill">
            <a:extLst>
              <a:ext uri="{FF2B5EF4-FFF2-40B4-BE49-F238E27FC236}">
                <a16:creationId xmlns:a16="http://schemas.microsoft.com/office/drawing/2014/main" id="{9CA7B4CB-CE12-8B65-A978-51DC0624B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8060" y="2819307"/>
            <a:ext cx="341936" cy="341936"/>
          </a:xfrm>
          <a:prstGeom prst="rect">
            <a:avLst/>
          </a:prstGeom>
        </p:spPr>
      </p:pic>
      <p:pic>
        <p:nvPicPr>
          <p:cNvPr id="12" name="Graphic 11" descr="Help outline">
            <a:extLst>
              <a:ext uri="{FF2B5EF4-FFF2-40B4-BE49-F238E27FC236}">
                <a16:creationId xmlns:a16="http://schemas.microsoft.com/office/drawing/2014/main" id="{68D83EA0-9AF3-5BE7-A775-83A4421110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4827" y="2819307"/>
            <a:ext cx="341936" cy="341936"/>
          </a:xfrm>
          <a:prstGeom prst="rect">
            <a:avLst/>
          </a:prstGeom>
        </p:spPr>
      </p:pic>
      <p:pic>
        <p:nvPicPr>
          <p:cNvPr id="13" name="Graphic 12" descr="Help with solid fill">
            <a:extLst>
              <a:ext uri="{FF2B5EF4-FFF2-40B4-BE49-F238E27FC236}">
                <a16:creationId xmlns:a16="http://schemas.microsoft.com/office/drawing/2014/main" id="{F7DA2010-D3E0-850D-DF8C-EC4ECDE83D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91293" y="2819307"/>
            <a:ext cx="341936" cy="341936"/>
          </a:xfrm>
          <a:prstGeom prst="rect">
            <a:avLst/>
          </a:prstGeom>
        </p:spPr>
      </p:pic>
      <p:pic>
        <p:nvPicPr>
          <p:cNvPr id="14" name="Graphic 13" descr="Help outline">
            <a:extLst>
              <a:ext uri="{FF2B5EF4-FFF2-40B4-BE49-F238E27FC236}">
                <a16:creationId xmlns:a16="http://schemas.microsoft.com/office/drawing/2014/main" id="{8A2C737C-5697-4C24-2DE8-C146B201B1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1594" y="2819307"/>
            <a:ext cx="341936" cy="341936"/>
          </a:xfrm>
          <a:prstGeom prst="rect">
            <a:avLst/>
          </a:prstGeom>
        </p:spPr>
      </p:pic>
      <p:pic>
        <p:nvPicPr>
          <p:cNvPr id="16" name="Graphic 15" descr="Users with solid fill">
            <a:extLst>
              <a:ext uri="{FF2B5EF4-FFF2-40B4-BE49-F238E27FC236}">
                <a16:creationId xmlns:a16="http://schemas.microsoft.com/office/drawing/2014/main" id="{9A71FFC5-5A0D-EA61-073E-E434C460BB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75774" y="2660419"/>
            <a:ext cx="659712" cy="6597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5DABE7-FD38-2121-9130-012064FA4494}"/>
              </a:ext>
            </a:extLst>
          </p:cNvPr>
          <p:cNvCxnSpPr>
            <a:cxnSpLocks/>
          </p:cNvCxnSpPr>
          <p:nvPr/>
        </p:nvCxnSpPr>
        <p:spPr>
          <a:xfrm>
            <a:off x="4339291" y="988976"/>
            <a:ext cx="10705" cy="2971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E9DB8D-62D2-4C09-6F5C-3AC804474187}"/>
              </a:ext>
            </a:extLst>
          </p:cNvPr>
          <p:cNvCxnSpPr>
            <a:cxnSpLocks/>
          </p:cNvCxnSpPr>
          <p:nvPr/>
        </p:nvCxnSpPr>
        <p:spPr>
          <a:xfrm>
            <a:off x="702453" y="2584289"/>
            <a:ext cx="70366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A7567F0-6077-55E7-D891-03639B8247B6}"/>
              </a:ext>
            </a:extLst>
          </p:cNvPr>
          <p:cNvSpPr/>
          <p:nvPr/>
        </p:nvSpPr>
        <p:spPr>
          <a:xfrm>
            <a:off x="508835" y="4226829"/>
            <a:ext cx="8223250" cy="8680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Goal:</a:t>
            </a:r>
            <a:r>
              <a:rPr lang="en-US" sz="2400" dirty="0"/>
              <a:t> Minimize total operational cost (hardware + energy) while meeting all SLO constraints</a:t>
            </a:r>
          </a:p>
        </p:txBody>
      </p:sp>
    </p:spTree>
    <p:extLst>
      <p:ext uri="{BB962C8B-B14F-4D97-AF65-F5344CB8AC3E}">
        <p14:creationId xmlns:p14="http://schemas.microsoft.com/office/powerpoint/2010/main" val="133655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0750EE21-57B4-0AFF-F20D-0A4CACEEB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F532F1-35CA-FCD3-1E37-100EE2E67DF1}"/>
              </a:ext>
            </a:extLst>
          </p:cNvPr>
          <p:cNvSpPr/>
          <p:nvPr/>
        </p:nvSpPr>
        <p:spPr>
          <a:xfrm>
            <a:off x="842838" y="1490870"/>
            <a:ext cx="7720717" cy="23774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Google Shape;138;p25">
            <a:extLst>
              <a:ext uri="{FF2B5EF4-FFF2-40B4-BE49-F238E27FC236}">
                <a16:creationId xmlns:a16="http://schemas.microsoft.com/office/drawing/2014/main" id="{B232B2F1-BA8A-6FCC-4A78-82647914D5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336" y="203893"/>
            <a:ext cx="880823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OASIS: Two-Phase Methodology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1542F9-D1D6-18DB-7B4A-724BB929D78C}"/>
              </a:ext>
            </a:extLst>
          </p:cNvPr>
          <p:cNvSpPr/>
          <p:nvPr/>
        </p:nvSpPr>
        <p:spPr>
          <a:xfrm>
            <a:off x="1097280" y="1736650"/>
            <a:ext cx="2245178" cy="1787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Phase 1: Pre-Deployment Profiling</a:t>
            </a:r>
          </a:p>
          <a:p>
            <a:r>
              <a:rPr lang="en-US" dirty="0"/>
              <a:t>Profile model across </a:t>
            </a:r>
          </a:p>
          <a:p>
            <a:pPr lvl="3"/>
            <a:r>
              <a:rPr lang="en-US" dirty="0"/>
              <a:t>- Query types</a:t>
            </a:r>
          </a:p>
          <a:p>
            <a:pPr lvl="3"/>
            <a:r>
              <a:rPr lang="en-US" dirty="0"/>
              <a:t>- Hardware configs</a:t>
            </a:r>
          </a:p>
          <a:p>
            <a:pPr lvl="3"/>
            <a:r>
              <a:rPr lang="en-US" dirty="0"/>
              <a:t>- GPU frequencies</a:t>
            </a:r>
          </a:p>
          <a:p>
            <a:pPr lvl="3"/>
            <a:r>
              <a:rPr lang="en-US" dirty="0"/>
              <a:t>- Batch sizes</a:t>
            </a:r>
          </a:p>
          <a:p>
            <a:pPr lvl="3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2765E6-2DCB-FE6B-8550-6E98DE22CF64}"/>
              </a:ext>
            </a:extLst>
          </p:cNvPr>
          <p:cNvSpPr/>
          <p:nvPr/>
        </p:nvSpPr>
        <p:spPr>
          <a:xfrm>
            <a:off x="5426528" y="1736650"/>
            <a:ext cx="2620192" cy="1787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Phase 2: Runtime Query Routing &amp; Provisioning</a:t>
            </a:r>
          </a:p>
          <a:p>
            <a:r>
              <a:rPr lang="en-US" dirty="0"/>
              <a:t>- Classify incoming queries</a:t>
            </a:r>
          </a:p>
          <a:p>
            <a:r>
              <a:rPr lang="en-US" dirty="0"/>
              <a:t>- Compute GPU requirements</a:t>
            </a:r>
          </a:p>
          <a:p>
            <a:r>
              <a:rPr lang="en-US" dirty="0"/>
              <a:t>- Decide MIG vs. Full GPU</a:t>
            </a:r>
          </a:p>
          <a:p>
            <a:r>
              <a:rPr lang="en-US" dirty="0"/>
              <a:t>- Dynamically provision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B91B8D-5698-AD87-3248-E099E09A8795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3342458" y="2630639"/>
            <a:ext cx="208407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4F173-6C0E-B871-C5F8-59FD444F3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434" y="109105"/>
            <a:ext cx="937491" cy="105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0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BEF8794-7778-3BB4-BD37-4EDE95E46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13879A-506C-1489-CEB4-ED190D33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86256"/>
              </p:ext>
            </p:extLst>
          </p:nvPr>
        </p:nvGraphicFramePr>
        <p:xfrm>
          <a:off x="89807" y="234137"/>
          <a:ext cx="8223250" cy="3683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Query Type Classification (</a:t>
                      </a:r>
                      <a:r>
                        <a:rPr lang="el-GR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τ = 500 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tokens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795347-AC66-531E-534A-E7CC81514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13939"/>
              </p:ext>
            </p:extLst>
          </p:nvPr>
        </p:nvGraphicFramePr>
        <p:xfrm>
          <a:off x="1201882" y="1078593"/>
          <a:ext cx="6740235" cy="29863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6745">
                  <a:extLst>
                    <a:ext uri="{9D8B030D-6E8A-4147-A177-3AD203B41FA5}">
                      <a16:colId xmlns:a16="http://schemas.microsoft.com/office/drawing/2014/main" val="4131662417"/>
                    </a:ext>
                  </a:extLst>
                </a:gridCol>
                <a:gridCol w="2246745">
                  <a:extLst>
                    <a:ext uri="{9D8B030D-6E8A-4147-A177-3AD203B41FA5}">
                      <a16:colId xmlns:a16="http://schemas.microsoft.com/office/drawing/2014/main" val="1222159008"/>
                    </a:ext>
                  </a:extLst>
                </a:gridCol>
                <a:gridCol w="2246745">
                  <a:extLst>
                    <a:ext uri="{9D8B030D-6E8A-4147-A177-3AD203B41FA5}">
                      <a16:colId xmlns:a16="http://schemas.microsoft.com/office/drawing/2014/main" val="2108848354"/>
                    </a:ext>
                  </a:extLst>
                </a:gridCol>
              </a:tblGrid>
              <a:tr h="41476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Small Output (&lt; </a:t>
                      </a:r>
                      <a:r>
                        <a:rPr lang="el-GR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τ</a:t>
                      </a:r>
                      <a:r>
                        <a:rPr lang="en-US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)</a:t>
                      </a:r>
                      <a:endParaRPr lang="en-US" sz="1600" b="0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Large Output (&gt; </a:t>
                      </a:r>
                      <a:r>
                        <a:rPr lang="el-GR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τ</a:t>
                      </a:r>
                      <a:r>
                        <a:rPr lang="en-US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)</a:t>
                      </a:r>
                      <a:endParaRPr lang="en-US" sz="1600" b="0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276145"/>
                  </a:ext>
                </a:extLst>
              </a:tr>
              <a:tr h="1285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u="none" strike="noStrike" cap="none" dirty="0">
                        <a:solidFill>
                          <a:schemeClr val="bg1"/>
                        </a:solidFill>
                        <a:effectLst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u="none" strike="noStrike" cap="none" dirty="0">
                        <a:solidFill>
                          <a:schemeClr val="bg1"/>
                        </a:solidFill>
                        <a:effectLst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Small Input (&lt; </a:t>
                      </a:r>
                      <a:r>
                        <a:rPr lang="el-GR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τ</a:t>
                      </a:r>
                      <a:r>
                        <a:rPr lang="en-US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)</a:t>
                      </a:r>
                      <a:endParaRPr lang="en-US" sz="1600" b="0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Arial"/>
                        </a:rPr>
                        <a:t>SISO: </a:t>
                      </a:r>
                      <a:r>
                        <a:rPr lang="en-US" sz="1600" b="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Arial"/>
                        </a:rPr>
                        <a:t>Short Q&amp;A, paraphrasing (minimal compute)</a:t>
                      </a:r>
                      <a:endParaRPr lang="en-US" sz="16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Arial"/>
                        </a:rPr>
                        <a:t>SILO: </a:t>
                      </a:r>
                      <a:r>
                        <a:rPr lang="en-US" sz="1600" b="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Arial"/>
                        </a:rPr>
                        <a:t>Story generation, essays (memory-intensive generation)</a:t>
                      </a:r>
                      <a:endParaRPr lang="en-US" sz="16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444"/>
                  </a:ext>
                </a:extLst>
              </a:tr>
              <a:tr h="12857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u="none" strike="noStrike" cap="none" dirty="0">
                        <a:solidFill>
                          <a:schemeClr val="bg1"/>
                        </a:solidFill>
                        <a:effectLst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Large Input (&gt; </a:t>
                      </a:r>
                      <a:r>
                        <a:rPr lang="el-GR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τ</a:t>
                      </a:r>
                      <a:r>
                        <a:rPr lang="en-US" sz="1600" b="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)</a:t>
                      </a:r>
                      <a:endParaRPr lang="en-US" sz="1600" b="0" i="0" u="none" strike="noStrike" cap="non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Arial"/>
                        </a:rPr>
                        <a:t>LISO:</a:t>
                      </a:r>
                      <a:r>
                        <a:rPr lang="en-US" sz="1600" b="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Arial"/>
                        </a:rPr>
                        <a:t> Summarization, classification (compute-intensive prefill)</a:t>
                      </a:r>
                      <a:endParaRPr lang="en-US" sz="16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Arial"/>
                        </a:rPr>
                        <a:t>LILO:</a:t>
                      </a:r>
                      <a:r>
                        <a:rPr lang="en-US" sz="1600" b="0" u="none" strike="noStrike" cap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sym typeface="Arial"/>
                        </a:rPr>
                        <a:t> Translation, long rewriting (intensive throughout)</a:t>
                      </a:r>
                      <a:endParaRPr lang="en-US" sz="1600" b="0" i="0" u="none" strike="noStrike" cap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4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86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6307E024-5561-67B5-D8FA-7A10DFF99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2D1E1A-CA20-90CE-68EA-8F56D8B7F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34623"/>
              </p:ext>
            </p:extLst>
          </p:nvPr>
        </p:nvGraphicFramePr>
        <p:xfrm>
          <a:off x="89807" y="234137"/>
          <a:ext cx="8223250" cy="3683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Phase 1: Pre-Deployment Profiling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sp>
        <p:nvSpPr>
          <p:cNvPr id="2" name="Google Shape;103;p19">
            <a:extLst>
              <a:ext uri="{FF2B5EF4-FFF2-40B4-BE49-F238E27FC236}">
                <a16:creationId xmlns:a16="http://schemas.microsoft.com/office/drawing/2014/main" id="{A715A0D9-9BBE-A7B2-F5A8-04E68FEFD6ED}"/>
              </a:ext>
            </a:extLst>
          </p:cNvPr>
          <p:cNvSpPr txBox="1"/>
          <p:nvPr/>
        </p:nvSpPr>
        <p:spPr>
          <a:xfrm>
            <a:off x="190829" y="820436"/>
            <a:ext cx="7446489" cy="39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buSzPts val="1300"/>
            </a:pPr>
            <a:r>
              <a:rPr lang="en-US" b="1" dirty="0"/>
              <a:t>Profiling Procedure:</a:t>
            </a:r>
          </a:p>
          <a:p>
            <a:pPr marL="488950" indent="-342900">
              <a:buSzPts val="1300"/>
              <a:buAutoNum type="arabicPeriod"/>
            </a:pPr>
            <a:r>
              <a:rPr lang="en-US" dirty="0"/>
              <a:t>Define parameter space:</a:t>
            </a:r>
          </a:p>
          <a:p>
            <a:pPr marL="146050" lvl="5">
              <a:buSzPts val="1300"/>
            </a:pPr>
            <a:r>
              <a:rPr lang="en-US" dirty="0"/>
              <a:t>      -  GPU </a:t>
            </a:r>
            <a:r>
              <a:rPr lang="en-US" dirty="0" err="1"/>
              <a:t>freq</a:t>
            </a:r>
            <a:r>
              <a:rPr lang="en-US" dirty="0"/>
              <a:t> {855-1410 MHz}</a:t>
            </a:r>
          </a:p>
          <a:p>
            <a:pPr marL="146050" lvl="5">
              <a:buSzPts val="1300"/>
            </a:pPr>
            <a:r>
              <a:rPr lang="en-US" dirty="0"/>
              <a:t>      -  Batch {16-64}</a:t>
            </a:r>
          </a:p>
          <a:p>
            <a:pPr marL="146050" lvl="5">
              <a:buSzPts val="1300"/>
            </a:pPr>
            <a:r>
              <a:rPr lang="en-US" dirty="0"/>
              <a:t>      -  Variants {standard, prefix-caching, chunked-prefill}</a:t>
            </a:r>
          </a:p>
          <a:p>
            <a:pPr marL="146050">
              <a:buSzPts val="1300"/>
            </a:pPr>
            <a:r>
              <a:rPr lang="en-US" dirty="0"/>
              <a:t>2. Sweep each query type (LISO, SILO) separately</a:t>
            </a:r>
          </a:p>
          <a:p>
            <a:pPr marL="146050">
              <a:buSzPts val="1300"/>
            </a:pPr>
            <a:r>
              <a:rPr lang="en-US" dirty="0"/>
              <a:t>3. For each parameter dimension, vary one parameter while keeping others fixed.</a:t>
            </a:r>
          </a:p>
          <a:p>
            <a:pPr marL="146050">
              <a:buSzPts val="1300"/>
            </a:pPr>
            <a:r>
              <a:rPr lang="en-US" dirty="0"/>
              <a:t>3. Ramp concurrency from low → high</a:t>
            </a:r>
          </a:p>
          <a:p>
            <a:pPr marL="146050">
              <a:buSzPts val="1300"/>
            </a:pPr>
            <a:r>
              <a:rPr lang="en-US" dirty="0"/>
              <a:t>4. Measure P95 latency, throughput, power, energy/token</a:t>
            </a:r>
          </a:p>
          <a:p>
            <a:pPr marL="146050">
              <a:buSzPts val="1300"/>
            </a:pPr>
            <a:r>
              <a:rPr lang="en-US" dirty="0"/>
              <a:t>5. Determine Max Serviceable Request Rate meeting SLO</a:t>
            </a:r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r>
              <a:rPr lang="en-US" dirty="0"/>
              <a:t>6. Record MSRR, Power and energy/token in the Hardware Cost Table (HCT)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F2DA5-C6FF-F0D0-A35C-5854AFDB1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3" y="3108840"/>
            <a:ext cx="4509655" cy="709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EEE96-18A4-2FF9-0EEB-9BA864E1E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3" y="4323064"/>
            <a:ext cx="5780500" cy="2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5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44CC3310-66D1-D701-637A-26A088476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A51B33-8EE2-4534-2123-615336DDF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59911"/>
              </p:ext>
            </p:extLst>
          </p:nvPr>
        </p:nvGraphicFramePr>
        <p:xfrm>
          <a:off x="89807" y="234137"/>
          <a:ext cx="8223250" cy="3683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Phase 1: Experiments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sp>
        <p:nvSpPr>
          <p:cNvPr id="2" name="Google Shape;103;p19">
            <a:extLst>
              <a:ext uri="{FF2B5EF4-FFF2-40B4-BE49-F238E27FC236}">
                <a16:creationId xmlns:a16="http://schemas.microsoft.com/office/drawing/2014/main" id="{B1327E75-BDEF-A78B-9A71-FE22D00929AD}"/>
              </a:ext>
            </a:extLst>
          </p:cNvPr>
          <p:cNvSpPr txBox="1"/>
          <p:nvPr/>
        </p:nvSpPr>
        <p:spPr>
          <a:xfrm>
            <a:off x="190829" y="820436"/>
            <a:ext cx="8444016" cy="356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buSzPts val="1300"/>
            </a:pPr>
            <a:r>
              <a:rPr lang="en-US" b="1" dirty="0"/>
              <a:t>Aim: </a:t>
            </a:r>
            <a:r>
              <a:rPr lang="en-US" dirty="0"/>
              <a:t>Study impact of query type on throughput</a:t>
            </a:r>
          </a:p>
          <a:p>
            <a:pPr marL="146050">
              <a:buSzPts val="1300"/>
            </a:pPr>
            <a:r>
              <a:rPr lang="en-US" b="1" dirty="0"/>
              <a:t>Setup:</a:t>
            </a:r>
          </a:p>
          <a:p>
            <a:pPr marL="146050">
              <a:buSzPts val="1300"/>
            </a:pPr>
            <a:r>
              <a:rPr lang="en-US" dirty="0"/>
              <a:t>    </a:t>
            </a:r>
            <a:r>
              <a:rPr lang="en-US" b="1" dirty="0"/>
              <a:t>SLO: </a:t>
            </a:r>
            <a:r>
              <a:rPr lang="en-US" dirty="0"/>
              <a:t>P95 should be less than 20 seconds </a:t>
            </a:r>
          </a:p>
          <a:p>
            <a:pPr marL="146050">
              <a:buSzPts val="1300"/>
            </a:pPr>
            <a:r>
              <a:rPr lang="en-US" dirty="0"/>
              <a:t>    </a:t>
            </a:r>
            <a:r>
              <a:rPr lang="en-US" b="1" dirty="0"/>
              <a:t>Constants:</a:t>
            </a:r>
            <a:r>
              <a:rPr lang="en-US" dirty="0"/>
              <a:t> GPU (A100), frequency (default 1410MHz), model (Llama3-8B, Qwen-7B)</a:t>
            </a:r>
          </a:p>
          <a:p>
            <a:pPr marL="146050">
              <a:buSzPts val="1300"/>
            </a:pPr>
            <a:r>
              <a:rPr lang="en-US" dirty="0"/>
              <a:t>    </a:t>
            </a:r>
            <a:r>
              <a:rPr lang="en-US" b="1" dirty="0"/>
              <a:t>Variables:</a:t>
            </a:r>
            <a:r>
              <a:rPr lang="en-US" dirty="0"/>
              <a:t> Query type (LISO vs SILO), concurrency (ramp until SLO violated)</a:t>
            </a:r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r>
              <a:rPr lang="en-US" b="1" dirty="0"/>
              <a:t>Observation 1: </a:t>
            </a:r>
            <a:r>
              <a:rPr lang="en-US" dirty="0"/>
              <a:t>LISO achieves </a:t>
            </a:r>
            <a:r>
              <a:rPr lang="en-US" b="1" dirty="0"/>
              <a:t>**2.1× higher throughput**</a:t>
            </a:r>
            <a:r>
              <a:rPr lang="en-US" dirty="0"/>
              <a:t> than SILO.</a:t>
            </a:r>
          </a:p>
          <a:p>
            <a:pPr marL="146050">
              <a:buSzPts val="1300"/>
            </a:pPr>
            <a:r>
              <a:rPr lang="en-US" b="1" dirty="0"/>
              <a:t>Observation 2:</a:t>
            </a:r>
            <a:r>
              <a:rPr lang="en-US" dirty="0"/>
              <a:t> Qwen-7B has </a:t>
            </a:r>
            <a:r>
              <a:rPr lang="en-US" b="1" dirty="0"/>
              <a:t>**1.5× higher LISO throughput**</a:t>
            </a:r>
            <a:r>
              <a:rPr lang="en-US" dirty="0"/>
              <a:t> than Llama3-8B.</a:t>
            </a:r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b="1" dirty="0"/>
          </a:p>
          <a:p>
            <a:pPr marL="146050">
              <a:buSzPts val="1300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76877-F34A-6E3E-A3B1-438238A4E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5" y="2042126"/>
            <a:ext cx="4658375" cy="1724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BE588-9613-C86B-A061-14132661F5A2}"/>
              </a:ext>
            </a:extLst>
          </p:cNvPr>
          <p:cNvSpPr/>
          <p:nvPr/>
        </p:nvSpPr>
        <p:spPr>
          <a:xfrm>
            <a:off x="854282" y="4457928"/>
            <a:ext cx="6824600" cy="29007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Takeaway:</a:t>
            </a:r>
            <a:r>
              <a:rPr lang="en-US" sz="1800" dirty="0"/>
              <a:t> Per-model, per-query-type profiling is essential</a:t>
            </a:r>
          </a:p>
        </p:txBody>
      </p:sp>
    </p:spTree>
    <p:extLst>
      <p:ext uri="{BB962C8B-B14F-4D97-AF65-F5344CB8AC3E}">
        <p14:creationId xmlns:p14="http://schemas.microsoft.com/office/powerpoint/2010/main" val="263536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6F5ECD2-8928-9561-C0D2-21421199C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CE143E-8554-F46D-A124-677D7AB84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46952"/>
              </p:ext>
            </p:extLst>
          </p:nvPr>
        </p:nvGraphicFramePr>
        <p:xfrm>
          <a:off x="89807" y="234137"/>
          <a:ext cx="8223250" cy="3683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Phase 1: Experiments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sp>
        <p:nvSpPr>
          <p:cNvPr id="2" name="Google Shape;103;p19">
            <a:extLst>
              <a:ext uri="{FF2B5EF4-FFF2-40B4-BE49-F238E27FC236}">
                <a16:creationId xmlns:a16="http://schemas.microsoft.com/office/drawing/2014/main" id="{61E26A1D-9D92-1170-F0D2-5FDFB0ADFDEA}"/>
              </a:ext>
            </a:extLst>
          </p:cNvPr>
          <p:cNvSpPr txBox="1"/>
          <p:nvPr/>
        </p:nvSpPr>
        <p:spPr>
          <a:xfrm>
            <a:off x="190829" y="820436"/>
            <a:ext cx="4651335" cy="356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buSzPts val="1300"/>
            </a:pPr>
            <a:r>
              <a:rPr lang="en-US" b="1" dirty="0"/>
              <a:t>Aim: </a:t>
            </a:r>
            <a:r>
              <a:rPr lang="en-US" dirty="0"/>
              <a:t>Study impact of GPU frequency reduction on throughput</a:t>
            </a:r>
          </a:p>
          <a:p>
            <a:pPr marL="146050">
              <a:buSzPts val="1300"/>
            </a:pPr>
            <a:r>
              <a:rPr lang="en-US" b="1" dirty="0"/>
              <a:t>Setup:</a:t>
            </a:r>
          </a:p>
          <a:p>
            <a:pPr marL="146050">
              <a:buSzPts val="1300"/>
            </a:pPr>
            <a:r>
              <a:rPr lang="en-US" dirty="0"/>
              <a:t>    </a:t>
            </a:r>
            <a:r>
              <a:rPr lang="en-US" b="1" dirty="0"/>
              <a:t>SLO: </a:t>
            </a:r>
            <a:r>
              <a:rPr lang="en-US" dirty="0"/>
              <a:t>P95 should be less than 20 seconds </a:t>
            </a:r>
          </a:p>
          <a:p>
            <a:pPr marL="146050">
              <a:buSzPts val="1300"/>
            </a:pPr>
            <a:r>
              <a:rPr lang="en-US" dirty="0"/>
              <a:t>    </a:t>
            </a:r>
            <a:r>
              <a:rPr lang="en-US" b="1" dirty="0"/>
              <a:t>Constants:</a:t>
            </a:r>
            <a:r>
              <a:rPr lang="en-US" dirty="0"/>
              <a:t> </a:t>
            </a:r>
            <a:r>
              <a:rPr lang="es-ES" dirty="0" err="1"/>
              <a:t>model</a:t>
            </a:r>
            <a:r>
              <a:rPr lang="es-ES" dirty="0"/>
              <a:t> (Llama-3-8B), GPU (A100)</a:t>
            </a:r>
          </a:p>
          <a:p>
            <a:pPr marL="146050">
              <a:buSzPts val="1300"/>
            </a:pPr>
            <a:r>
              <a:rPr lang="es-ES" b="1" dirty="0"/>
              <a:t>    </a:t>
            </a:r>
            <a:r>
              <a:rPr lang="en-US" b="1" dirty="0"/>
              <a:t>Variables:</a:t>
            </a:r>
            <a:r>
              <a:rPr lang="en-US" dirty="0"/>
              <a:t> GPU frequency {1320, 1035, 855} MHz</a:t>
            </a:r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r>
              <a:rPr lang="en-US" b="1" dirty="0"/>
              <a:t>Observation: </a:t>
            </a:r>
            <a:r>
              <a:rPr lang="en-US" dirty="0"/>
              <a:t>Reducing frequency from 1320→855 MHz: 39% power reduction with only 7% decrement in throughput</a:t>
            </a:r>
          </a:p>
          <a:p>
            <a:pPr marL="146050">
              <a:buSzPts val="1300"/>
            </a:pPr>
            <a:endParaRPr lang="en-US" b="1" dirty="0"/>
          </a:p>
          <a:p>
            <a:pPr marL="146050">
              <a:buSzPts val="1300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FCE24B-52C7-0CFF-6951-337EB0D37A84}"/>
              </a:ext>
            </a:extLst>
          </p:cNvPr>
          <p:cNvSpPr/>
          <p:nvPr/>
        </p:nvSpPr>
        <p:spPr>
          <a:xfrm>
            <a:off x="475796" y="3541121"/>
            <a:ext cx="5457413" cy="111118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Takeaway:</a:t>
            </a:r>
            <a:r>
              <a:rPr lang="en-US" sz="1800" dirty="0"/>
              <a:t> Frequency tuning can result in major cost savings with minimal throughput reduction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77193-2859-79F9-57FB-FF23648C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60" y="1313638"/>
            <a:ext cx="3935813" cy="20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7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A88AFEA2-A420-3E76-14F4-C83D6AD07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F716DC-71BE-58EF-9778-C247DC495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22982"/>
              </p:ext>
            </p:extLst>
          </p:nvPr>
        </p:nvGraphicFramePr>
        <p:xfrm>
          <a:off x="89807" y="234137"/>
          <a:ext cx="8223250" cy="3683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Phase 1: Experiments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sp>
        <p:nvSpPr>
          <p:cNvPr id="2" name="Google Shape;103;p19">
            <a:extLst>
              <a:ext uri="{FF2B5EF4-FFF2-40B4-BE49-F238E27FC236}">
                <a16:creationId xmlns:a16="http://schemas.microsoft.com/office/drawing/2014/main" id="{9758369E-2813-A60A-6EA9-E600C0737A9F}"/>
              </a:ext>
            </a:extLst>
          </p:cNvPr>
          <p:cNvSpPr txBox="1"/>
          <p:nvPr/>
        </p:nvSpPr>
        <p:spPr>
          <a:xfrm>
            <a:off x="190829" y="820436"/>
            <a:ext cx="8444016" cy="356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buSzPts val="1300"/>
            </a:pPr>
            <a:r>
              <a:rPr lang="en-US" b="1" dirty="0"/>
              <a:t>Aim: </a:t>
            </a:r>
            <a:r>
              <a:rPr lang="en-US" dirty="0"/>
              <a:t>Hardware Platform Comparison (A100 vs H100)</a:t>
            </a:r>
          </a:p>
          <a:p>
            <a:pPr marL="146050">
              <a:buSzPts val="1300"/>
            </a:pPr>
            <a:r>
              <a:rPr lang="en-US" b="1" dirty="0"/>
              <a:t>Setup:</a:t>
            </a:r>
          </a:p>
          <a:p>
            <a:pPr marL="146050">
              <a:buSzPts val="1300"/>
            </a:pPr>
            <a:r>
              <a:rPr lang="en-US" dirty="0"/>
              <a:t>    </a:t>
            </a:r>
            <a:r>
              <a:rPr lang="en-US" b="1" dirty="0"/>
              <a:t>SLO: </a:t>
            </a:r>
            <a:r>
              <a:rPr lang="en-US" dirty="0"/>
              <a:t>P95 should be less than 20 seconds </a:t>
            </a:r>
          </a:p>
          <a:p>
            <a:pPr marL="146050">
              <a:buSzPts val="1300"/>
            </a:pPr>
            <a:r>
              <a:rPr lang="en-US" dirty="0"/>
              <a:t>    </a:t>
            </a:r>
            <a:r>
              <a:rPr lang="en-US" b="1" dirty="0"/>
              <a:t>Constants:</a:t>
            </a:r>
            <a:r>
              <a:rPr lang="en-US" dirty="0"/>
              <a:t> model (Yi-6B), SLO (20s)</a:t>
            </a:r>
          </a:p>
          <a:p>
            <a:pPr marL="146050">
              <a:buSzPts val="1300"/>
            </a:pPr>
            <a:r>
              <a:rPr lang="en-US" dirty="0"/>
              <a:t>    </a:t>
            </a:r>
            <a:r>
              <a:rPr lang="en-US" b="1" dirty="0"/>
              <a:t>Variables:</a:t>
            </a:r>
            <a:r>
              <a:rPr lang="en-US" dirty="0"/>
              <a:t> </a:t>
            </a:r>
            <a:r>
              <a:rPr lang="pt-BR" dirty="0"/>
              <a:t>GPU platform (A100 vs H100), frequency</a:t>
            </a: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r>
              <a:rPr lang="en-US" b="1" dirty="0"/>
              <a:t>Observation: </a:t>
            </a:r>
            <a:r>
              <a:rPr lang="en-US" dirty="0"/>
              <a:t>H100 provides **+12% throughput** but consumes **+89% more power** vs A100</a:t>
            </a:r>
          </a:p>
          <a:p>
            <a:pPr marL="146050">
              <a:buSzPts val="1300"/>
            </a:pPr>
            <a:endParaRPr lang="en-US" b="1" dirty="0"/>
          </a:p>
          <a:p>
            <a:pPr marL="146050">
              <a:buSzPts val="1300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E9C70-D654-22AC-7D46-1431BC5E4A85}"/>
              </a:ext>
            </a:extLst>
          </p:cNvPr>
          <p:cNvSpPr/>
          <p:nvPr/>
        </p:nvSpPr>
        <p:spPr>
          <a:xfrm>
            <a:off x="368300" y="4446864"/>
            <a:ext cx="8266545" cy="29007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Takeaway:</a:t>
            </a:r>
            <a:r>
              <a:rPr lang="en-US" sz="1800" dirty="0"/>
              <a:t> Hardware selection requires workload and model specific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65736-FC0E-8210-CE2B-093BD5E2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68" y="2109354"/>
            <a:ext cx="3449364" cy="1714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153EF-DEB7-B32A-7542-2836A8B34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671" y="2109354"/>
            <a:ext cx="3535819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5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628DC4F7-AD7A-191C-6119-08A9763EF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068CB8-3F3A-0246-984A-1593E95FD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19158"/>
              </p:ext>
            </p:extLst>
          </p:nvPr>
        </p:nvGraphicFramePr>
        <p:xfrm>
          <a:off x="89807" y="234137"/>
          <a:ext cx="8223250" cy="368300"/>
        </p:xfrm>
        <a:graphic>
          <a:graphicData uri="http://schemas.openxmlformats.org/drawingml/2006/table">
            <a:tbl>
              <a:tblPr/>
              <a:tblGrid>
                <a:gridCol w="8223250">
                  <a:extLst>
                    <a:ext uri="{9D8B030D-6E8A-4147-A177-3AD203B41FA5}">
                      <a16:colId xmlns:a16="http://schemas.microsoft.com/office/drawing/2014/main" val="2588882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Phase 1: Experiments</a:t>
                      </a:r>
                      <a:endParaRPr lang="en-US" sz="2000" dirty="0">
                        <a:effectLst/>
                      </a:endParaRP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605735"/>
                  </a:ext>
                </a:extLst>
              </a:tr>
            </a:tbl>
          </a:graphicData>
        </a:graphic>
      </p:graphicFrame>
      <p:sp>
        <p:nvSpPr>
          <p:cNvPr id="2" name="Google Shape;103;p19">
            <a:extLst>
              <a:ext uri="{FF2B5EF4-FFF2-40B4-BE49-F238E27FC236}">
                <a16:creationId xmlns:a16="http://schemas.microsoft.com/office/drawing/2014/main" id="{6C552355-5F88-B6CE-A705-25CDCC9B6E36}"/>
              </a:ext>
            </a:extLst>
          </p:cNvPr>
          <p:cNvSpPr txBox="1"/>
          <p:nvPr/>
        </p:nvSpPr>
        <p:spPr>
          <a:xfrm>
            <a:off x="190829" y="820436"/>
            <a:ext cx="8402453" cy="356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>
              <a:buSzPts val="1300"/>
            </a:pPr>
            <a:r>
              <a:rPr lang="en-US" b="1" dirty="0"/>
              <a:t>Aim: </a:t>
            </a:r>
            <a:r>
              <a:rPr lang="en-US" dirty="0"/>
              <a:t>Study cross-Model Energy Efficiency</a:t>
            </a:r>
          </a:p>
          <a:p>
            <a:pPr marL="146050">
              <a:buSzPts val="1300"/>
            </a:pPr>
            <a:r>
              <a:rPr lang="en-US" b="1" dirty="0"/>
              <a:t>Observation: </a:t>
            </a:r>
            <a:r>
              <a:rPr lang="en-US" dirty="0"/>
              <a:t>1.4× energy across models at identical GPU frequency.</a:t>
            </a:r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endParaRPr lang="en-US" dirty="0"/>
          </a:p>
          <a:p>
            <a:pPr marL="146050">
              <a:buSzPts val="1300"/>
            </a:pPr>
            <a:r>
              <a:rPr lang="en-US" b="1" dirty="0"/>
              <a:t>Aim: </a:t>
            </a:r>
            <a:r>
              <a:rPr lang="en-US" dirty="0"/>
              <a:t>Determine if MIG-based GPU sharing can reduce power when serving multiple models simultaneously</a:t>
            </a:r>
          </a:p>
          <a:p>
            <a:pPr marL="146050">
              <a:buSzPts val="1300"/>
            </a:pPr>
            <a:r>
              <a:rPr lang="en-US" b="1" dirty="0"/>
              <a:t>Observation: </a:t>
            </a:r>
            <a:r>
              <a:rPr lang="en-US" dirty="0"/>
              <a:t>MIG achieves </a:t>
            </a:r>
            <a:r>
              <a:rPr lang="en-US" b="1" dirty="0"/>
              <a:t>**42–43% power reduction**</a:t>
            </a:r>
            <a:r>
              <a:rPr lang="en-US" dirty="0"/>
              <a:t> (saves 197W) for LISO workload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CA7F18-AF2A-0DFB-8DED-519E3D3D709B}"/>
              </a:ext>
            </a:extLst>
          </p:cNvPr>
          <p:cNvSpPr/>
          <p:nvPr/>
        </p:nvSpPr>
        <p:spPr>
          <a:xfrm>
            <a:off x="190829" y="1496291"/>
            <a:ext cx="8266545" cy="674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Takeaway:</a:t>
            </a:r>
            <a:r>
              <a:rPr lang="en-US" sz="1800" dirty="0"/>
              <a:t> Architecture matters more than just parameter count. Per-model profiling remains essential.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3F276-8C4B-40AB-5024-F2BAC8AE3D41}"/>
              </a:ext>
            </a:extLst>
          </p:cNvPr>
          <p:cNvSpPr/>
          <p:nvPr/>
        </p:nvSpPr>
        <p:spPr>
          <a:xfrm>
            <a:off x="258782" y="3710875"/>
            <a:ext cx="8266545" cy="674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Takeaway:</a:t>
            </a:r>
            <a:r>
              <a:rPr lang="en-US" sz="1800" dirty="0"/>
              <a:t> Scale down can help in power savings when dealing with SLMs.</a:t>
            </a:r>
          </a:p>
        </p:txBody>
      </p:sp>
    </p:spTree>
    <p:extLst>
      <p:ext uri="{BB962C8B-B14F-4D97-AF65-F5344CB8AC3E}">
        <p14:creationId xmlns:p14="http://schemas.microsoft.com/office/powerpoint/2010/main" val="825716687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Custom 4">
      <a:dk1>
        <a:srgbClr val="005487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8c7f2b-d318-46a4-86bd-09a75e0233f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C9C247D951844B902F2EC2C04D3A2" ma:contentTypeVersion="15" ma:contentTypeDescription="Create a new document." ma:contentTypeScope="" ma:versionID="c6e67521f4d183f6ba8618276d898958">
  <xsd:schema xmlns:xsd="http://www.w3.org/2001/XMLSchema" xmlns:xs="http://www.w3.org/2001/XMLSchema" xmlns:p="http://schemas.microsoft.com/office/2006/metadata/properties" xmlns:ns3="278c7f2b-d318-46a4-86bd-09a75e0233fb" xmlns:ns4="70dfbfda-49eb-4c07-b55d-12ac29bfaf77" targetNamespace="http://schemas.microsoft.com/office/2006/metadata/properties" ma:root="true" ma:fieldsID="6e28c9aa1675f2af2f62c5bb8e0c15bf" ns3:_="" ns4:_="">
    <xsd:import namespace="278c7f2b-d318-46a4-86bd-09a75e0233fb"/>
    <xsd:import namespace="70dfbfda-49eb-4c07-b55d-12ac29bfaf77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c7f2b-d318-46a4-86bd-09a75e0233fb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fbfda-49eb-4c07-b55d-12ac29bfaf77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0221B0-7871-416F-897E-0A63DAA9FE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4A5988-00FF-4C1B-807A-16A3DBAD2CD7}">
  <ds:schemaRefs>
    <ds:schemaRef ds:uri="http://schemas.microsoft.com/office/2006/documentManagement/types"/>
    <ds:schemaRef ds:uri="http://purl.org/dc/elements/1.1/"/>
    <ds:schemaRef ds:uri="70dfbfda-49eb-4c07-b55d-12ac29bfaf77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278c7f2b-d318-46a4-86bd-09a75e0233f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4AA9CD-311B-4091-A1CD-3DCB2DB69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c7f2b-d318-46a4-86bd-09a75e0233fb"/>
    <ds:schemaRef ds:uri="70dfbfda-49eb-4c07-b55d-12ac29bfaf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962</Words>
  <Application>Microsoft Office PowerPoint</Application>
  <PresentationFormat>On-screen Show (16:9)</PresentationFormat>
  <Paragraphs>146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Roboto</vt:lpstr>
      <vt:lpstr>Material</vt:lpstr>
      <vt:lpstr>OASIS: Optimal Allocation Strategy for Inference Services in Cloud Environments</vt:lpstr>
      <vt:lpstr>PowerPoint Presentation</vt:lpstr>
      <vt:lpstr>     OASIS: Two-Phase 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OASIS: Optimal Allocation Strategy for Inference Services in Cloud Environments</dc:title>
  <dc:creator>Mittal, Viyom</dc:creator>
  <cp:lastModifiedBy>Izzat El Hajj</cp:lastModifiedBy>
  <cp:revision>19</cp:revision>
  <dcterms:modified xsi:type="dcterms:W3CDTF">2026-06-09T12:40:31Z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0x0101007D7C9C247D951844B902F2EC2C04D3A2</vt:lpwstr>
  </property>
</Properties>
</file>